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321" r:id="rId6"/>
    <p:sldId id="260" r:id="rId7"/>
    <p:sldId id="328" r:id="rId8"/>
    <p:sldId id="261" r:id="rId9"/>
    <p:sldId id="337" r:id="rId10"/>
    <p:sldId id="322" r:id="rId11"/>
    <p:sldId id="262" r:id="rId12"/>
    <p:sldId id="263" r:id="rId13"/>
    <p:sldId id="264" r:id="rId14"/>
    <p:sldId id="281" r:id="rId15"/>
    <p:sldId id="345" r:id="rId16"/>
    <p:sldId id="290" r:id="rId17"/>
    <p:sldId id="339" r:id="rId18"/>
    <p:sldId id="282" r:id="rId19"/>
    <p:sldId id="346" r:id="rId20"/>
    <p:sldId id="340" r:id="rId21"/>
    <p:sldId id="341" r:id="rId22"/>
    <p:sldId id="342" r:id="rId23"/>
    <p:sldId id="361" r:id="rId24"/>
    <p:sldId id="344" r:id="rId25"/>
    <p:sldId id="343" r:id="rId26"/>
    <p:sldId id="363" r:id="rId27"/>
    <p:sldId id="362" r:id="rId28"/>
    <p:sldId id="302" r:id="rId29"/>
    <p:sldId id="353" r:id="rId30"/>
    <p:sldId id="355" r:id="rId31"/>
    <p:sldId id="356" r:id="rId32"/>
    <p:sldId id="357" r:id="rId33"/>
    <p:sldId id="358" r:id="rId34"/>
    <p:sldId id="359" r:id="rId35"/>
    <p:sldId id="269" r:id="rId36"/>
    <p:sldId id="351" r:id="rId37"/>
    <p:sldId id="352" r:id="rId38"/>
    <p:sldId id="323" r:id="rId39"/>
    <p:sldId id="270" r:id="rId40"/>
    <p:sldId id="271" r:id="rId41"/>
    <p:sldId id="288" r:id="rId42"/>
    <p:sldId id="347" r:id="rId43"/>
    <p:sldId id="272" r:id="rId44"/>
    <p:sldId id="273" r:id="rId45"/>
    <p:sldId id="274" r:id="rId46"/>
    <p:sldId id="275" r:id="rId47"/>
    <p:sldId id="276" r:id="rId48"/>
    <p:sldId id="277" r:id="rId49"/>
    <p:sldId id="327" r:id="rId50"/>
    <p:sldId id="279" r:id="rId51"/>
    <p:sldId id="297" r:id="rId52"/>
    <p:sldId id="298" r:id="rId53"/>
    <p:sldId id="283" r:id="rId54"/>
    <p:sldId id="284" r:id="rId55"/>
    <p:sldId id="320" r:id="rId56"/>
    <p:sldId id="286" r:id="rId57"/>
    <p:sldId id="360" r:id="rId58"/>
    <p:sldId id="307" r:id="rId59"/>
    <p:sldId id="315" r:id="rId60"/>
    <p:sldId id="305" r:id="rId61"/>
    <p:sldId id="316" r:id="rId62"/>
    <p:sldId id="308" r:id="rId63"/>
    <p:sldId id="306" r:id="rId64"/>
    <p:sldId id="309" r:id="rId65"/>
    <p:sldId id="312" r:id="rId66"/>
    <p:sldId id="313" r:id="rId67"/>
    <p:sldId id="349" r:id="rId68"/>
    <p:sldId id="317" r:id="rId69"/>
    <p:sldId id="301" r:id="rId70"/>
    <p:sldId id="300" r:id="rId71"/>
    <p:sldId id="348" r:id="rId72"/>
    <p:sldId id="326" r:id="rId73"/>
  </p:sldIdLst>
  <p:sldSz cx="18288000" cy="10287000"/>
  <p:notesSz cx="6858000" cy="9144000"/>
  <p:embeddedFontLst>
    <p:embeddedFont>
      <p:font typeface="Aileron Heavy" pitchFamily="2" charset="77"/>
      <p:regular r:id="rId75"/>
      <p:bold r:id="rId76"/>
    </p:embeddedFont>
    <p:embeddedFont>
      <p:font typeface="Aileron Regular" pitchFamily="2" charset="77"/>
      <p:regular r:id="rId77"/>
    </p:embeddedFont>
    <p:embeddedFont>
      <p:font typeface="Aileron Regular Bold" pitchFamily="2" charset="77"/>
      <p:regular r:id="rId78"/>
      <p:bold r:id="rId79"/>
    </p:embeddedFont>
    <p:embeddedFont>
      <p:font typeface="Aileron Regular Italics" pitchFamily="2" charset="77"/>
      <p:regular r:id="rId80"/>
      <p:italic r:id="rId81"/>
    </p:embeddedFont>
    <p:embeddedFont>
      <p:font typeface="Arimo" panose="020B0604020202020204" pitchFamily="34" charset="0"/>
      <p:regular r:id="rId82"/>
    </p:embeddedFon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Glegoo" pitchFamily="2" charset="77"/>
      <p:regular r:id="rId87"/>
    </p:embeddedFont>
    <p:embeddedFont>
      <p:font typeface="PT Sans" panose="020B0503020203020204" pitchFamily="34" charset="77"/>
      <p:regular r:id="rId88"/>
    </p:embeddedFont>
    <p:embeddedFont>
      <p:font typeface="Roboto" panose="02000000000000000000" pitchFamily="2" charset="0"/>
      <p:regular r:id="rId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 autoAdjust="0"/>
    <p:restoredTop sz="94565" autoAdjust="0"/>
  </p:normalViewPr>
  <p:slideViewPr>
    <p:cSldViewPr>
      <p:cViewPr varScale="1">
        <p:scale>
          <a:sx n="65" d="100"/>
          <a:sy n="65" d="100"/>
        </p:scale>
        <p:origin x="264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5AB91-DB3E-B54F-967E-F5EB47C6271B}" type="datetimeFigureOut">
              <a:rPr lang="es-MX" smtClean="0"/>
              <a:t>02/07/20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24641-E1AD-C547-8C98-11620F3F63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02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24641-E1AD-C547-8C98-11620F3F63E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24641-E1AD-C547-8C98-11620F3F63E5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92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24641-E1AD-C547-8C98-11620F3F63E5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9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24641-E1AD-C547-8C98-11620F3F63E5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25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24641-E1AD-C547-8C98-11620F3F63E5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40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24641-E1AD-C547-8C98-11620F3F63E5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74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lopezespinosa@yahoo.com.m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hyperlink" Target="http://www.ideq.mx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838700"/>
            <a:ext cx="19145250" cy="1914525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5A794CD8-D8BE-DB4E-8B57-6088E1E34801}"/>
              </a:ext>
            </a:extLst>
          </p:cNvPr>
          <p:cNvGrpSpPr/>
          <p:nvPr/>
        </p:nvGrpSpPr>
        <p:grpSpPr>
          <a:xfrm>
            <a:off x="604520" y="1028700"/>
            <a:ext cx="16887424" cy="10210802"/>
            <a:chOff x="604520" y="1028700"/>
            <a:chExt cx="16887424" cy="10210802"/>
          </a:xfrm>
        </p:grpSpPr>
        <p:sp>
          <p:nvSpPr>
            <p:cNvPr id="3" name="TextBox 3"/>
            <p:cNvSpPr txBox="1"/>
            <p:nvPr/>
          </p:nvSpPr>
          <p:spPr>
            <a:xfrm rot="5400000">
              <a:off x="12163161" y="5910719"/>
              <a:ext cx="9753601" cy="903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8800" spc="192" dirty="0">
                  <a:solidFill>
                    <a:srgbClr val="FFF6F8"/>
                  </a:solidFill>
                  <a:latin typeface="Aileron Regular"/>
                </a:rPr>
                <a:t>El gran </a:t>
              </a:r>
              <a:r>
                <a:rPr lang="en-US" sz="8800" spc="192" dirty="0" err="1">
                  <a:solidFill>
                    <a:srgbClr val="FFF6F8"/>
                  </a:solidFill>
                  <a:latin typeface="Aileron Regular"/>
                </a:rPr>
                <a:t>desafío</a:t>
              </a:r>
              <a:endParaRPr lang="en-US" sz="8800" spc="192" dirty="0">
                <a:solidFill>
                  <a:srgbClr val="FFF6F8"/>
                </a:solidFill>
                <a:latin typeface="Aileron Regular"/>
              </a:endParaRP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33500" y="1028700"/>
              <a:ext cx="8233616" cy="8233616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604520" y="1028700"/>
              <a:ext cx="728980" cy="8229600"/>
              <a:chOff x="0" y="0"/>
              <a:chExt cx="971973" cy="10972800"/>
            </a:xfrm>
          </p:grpSpPr>
          <p:sp>
            <p:nvSpPr>
              <p:cNvPr id="7" name="TextBox 7"/>
              <p:cNvSpPr txBox="1"/>
              <p:nvPr/>
            </p:nvSpPr>
            <p:spPr>
              <a:xfrm rot="-5400000">
                <a:off x="-5170503" y="5236723"/>
                <a:ext cx="10849430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3919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2800" spc="196">
                    <a:solidFill>
                      <a:srgbClr val="FFF6F8"/>
                    </a:solidFill>
                    <a:latin typeface="Aileron Regular Bold"/>
                  </a:rPr>
                  <a:t>M</a:t>
                </a:r>
                <a:r>
                  <a:rPr lang="en-US" sz="2799" spc="195">
                    <a:solidFill>
                      <a:srgbClr val="FFF6F8"/>
                    </a:solidFill>
                    <a:latin typeface="Aileron Regular Bold"/>
                  </a:rPr>
                  <a:t>ÉXICO 2020</a:t>
                </a:r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921173" y="0"/>
                <a:ext cx="50800" cy="10972800"/>
              </a:xfrm>
              <a:prstGeom prst="rect">
                <a:avLst/>
              </a:prstGeom>
              <a:solidFill>
                <a:srgbClr val="FFF6F8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4088803" y="2892693"/>
              <a:ext cx="10917569" cy="6369623"/>
              <a:chOff x="-4920127" y="1757913"/>
              <a:chExt cx="14556759" cy="8492830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-4920127" y="1757913"/>
                <a:ext cx="14556759" cy="45824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697"/>
                  </a:lnSpc>
                </a:pPr>
                <a:r>
                  <a:rPr lang="en-US" sz="6144" spc="233" dirty="0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Taller </a:t>
                </a:r>
                <a:r>
                  <a:rPr lang="en-US" sz="6144" spc="233" dirty="0" err="1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sobre</a:t>
                </a:r>
                <a:r>
                  <a:rPr lang="en-US" sz="6144" spc="233" dirty="0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 </a:t>
                </a:r>
                <a:r>
                  <a:rPr lang="en-US" sz="6144" spc="233" dirty="0" err="1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incremento</a:t>
                </a:r>
                <a:r>
                  <a:rPr lang="en-US" sz="6144" spc="233" dirty="0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la </a:t>
                </a:r>
                <a:r>
                  <a:rPr lang="en-US" sz="6144" spc="233" dirty="0" err="1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capacidad</a:t>
                </a:r>
                <a:r>
                  <a:rPr lang="en-US" sz="6144" spc="233" dirty="0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6144" spc="233" dirty="0" err="1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competencia</a:t>
                </a:r>
                <a:r>
                  <a:rPr lang="en-US" sz="6144" spc="233" dirty="0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las micro y </a:t>
                </a:r>
                <a:r>
                  <a:rPr lang="en-US" sz="6144" spc="233" dirty="0" err="1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pequeñas</a:t>
                </a:r>
                <a:r>
                  <a:rPr lang="en-US" sz="6144" spc="233" dirty="0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144" spc="233" dirty="0" err="1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empresas</a:t>
                </a:r>
                <a:r>
                  <a:rPr lang="en-US" sz="6144" spc="233" dirty="0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144" spc="233" dirty="0" err="1">
                    <a:solidFill>
                      <a:srgbClr val="FFF6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mexicanas</a:t>
                </a:r>
                <a:endParaRPr lang="en-US" sz="6144" spc="233" dirty="0">
                  <a:solidFill>
                    <a:srgbClr val="FFF6F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0" y="9971301"/>
                <a:ext cx="2358254" cy="279442"/>
              </a:xfrm>
              <a:prstGeom prst="rect">
                <a:avLst/>
              </a:prstGeom>
              <a:solidFill>
                <a:srgbClr val="FFF6F8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821971" y="8635175"/>
            <a:ext cx="2362200" cy="236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90500" y="8991600"/>
            <a:ext cx="1104900" cy="1104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34" b="53532"/>
          <a:stretch>
            <a:fillRect/>
          </a:stretch>
        </p:blipFill>
        <p:spPr>
          <a:xfrm rot="-10800000">
            <a:off x="477984" y="468236"/>
            <a:ext cx="10037617" cy="46752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44282" y="3771900"/>
            <a:ext cx="16199435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Las micro y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pequeñas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empresas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</a:p>
          <a:p>
            <a:pPr algn="ctr">
              <a:lnSpc>
                <a:spcPts val="8640"/>
              </a:lnSpc>
            </a:pP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en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la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generación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de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empleo</a:t>
            </a:r>
            <a:endParaRPr lang="en-US" sz="7200" spc="144" dirty="0">
              <a:solidFill>
                <a:srgbClr val="FFF6F8"/>
              </a:solidFill>
              <a:latin typeface="Aileron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952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o 92">
            <a:extLst>
              <a:ext uri="{FF2B5EF4-FFF2-40B4-BE49-F238E27FC236}">
                <a16:creationId xmlns:a16="http://schemas.microsoft.com/office/drawing/2014/main" id="{B67158A2-E66D-444B-8288-03111B4873DA}"/>
              </a:ext>
            </a:extLst>
          </p:cNvPr>
          <p:cNvGrpSpPr/>
          <p:nvPr/>
        </p:nvGrpSpPr>
        <p:grpSpPr>
          <a:xfrm>
            <a:off x="746719" y="-1790700"/>
            <a:ext cx="16794562" cy="10814701"/>
            <a:chOff x="3733800" y="1906806"/>
            <a:chExt cx="16794562" cy="10814701"/>
          </a:xfrm>
        </p:grpSpPr>
        <p:grpSp>
          <p:nvGrpSpPr>
            <p:cNvPr id="10" name="Group 10"/>
            <p:cNvGrpSpPr/>
            <p:nvPr/>
          </p:nvGrpSpPr>
          <p:grpSpPr>
            <a:xfrm>
              <a:off x="3733800" y="4648117"/>
              <a:ext cx="14859000" cy="8073390"/>
              <a:chOff x="-301453" y="0"/>
              <a:chExt cx="19405600" cy="10764520"/>
            </a:xfrm>
          </p:grpSpPr>
          <p:grpSp>
            <p:nvGrpSpPr>
              <p:cNvPr id="11" name="Group 11"/>
              <p:cNvGrpSpPr>
                <a:grpSpLocks noChangeAspect="1"/>
              </p:cNvGrpSpPr>
              <p:nvPr/>
            </p:nvGrpSpPr>
            <p:grpSpPr>
              <a:xfrm>
                <a:off x="4742656" y="0"/>
                <a:ext cx="14022460" cy="10287000"/>
                <a:chOff x="0" y="0"/>
                <a:chExt cx="14022460" cy="10287000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-6350" y="0"/>
                  <a:ext cx="14035160" cy="102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5160" h="10287000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0287000"/>
                      </a:lnTo>
                      <a:lnTo>
                        <a:pt x="0" y="10287000"/>
                      </a:lnTo>
                      <a:close/>
                      <a:moveTo>
                        <a:pt x="3505615" y="0"/>
                      </a:moveTo>
                      <a:lnTo>
                        <a:pt x="3518315" y="0"/>
                      </a:lnTo>
                      <a:lnTo>
                        <a:pt x="3518315" y="10287000"/>
                      </a:lnTo>
                      <a:lnTo>
                        <a:pt x="3505615" y="10287000"/>
                      </a:lnTo>
                      <a:close/>
                      <a:moveTo>
                        <a:pt x="7011230" y="0"/>
                      </a:moveTo>
                      <a:lnTo>
                        <a:pt x="7023930" y="0"/>
                      </a:lnTo>
                      <a:lnTo>
                        <a:pt x="7023930" y="10287000"/>
                      </a:lnTo>
                      <a:lnTo>
                        <a:pt x="7011230" y="10287000"/>
                      </a:lnTo>
                      <a:close/>
                      <a:moveTo>
                        <a:pt x="10516845" y="0"/>
                      </a:moveTo>
                      <a:lnTo>
                        <a:pt x="10529545" y="0"/>
                      </a:lnTo>
                      <a:lnTo>
                        <a:pt x="10529545" y="10287000"/>
                      </a:lnTo>
                      <a:lnTo>
                        <a:pt x="10516845" y="10287000"/>
                      </a:lnTo>
                      <a:close/>
                      <a:moveTo>
                        <a:pt x="14022460" y="0"/>
                      </a:moveTo>
                      <a:lnTo>
                        <a:pt x="14035160" y="0"/>
                      </a:lnTo>
                      <a:lnTo>
                        <a:pt x="14035160" y="10287000"/>
                      </a:lnTo>
                      <a:lnTo>
                        <a:pt x="14022460" y="10287000"/>
                      </a:lnTo>
                      <a:close/>
                    </a:path>
                  </a:pathLst>
                </a:custGeom>
                <a:solidFill>
                  <a:srgbClr val="222222">
                    <a:alpha val="24705"/>
                  </a:srgbClr>
                </a:solidFill>
              </p:spPr>
            </p:sp>
          </p:grpSp>
          <p:sp>
            <p:nvSpPr>
              <p:cNvPr id="13" name="TextBox 13"/>
              <p:cNvSpPr txBox="1"/>
              <p:nvPr/>
            </p:nvSpPr>
            <p:spPr>
              <a:xfrm>
                <a:off x="4629646" y="10229850"/>
                <a:ext cx="226020" cy="534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0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8022251" y="10229850"/>
                <a:ext cx="452041" cy="534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25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527866" y="10229850"/>
                <a:ext cx="452041" cy="534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50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5033481" y="10229850"/>
                <a:ext cx="452041" cy="534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75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8426086" y="10229850"/>
                <a:ext cx="678061" cy="534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100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347" y="861379"/>
                <a:ext cx="4494013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 dirty="0">
                    <a:solidFill>
                      <a:srgbClr val="FFFFFF"/>
                    </a:solidFill>
                    <a:latin typeface="Arimo"/>
                  </a:rPr>
                  <a:t>GRANDES EMPRESAS 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-199853" y="3518852"/>
                <a:ext cx="4606925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 dirty="0">
                    <a:solidFill>
                      <a:srgbClr val="FFFFFF"/>
                    </a:solidFill>
                    <a:latin typeface="Arimo"/>
                  </a:rPr>
                  <a:t>MEDIANAS EMPRESAS 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-301453" y="6176328"/>
                <a:ext cx="4742656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 dirty="0">
                    <a:solidFill>
                      <a:srgbClr val="FFFFFF"/>
                    </a:solidFill>
                    <a:latin typeface="Arimo"/>
                  </a:rPr>
                  <a:t>PEQUEÑAS EMPRESAS 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14547" y="8833803"/>
                <a:ext cx="3725863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 dirty="0">
                    <a:solidFill>
                      <a:srgbClr val="FFFFFF"/>
                    </a:solidFill>
                    <a:latin typeface="Arimo"/>
                  </a:rPr>
                  <a:t>MICROEMPRESAS </a:t>
                </a:r>
              </a:p>
            </p:txBody>
          </p:sp>
          <p:grpSp>
            <p:nvGrpSpPr>
              <p:cNvPr id="22" name="Group 22"/>
              <p:cNvGrpSpPr>
                <a:grpSpLocks noChangeAspect="1"/>
              </p:cNvGrpSpPr>
              <p:nvPr/>
            </p:nvGrpSpPr>
            <p:grpSpPr>
              <a:xfrm>
                <a:off x="4742656" y="0"/>
                <a:ext cx="14022460" cy="10287000"/>
                <a:chOff x="0" y="0"/>
                <a:chExt cx="14022460" cy="102870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0" y="0"/>
                  <a:ext cx="34395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5" h="23145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8996" y="0"/>
                        <a:pt x="34395" y="15399"/>
                        <a:pt x="34395" y="34395"/>
                      </a:cubicBezTo>
                      <a:lnTo>
                        <a:pt x="34395" y="2280180"/>
                      </a:lnTo>
                      <a:cubicBezTo>
                        <a:pt x="34395" y="2289302"/>
                        <a:pt x="30771" y="2298051"/>
                        <a:pt x="24321" y="2304501"/>
                      </a:cubicBezTo>
                      <a:cubicBezTo>
                        <a:pt x="17871" y="2310951"/>
                        <a:pt x="9122" y="2314575"/>
                        <a:pt x="0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FFDE59"/>
                </a:solidFill>
              </p:spPr>
            </p:sp>
            <p:sp>
              <p:nvSpPr>
                <p:cNvPr id="24" name="Freeform 24"/>
                <p:cNvSpPr/>
                <p:nvPr/>
              </p:nvSpPr>
              <p:spPr>
                <a:xfrm>
                  <a:off x="0" y="2657475"/>
                  <a:ext cx="121334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34" h="23145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2180" y="0"/>
                        <a:pt x="63042" y="12783"/>
                        <a:pt x="85796" y="35538"/>
                      </a:cubicBezTo>
                      <a:cubicBezTo>
                        <a:pt x="108551" y="58293"/>
                        <a:pt x="121334" y="89154"/>
                        <a:pt x="121334" y="121334"/>
                      </a:cubicBezTo>
                      <a:lnTo>
                        <a:pt x="121334" y="2193241"/>
                      </a:lnTo>
                      <a:cubicBezTo>
                        <a:pt x="121334" y="2260252"/>
                        <a:pt x="67011" y="2314575"/>
                        <a:pt x="0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FFDE59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0" y="5314950"/>
                  <a:ext cx="592489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489" h="2314575">
                      <a:moveTo>
                        <a:pt x="0" y="0"/>
                      </a:moveTo>
                      <a:lnTo>
                        <a:pt x="407323" y="0"/>
                      </a:lnTo>
                      <a:cubicBezTo>
                        <a:pt x="509587" y="0"/>
                        <a:pt x="592489" y="82902"/>
                        <a:pt x="592489" y="185166"/>
                      </a:cubicBezTo>
                      <a:lnTo>
                        <a:pt x="592489" y="2129409"/>
                      </a:lnTo>
                      <a:cubicBezTo>
                        <a:pt x="592489" y="2178518"/>
                        <a:pt x="572980" y="2225615"/>
                        <a:pt x="538255" y="2260341"/>
                      </a:cubicBezTo>
                      <a:cubicBezTo>
                        <a:pt x="503530" y="2295066"/>
                        <a:pt x="456432" y="2314575"/>
                        <a:pt x="407323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FFDE59"/>
                </a:solidFill>
              </p:spPr>
            </p:sp>
            <p:sp>
              <p:nvSpPr>
                <p:cNvPr id="26" name="Freeform 26"/>
                <p:cNvSpPr/>
                <p:nvPr/>
              </p:nvSpPr>
              <p:spPr>
                <a:xfrm>
                  <a:off x="0" y="7972425"/>
                  <a:ext cx="13299642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9642" h="2314575">
                      <a:moveTo>
                        <a:pt x="0" y="0"/>
                      </a:moveTo>
                      <a:lnTo>
                        <a:pt x="13114475" y="0"/>
                      </a:lnTo>
                      <a:cubicBezTo>
                        <a:pt x="13163584" y="0"/>
                        <a:pt x="13210682" y="19508"/>
                        <a:pt x="13245409" y="54234"/>
                      </a:cubicBezTo>
                      <a:cubicBezTo>
                        <a:pt x="13280134" y="88959"/>
                        <a:pt x="13299642" y="136057"/>
                        <a:pt x="13299642" y="185166"/>
                      </a:cubicBezTo>
                      <a:lnTo>
                        <a:pt x="13299642" y="2129409"/>
                      </a:lnTo>
                      <a:cubicBezTo>
                        <a:pt x="13299642" y="2178518"/>
                        <a:pt x="13280134" y="2225616"/>
                        <a:pt x="13245409" y="2260341"/>
                      </a:cubicBezTo>
                      <a:cubicBezTo>
                        <a:pt x="13210682" y="2295067"/>
                        <a:pt x="13163584" y="2314575"/>
                        <a:pt x="13114475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FFDE59"/>
                </a:solidFill>
              </p:spPr>
            </p:sp>
          </p:grpSp>
        </p:grpSp>
        <p:sp>
          <p:nvSpPr>
            <p:cNvPr id="28" name="TextBox 28"/>
            <p:cNvSpPr txBox="1"/>
            <p:nvPr/>
          </p:nvSpPr>
          <p:spPr>
            <a:xfrm>
              <a:off x="8536435" y="5306904"/>
              <a:ext cx="542344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600" b="1" spc="288" dirty="0">
                  <a:solidFill>
                    <a:srgbClr val="FFF6F8"/>
                  </a:solidFill>
                </a:rPr>
                <a:t>0.20 %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4933304" y="10915747"/>
              <a:ext cx="5595058" cy="43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875479" y="4431106"/>
              <a:ext cx="5595058" cy="43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346471" y="6622633"/>
              <a:ext cx="5595058" cy="43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8033727" y="11221637"/>
              <a:ext cx="2092326" cy="512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b="1" spc="288" dirty="0">
                  <a:solidFill>
                    <a:srgbClr val="FFF6F8"/>
                  </a:solidFill>
                </a:rPr>
                <a:t>94.80 %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5490471" y="8495687"/>
              <a:ext cx="2092326" cy="43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11987739" y="1906806"/>
              <a:ext cx="6602422" cy="6983752"/>
              <a:chOff x="0" y="1594430"/>
              <a:chExt cx="8803229" cy="9311664"/>
            </a:xfrm>
          </p:grpSpPr>
          <p:sp>
            <p:nvSpPr>
              <p:cNvPr id="41" name="TextBox 41"/>
              <p:cNvSpPr txBox="1"/>
              <p:nvPr/>
            </p:nvSpPr>
            <p:spPr>
              <a:xfrm>
                <a:off x="0" y="1594430"/>
                <a:ext cx="7460077" cy="5786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endParaRPr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343152" y="9623607"/>
                <a:ext cx="7460077" cy="12824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60"/>
                  </a:lnSpc>
                </a:pPr>
                <a:r>
                  <a:rPr lang="en-US" sz="3200" spc="288" dirty="0">
                    <a:solidFill>
                      <a:srgbClr val="FFF6F8"/>
                    </a:solidFill>
                    <a:latin typeface="Aileron Regular Bold"/>
                  </a:rPr>
                  <a:t>NÚMERO DE EMPRESAS</a:t>
                </a:r>
                <a:r>
                  <a:rPr lang="en-US" sz="3200" spc="288" dirty="0">
                    <a:solidFill>
                      <a:srgbClr val="FFF6F8"/>
                    </a:solidFill>
                    <a:latin typeface="Aileron Regular"/>
                  </a:rPr>
                  <a:t>  </a:t>
                </a:r>
              </a:p>
              <a:p>
                <a:pPr>
                  <a:lnSpc>
                    <a:spcPts val="3640"/>
                  </a:lnSpc>
                </a:pPr>
                <a:r>
                  <a:rPr lang="en-US" sz="2800" spc="252" dirty="0">
                    <a:solidFill>
                      <a:srgbClr val="FFF6F8"/>
                    </a:solidFill>
                    <a:latin typeface="Aileron Regular Italics"/>
                  </a:rPr>
                  <a:t>MÉXICO</a:t>
                </a: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7249128" y="6108583"/>
              <a:ext cx="2731656" cy="1636858"/>
              <a:chOff x="0" y="1082927"/>
              <a:chExt cx="3642207" cy="2182476"/>
            </a:xfrm>
          </p:grpSpPr>
          <p:sp>
            <p:nvSpPr>
              <p:cNvPr id="85" name="TextBox 85"/>
              <p:cNvSpPr txBox="1"/>
              <p:nvPr/>
            </p:nvSpPr>
            <p:spPr>
              <a:xfrm>
                <a:off x="1296353" y="2586157"/>
                <a:ext cx="2345854" cy="6792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b="1" spc="125" dirty="0">
                    <a:solidFill>
                      <a:srgbClr val="FFF6F8"/>
                    </a:solidFill>
                  </a:rPr>
                  <a:t>0.82  %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8244881" y="9330037"/>
              <a:ext cx="1638579" cy="509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79"/>
                </a:lnSpc>
              </a:pPr>
              <a:r>
                <a:rPr lang="en-US" sz="3400" b="1" spc="125" dirty="0">
                  <a:solidFill>
                    <a:srgbClr val="FFF6F8"/>
                  </a:solidFill>
                </a:rPr>
                <a:t>4.18 %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6778136" y="7104113"/>
              <a:ext cx="1894872" cy="46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3" name="Cerrar llave 2">
            <a:extLst>
              <a:ext uri="{FF2B5EF4-FFF2-40B4-BE49-F238E27FC236}">
                <a16:creationId xmlns:a16="http://schemas.microsoft.com/office/drawing/2014/main" id="{8048B377-33AF-3148-89A8-08344F2D7A24}"/>
              </a:ext>
            </a:extLst>
          </p:cNvPr>
          <p:cNvSpPr/>
          <p:nvPr/>
        </p:nvSpPr>
        <p:spPr>
          <a:xfrm>
            <a:off x="15350983" y="5983860"/>
            <a:ext cx="681736" cy="946070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3DC77F88-3ED9-CD42-943E-07EBB6FE0AB2}"/>
              </a:ext>
            </a:extLst>
          </p:cNvPr>
          <p:cNvSpPr txBox="1"/>
          <p:nvPr/>
        </p:nvSpPr>
        <p:spPr>
          <a:xfrm>
            <a:off x="16230600" y="6204644"/>
            <a:ext cx="2301559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b="1" spc="288" dirty="0">
                <a:solidFill>
                  <a:srgbClr val="FFF6F8"/>
                </a:solidFill>
              </a:rPr>
              <a:t>98.98 %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2905" y="-4420715"/>
            <a:ext cx="19145250" cy="1914525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18168" y="5884010"/>
            <a:ext cx="12529258" cy="3374290"/>
            <a:chOff x="0" y="0"/>
            <a:chExt cx="16705677" cy="4499053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6705677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The future of employment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34730"/>
              <a:ext cx="16705677" cy="3264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FFF6F8"/>
                  </a:solidFill>
                  <a:latin typeface="Aileron Regular"/>
                </a:rPr>
                <a:t>Universidad de Oxford</a:t>
              </a:r>
            </a:p>
            <a:p>
              <a:pPr>
                <a:lnSpc>
                  <a:spcPts val="3919"/>
                </a:lnSpc>
              </a:pPr>
              <a:r>
                <a:rPr lang="en-US" sz="2799" spc="55">
                  <a:solidFill>
                    <a:srgbClr val="FFF6F8"/>
                  </a:solidFill>
                  <a:latin typeface="Aileron Regular"/>
                </a:rPr>
                <a:t>Carl Bendikt Frey &amp; Michael A. Osborne </a:t>
              </a:r>
            </a:p>
            <a:p>
              <a:pPr>
                <a:lnSpc>
                  <a:spcPts val="3919"/>
                </a:lnSpc>
              </a:pPr>
              <a:endParaRPr lang="en-US" sz="2799" spc="55">
                <a:solidFill>
                  <a:srgbClr val="FFF6F8"/>
                </a:solidFill>
                <a:latin typeface="Aileron Regular"/>
              </a:endParaRPr>
            </a:p>
            <a:p>
              <a:pPr>
                <a:lnSpc>
                  <a:spcPts val="3919"/>
                </a:lnSpc>
              </a:pPr>
              <a:endParaRPr lang="en-US" sz="2799" spc="55">
                <a:solidFill>
                  <a:srgbClr val="FFF6F8"/>
                </a:solidFill>
                <a:latin typeface="Aileron Regular"/>
              </a:endParaRPr>
            </a:p>
            <a:p>
              <a:pPr>
                <a:lnSpc>
                  <a:spcPts val="3919"/>
                </a:lnSpc>
              </a:pPr>
              <a:endParaRPr lang="en-US" sz="2799" spc="55">
                <a:solidFill>
                  <a:srgbClr val="FFF6F8"/>
                </a:solidFill>
                <a:latin typeface="Aileron Regular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5250" y="-5741494"/>
            <a:ext cx="19145250" cy="1914525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2448B727-4D1C-C840-97FE-DBE6F5B63821}"/>
              </a:ext>
            </a:extLst>
          </p:cNvPr>
          <p:cNvGrpSpPr/>
          <p:nvPr/>
        </p:nvGrpSpPr>
        <p:grpSpPr>
          <a:xfrm>
            <a:off x="876298" y="1402812"/>
            <a:ext cx="17326705" cy="7832628"/>
            <a:chOff x="876298" y="1402812"/>
            <a:chExt cx="17326705" cy="7832628"/>
          </a:xfrm>
        </p:grpSpPr>
        <p:sp>
          <p:nvSpPr>
            <p:cNvPr id="10" name="TextBox 10"/>
            <p:cNvSpPr txBox="1"/>
            <p:nvPr/>
          </p:nvSpPr>
          <p:spPr>
            <a:xfrm>
              <a:off x="5913577" y="4259561"/>
              <a:ext cx="5595058" cy="44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2025837" y="1611737"/>
              <a:ext cx="6177166" cy="3181260"/>
              <a:chOff x="0" y="1594430"/>
              <a:chExt cx="8236221" cy="4241679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50845" y="4553621"/>
                <a:ext cx="7985376" cy="1282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60"/>
                  </a:lnSpc>
                </a:pPr>
                <a:r>
                  <a:rPr lang="en-US" sz="3200" spc="288" dirty="0">
                    <a:solidFill>
                      <a:srgbClr val="FFF6F8"/>
                    </a:solidFill>
                    <a:latin typeface="Aileron Regular Bold"/>
                  </a:rPr>
                  <a:t>GENERACIÓN DE EMPLEO</a:t>
                </a:r>
              </a:p>
              <a:p>
                <a:pPr>
                  <a:lnSpc>
                    <a:spcPts val="3640"/>
                  </a:lnSpc>
                </a:pPr>
                <a:r>
                  <a:rPr lang="en-US" sz="2800" spc="252" dirty="0">
                    <a:solidFill>
                      <a:srgbClr val="FFF6F8"/>
                    </a:solidFill>
                    <a:latin typeface="Aileron Regular Italics"/>
                  </a:rPr>
                  <a:t>MÉXICO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594430"/>
                <a:ext cx="7985376" cy="5786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876298" y="1402812"/>
              <a:ext cx="14268145" cy="7715250"/>
              <a:chOff x="-259079" y="0"/>
              <a:chExt cx="19024195" cy="10287000"/>
            </a:xfrm>
          </p:grpSpPr>
          <p:grpSp>
            <p:nvGrpSpPr>
              <p:cNvPr id="15" name="Group 15"/>
              <p:cNvGrpSpPr>
                <a:grpSpLocks noChangeAspect="1"/>
              </p:cNvGrpSpPr>
              <p:nvPr/>
            </p:nvGrpSpPr>
            <p:grpSpPr>
              <a:xfrm>
                <a:off x="4742656" y="0"/>
                <a:ext cx="14022460" cy="10287000"/>
                <a:chOff x="0" y="0"/>
                <a:chExt cx="14022460" cy="1028700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-6350" y="0"/>
                  <a:ext cx="14035160" cy="102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5160" h="10287000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0287000"/>
                      </a:lnTo>
                      <a:lnTo>
                        <a:pt x="0" y="10287000"/>
                      </a:lnTo>
                      <a:close/>
                      <a:moveTo>
                        <a:pt x="2804492" y="0"/>
                      </a:moveTo>
                      <a:lnTo>
                        <a:pt x="2817192" y="0"/>
                      </a:lnTo>
                      <a:lnTo>
                        <a:pt x="2817192" y="10287000"/>
                      </a:lnTo>
                      <a:lnTo>
                        <a:pt x="2804492" y="10287000"/>
                      </a:lnTo>
                      <a:close/>
                      <a:moveTo>
                        <a:pt x="5608984" y="0"/>
                      </a:moveTo>
                      <a:lnTo>
                        <a:pt x="5621684" y="0"/>
                      </a:lnTo>
                      <a:lnTo>
                        <a:pt x="5621684" y="10287000"/>
                      </a:lnTo>
                      <a:lnTo>
                        <a:pt x="5608984" y="10287000"/>
                      </a:lnTo>
                      <a:close/>
                      <a:moveTo>
                        <a:pt x="8413476" y="0"/>
                      </a:moveTo>
                      <a:lnTo>
                        <a:pt x="8426176" y="0"/>
                      </a:lnTo>
                      <a:lnTo>
                        <a:pt x="8426176" y="10287000"/>
                      </a:lnTo>
                      <a:lnTo>
                        <a:pt x="8413476" y="10287000"/>
                      </a:lnTo>
                      <a:close/>
                      <a:moveTo>
                        <a:pt x="11217968" y="0"/>
                      </a:moveTo>
                      <a:lnTo>
                        <a:pt x="11230668" y="0"/>
                      </a:lnTo>
                      <a:lnTo>
                        <a:pt x="11230668" y="10287000"/>
                      </a:lnTo>
                      <a:lnTo>
                        <a:pt x="11217968" y="10287000"/>
                      </a:lnTo>
                      <a:close/>
                      <a:moveTo>
                        <a:pt x="14022460" y="0"/>
                      </a:moveTo>
                      <a:lnTo>
                        <a:pt x="14035160" y="0"/>
                      </a:lnTo>
                      <a:lnTo>
                        <a:pt x="14035160" y="10287000"/>
                      </a:lnTo>
                      <a:lnTo>
                        <a:pt x="14022460" y="10287000"/>
                      </a:lnTo>
                      <a:close/>
                    </a:path>
                  </a:pathLst>
                </a:custGeom>
                <a:solidFill>
                  <a:srgbClr val="222222">
                    <a:alpha val="24705"/>
                  </a:srgbClr>
                </a:solidFill>
              </p:spPr>
            </p:sp>
          </p:grpSp>
          <p:sp>
            <p:nvSpPr>
              <p:cNvPr id="23" name="TextBox 23"/>
              <p:cNvSpPr txBox="1"/>
              <p:nvPr/>
            </p:nvSpPr>
            <p:spPr>
              <a:xfrm>
                <a:off x="-10438" y="861379"/>
                <a:ext cx="4494014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 dirty="0">
                    <a:solidFill>
                      <a:srgbClr val="FFFFFF"/>
                    </a:solidFill>
                    <a:latin typeface="Arimo"/>
                  </a:rPr>
                  <a:t>GRANDES EMPRESAS 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-123348" y="3518852"/>
                <a:ext cx="4606926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MEDIANAS EMPRESAS 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-259079" y="6176328"/>
                <a:ext cx="4742656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PEQUEÑAS EMPRESAS 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57714" y="8833803"/>
                <a:ext cx="3725862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MICROEMPRESAS </a:t>
                </a:r>
              </a:p>
            </p:txBody>
          </p:sp>
          <p:grpSp>
            <p:nvGrpSpPr>
              <p:cNvPr id="27" name="Group 27"/>
              <p:cNvGrpSpPr>
                <a:grpSpLocks noChangeAspect="1"/>
              </p:cNvGrpSpPr>
              <p:nvPr/>
            </p:nvGrpSpPr>
            <p:grpSpPr>
              <a:xfrm>
                <a:off x="4742656" y="0"/>
                <a:ext cx="14022460" cy="10287000"/>
                <a:chOff x="0" y="0"/>
                <a:chExt cx="14022460" cy="1028700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6036008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008" h="2314575">
                      <a:moveTo>
                        <a:pt x="0" y="0"/>
                      </a:moveTo>
                      <a:lnTo>
                        <a:pt x="5850842" y="0"/>
                      </a:lnTo>
                      <a:cubicBezTo>
                        <a:pt x="5899951" y="0"/>
                        <a:pt x="5947049" y="19508"/>
                        <a:pt x="5981774" y="54234"/>
                      </a:cubicBezTo>
                      <a:cubicBezTo>
                        <a:pt x="6016499" y="88959"/>
                        <a:pt x="6036008" y="136057"/>
                        <a:pt x="6036008" y="185166"/>
                      </a:cubicBezTo>
                      <a:lnTo>
                        <a:pt x="6036008" y="2129409"/>
                      </a:lnTo>
                      <a:cubicBezTo>
                        <a:pt x="6036008" y="2178518"/>
                        <a:pt x="6016499" y="2225616"/>
                        <a:pt x="5981774" y="2260341"/>
                      </a:cubicBezTo>
                      <a:cubicBezTo>
                        <a:pt x="5947049" y="2295067"/>
                        <a:pt x="5899951" y="2314575"/>
                        <a:pt x="5850842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29" name="Freeform 29"/>
                <p:cNvSpPr/>
                <p:nvPr/>
              </p:nvSpPr>
              <p:spPr>
                <a:xfrm>
                  <a:off x="0" y="2657475"/>
                  <a:ext cx="2558999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999" h="2314575">
                      <a:moveTo>
                        <a:pt x="0" y="0"/>
                      </a:moveTo>
                      <a:lnTo>
                        <a:pt x="2373833" y="0"/>
                      </a:lnTo>
                      <a:cubicBezTo>
                        <a:pt x="2422942" y="0"/>
                        <a:pt x="2470039" y="19508"/>
                        <a:pt x="2504765" y="54234"/>
                      </a:cubicBezTo>
                      <a:cubicBezTo>
                        <a:pt x="2539490" y="88959"/>
                        <a:pt x="2558999" y="136057"/>
                        <a:pt x="2558999" y="185166"/>
                      </a:cubicBezTo>
                      <a:lnTo>
                        <a:pt x="2558999" y="2129409"/>
                      </a:lnTo>
                      <a:cubicBezTo>
                        <a:pt x="2558999" y="2231673"/>
                        <a:pt x="2476097" y="2314575"/>
                        <a:pt x="2373833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30" name="Freeform 30"/>
                <p:cNvSpPr/>
                <p:nvPr/>
              </p:nvSpPr>
              <p:spPr>
                <a:xfrm>
                  <a:off x="0" y="5314950"/>
                  <a:ext cx="6681041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1041" h="2314575">
                      <a:moveTo>
                        <a:pt x="0" y="0"/>
                      </a:moveTo>
                      <a:lnTo>
                        <a:pt x="6495875" y="0"/>
                      </a:lnTo>
                      <a:cubicBezTo>
                        <a:pt x="6544984" y="0"/>
                        <a:pt x="6592081" y="19508"/>
                        <a:pt x="6626807" y="54234"/>
                      </a:cubicBezTo>
                      <a:cubicBezTo>
                        <a:pt x="6661532" y="88959"/>
                        <a:pt x="6681041" y="136057"/>
                        <a:pt x="6681041" y="185166"/>
                      </a:cubicBezTo>
                      <a:lnTo>
                        <a:pt x="6681041" y="2129409"/>
                      </a:lnTo>
                      <a:cubicBezTo>
                        <a:pt x="6681041" y="2178518"/>
                        <a:pt x="6661533" y="2225616"/>
                        <a:pt x="6626807" y="2260341"/>
                      </a:cubicBezTo>
                      <a:cubicBezTo>
                        <a:pt x="6592082" y="2295067"/>
                        <a:pt x="6544984" y="2314575"/>
                        <a:pt x="6495875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31" name="Freeform 31"/>
                <p:cNvSpPr/>
                <p:nvPr/>
              </p:nvSpPr>
              <p:spPr>
                <a:xfrm>
                  <a:off x="0" y="7972425"/>
                  <a:ext cx="12794834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4834" h="2314575">
                      <a:moveTo>
                        <a:pt x="0" y="0"/>
                      </a:moveTo>
                      <a:lnTo>
                        <a:pt x="12609668" y="0"/>
                      </a:lnTo>
                      <a:cubicBezTo>
                        <a:pt x="12658777" y="0"/>
                        <a:pt x="12705875" y="19508"/>
                        <a:pt x="12740600" y="54234"/>
                      </a:cubicBezTo>
                      <a:cubicBezTo>
                        <a:pt x="12775326" y="88959"/>
                        <a:pt x="12794834" y="136057"/>
                        <a:pt x="12794834" y="185166"/>
                      </a:cubicBezTo>
                      <a:lnTo>
                        <a:pt x="12794834" y="2129409"/>
                      </a:lnTo>
                      <a:cubicBezTo>
                        <a:pt x="12794834" y="2178518"/>
                        <a:pt x="12775326" y="2225616"/>
                        <a:pt x="12740600" y="2260341"/>
                      </a:cubicBezTo>
                      <a:cubicBezTo>
                        <a:pt x="12705875" y="2295067"/>
                        <a:pt x="12658777" y="2314575"/>
                        <a:pt x="12609668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</p:grpSp>
        <p:grpSp>
          <p:nvGrpSpPr>
            <p:cNvPr id="32" name="Group 32"/>
            <p:cNvGrpSpPr/>
            <p:nvPr/>
          </p:nvGrpSpPr>
          <p:grpSpPr>
            <a:xfrm>
              <a:off x="10408830" y="2045758"/>
              <a:ext cx="1894872" cy="1279238"/>
              <a:chOff x="0" y="0"/>
              <a:chExt cx="2526495" cy="1705650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341725" y="-9525"/>
                <a:ext cx="2184771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21.50%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7244848" y="3872672"/>
              <a:ext cx="1894872" cy="1279238"/>
              <a:chOff x="0" y="0"/>
              <a:chExt cx="2526495" cy="1705650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341725" y="-9525"/>
                <a:ext cx="2184771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9.10%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0806392" y="5879433"/>
              <a:ext cx="1894872" cy="1279238"/>
              <a:chOff x="0" y="0"/>
              <a:chExt cx="2526495" cy="1705650"/>
            </a:xfrm>
          </p:grpSpPr>
          <p:sp>
            <p:nvSpPr>
              <p:cNvPr id="39" name="TextBox 39"/>
              <p:cNvSpPr txBox="1"/>
              <p:nvPr/>
            </p:nvSpPr>
            <p:spPr>
              <a:xfrm>
                <a:off x="341725" y="-9525"/>
                <a:ext cx="2184771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23.80%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4876210" y="7956202"/>
              <a:ext cx="1894872" cy="1279238"/>
              <a:chOff x="0" y="0"/>
              <a:chExt cx="2526495" cy="1705650"/>
            </a:xfrm>
          </p:grpSpPr>
          <p:sp>
            <p:nvSpPr>
              <p:cNvPr id="42" name="TextBox 42"/>
              <p:cNvSpPr txBox="1"/>
              <p:nvPr/>
            </p:nvSpPr>
            <p:spPr>
              <a:xfrm>
                <a:off x="341725" y="-9525"/>
                <a:ext cx="2184771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spc="125" dirty="0">
                    <a:solidFill>
                      <a:srgbClr val="FFF6F8"/>
                    </a:solidFill>
                    <a:latin typeface="Aileron Regular Bold"/>
                  </a:rPr>
                  <a:t>45.60%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</p:grpSp>
      <p:sp>
        <p:nvSpPr>
          <p:cNvPr id="44" name="Cerrar llave 43">
            <a:extLst>
              <a:ext uri="{FF2B5EF4-FFF2-40B4-BE49-F238E27FC236}">
                <a16:creationId xmlns:a16="http://schemas.microsoft.com/office/drawing/2014/main" id="{0328009E-7731-9B48-83EF-2B7ED5CDFAD6}"/>
              </a:ext>
            </a:extLst>
          </p:cNvPr>
          <p:cNvSpPr/>
          <p:nvPr/>
        </p:nvSpPr>
        <p:spPr>
          <a:xfrm>
            <a:off x="16026624" y="6496853"/>
            <a:ext cx="681736" cy="946070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TextBox 42">
            <a:extLst>
              <a:ext uri="{FF2B5EF4-FFF2-40B4-BE49-F238E27FC236}">
                <a16:creationId xmlns:a16="http://schemas.microsoft.com/office/drawing/2014/main" id="{3FFCD879-DB93-484F-96F4-D1B4591471A8}"/>
              </a:ext>
            </a:extLst>
          </p:cNvPr>
          <p:cNvSpPr txBox="1"/>
          <p:nvPr/>
        </p:nvSpPr>
        <p:spPr>
          <a:xfrm>
            <a:off x="16933312" y="6709141"/>
            <a:ext cx="1638579" cy="494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9"/>
              </a:lnSpc>
            </a:pPr>
            <a:r>
              <a:rPr lang="en-US" sz="3400" spc="125" dirty="0">
                <a:solidFill>
                  <a:srgbClr val="FFF6F8"/>
                </a:solidFill>
                <a:latin typeface="Aileron Regular Bold"/>
              </a:rPr>
              <a:t>69.40%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8625" y="-4429125"/>
            <a:ext cx="19145250" cy="1914525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18168" y="5884010"/>
            <a:ext cx="12529258" cy="3374290"/>
            <a:chOff x="0" y="0"/>
            <a:chExt cx="16705677" cy="4499053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6705677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The future of employment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34730"/>
              <a:ext cx="16705677" cy="3264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FFF6F8"/>
                  </a:solidFill>
                  <a:latin typeface="Aileron Regular"/>
                </a:rPr>
                <a:t>Universidad de Oxford</a:t>
              </a:r>
            </a:p>
            <a:p>
              <a:pPr>
                <a:lnSpc>
                  <a:spcPts val="3919"/>
                </a:lnSpc>
              </a:pPr>
              <a:r>
                <a:rPr lang="en-US" sz="2799" spc="55">
                  <a:solidFill>
                    <a:srgbClr val="FFF6F8"/>
                  </a:solidFill>
                  <a:latin typeface="Aileron Regular"/>
                </a:rPr>
                <a:t>Carl Bendikt Frey &amp; Michael A. Osborne </a:t>
              </a:r>
            </a:p>
            <a:p>
              <a:pPr>
                <a:lnSpc>
                  <a:spcPts val="3919"/>
                </a:lnSpc>
              </a:pPr>
              <a:endParaRPr lang="en-US" sz="2799" spc="55">
                <a:solidFill>
                  <a:srgbClr val="FFF6F8"/>
                </a:solidFill>
                <a:latin typeface="Aileron Regular"/>
              </a:endParaRPr>
            </a:p>
            <a:p>
              <a:pPr>
                <a:lnSpc>
                  <a:spcPts val="3919"/>
                </a:lnSpc>
              </a:pPr>
              <a:endParaRPr lang="en-US" sz="2799" spc="55">
                <a:solidFill>
                  <a:srgbClr val="FFF6F8"/>
                </a:solidFill>
                <a:latin typeface="Aileron Regular"/>
              </a:endParaRPr>
            </a:p>
            <a:p>
              <a:pPr>
                <a:lnSpc>
                  <a:spcPts val="3919"/>
                </a:lnSpc>
              </a:pPr>
              <a:endParaRPr lang="en-US" sz="2799" spc="55">
                <a:solidFill>
                  <a:srgbClr val="FFF6F8"/>
                </a:solidFill>
                <a:latin typeface="Aileron Regular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85800" y="-4552950"/>
            <a:ext cx="19145250" cy="191452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7415" y="-276173"/>
            <a:ext cx="8908967" cy="504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endParaRPr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64288A0-6525-144B-AA9D-165DE5914A71}"/>
              </a:ext>
            </a:extLst>
          </p:cNvPr>
          <p:cNvGrpSpPr/>
          <p:nvPr/>
        </p:nvGrpSpPr>
        <p:grpSpPr>
          <a:xfrm>
            <a:off x="609600" y="100199"/>
            <a:ext cx="17311218" cy="9539101"/>
            <a:chOff x="976782" y="-280801"/>
            <a:chExt cx="17311218" cy="9539101"/>
          </a:xfrm>
        </p:grpSpPr>
        <p:sp>
          <p:nvSpPr>
            <p:cNvPr id="10" name="TextBox 10"/>
            <p:cNvSpPr txBox="1"/>
            <p:nvPr/>
          </p:nvSpPr>
          <p:spPr>
            <a:xfrm>
              <a:off x="5937861" y="4112553"/>
              <a:ext cx="5595058" cy="44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4579205" y="-280801"/>
              <a:ext cx="13708795" cy="1989056"/>
              <a:chOff x="-10818316" y="-478947"/>
              <a:chExt cx="18278393" cy="2652074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-10818316" y="-478947"/>
                <a:ext cx="7460077" cy="12824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60"/>
                  </a:lnSpc>
                </a:pPr>
                <a:r>
                  <a:rPr lang="en-US" sz="3200" spc="288" dirty="0">
                    <a:solidFill>
                      <a:srgbClr val="FFF6F8"/>
                    </a:solidFill>
                    <a:latin typeface="Aileron Regular Bold"/>
                  </a:rPr>
                  <a:t>APORTACIÓN AL PIB</a:t>
                </a:r>
              </a:p>
              <a:p>
                <a:pPr>
                  <a:lnSpc>
                    <a:spcPts val="3640"/>
                  </a:lnSpc>
                </a:pPr>
                <a:r>
                  <a:rPr lang="en-US" sz="2800" spc="252" dirty="0">
                    <a:solidFill>
                      <a:srgbClr val="FFF6F8"/>
                    </a:solidFill>
                    <a:latin typeface="Aileron Regular Italics"/>
                  </a:rPr>
                  <a:t>MÉXICO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594430"/>
                <a:ext cx="7460077" cy="5786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5426810" y="1905238"/>
              <a:ext cx="1894872" cy="1279238"/>
              <a:chOff x="0" y="0"/>
              <a:chExt cx="2526495" cy="1705650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341725" y="-9525"/>
                <a:ext cx="2184771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48.00%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9485678" y="6268123"/>
              <a:ext cx="2006704" cy="1286382"/>
              <a:chOff x="0" y="-9525"/>
              <a:chExt cx="2675604" cy="1715175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490833" y="-9525"/>
                <a:ext cx="2184771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spc="125" dirty="0">
                    <a:solidFill>
                      <a:srgbClr val="FFF6F8"/>
                    </a:solidFill>
                    <a:latin typeface="Aileron Regular Bold"/>
                  </a:rPr>
                  <a:t>14.50%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796261" y="4135178"/>
              <a:ext cx="1894872" cy="1279238"/>
              <a:chOff x="0" y="0"/>
              <a:chExt cx="2526495" cy="1705650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341725" y="-9525"/>
                <a:ext cx="2184771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22.00%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638047" y="7874856"/>
              <a:ext cx="1894872" cy="1279238"/>
              <a:chOff x="0" y="0"/>
              <a:chExt cx="2526495" cy="1705650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341725" y="-9525"/>
                <a:ext cx="2184771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079"/>
                  </a:lnSpc>
                </a:pPr>
                <a:r>
                  <a:rPr lang="en-US" sz="3400" spc="125" dirty="0">
                    <a:solidFill>
                      <a:srgbClr val="FFF6F8"/>
                    </a:solidFill>
                    <a:latin typeface="Aileron Regular Bold"/>
                  </a:rPr>
                  <a:t>15.50%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1082927"/>
                <a:ext cx="2526495" cy="622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91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976782" y="1543050"/>
              <a:ext cx="14289310" cy="7715250"/>
              <a:chOff x="-287299" y="0"/>
              <a:chExt cx="19052415" cy="10287000"/>
            </a:xfrm>
          </p:grpSpPr>
          <p:grpSp>
            <p:nvGrpSpPr>
              <p:cNvPr id="27" name="Group 27"/>
              <p:cNvGrpSpPr>
                <a:grpSpLocks noChangeAspect="1"/>
              </p:cNvGrpSpPr>
              <p:nvPr/>
            </p:nvGrpSpPr>
            <p:grpSpPr>
              <a:xfrm>
                <a:off x="4742656" y="0"/>
                <a:ext cx="14022460" cy="10287000"/>
                <a:chOff x="0" y="0"/>
                <a:chExt cx="14022460" cy="1028700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-6350" y="0"/>
                  <a:ext cx="14035160" cy="102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5160" h="10287000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0287000"/>
                      </a:lnTo>
                      <a:lnTo>
                        <a:pt x="0" y="10287000"/>
                      </a:lnTo>
                      <a:close/>
                      <a:moveTo>
                        <a:pt x="2804492" y="0"/>
                      </a:moveTo>
                      <a:lnTo>
                        <a:pt x="2817192" y="0"/>
                      </a:lnTo>
                      <a:lnTo>
                        <a:pt x="2817192" y="10287000"/>
                      </a:lnTo>
                      <a:lnTo>
                        <a:pt x="2804492" y="10287000"/>
                      </a:lnTo>
                      <a:close/>
                      <a:moveTo>
                        <a:pt x="5608984" y="0"/>
                      </a:moveTo>
                      <a:lnTo>
                        <a:pt x="5621684" y="0"/>
                      </a:lnTo>
                      <a:lnTo>
                        <a:pt x="5621684" y="10287000"/>
                      </a:lnTo>
                      <a:lnTo>
                        <a:pt x="5608984" y="10287000"/>
                      </a:lnTo>
                      <a:close/>
                      <a:moveTo>
                        <a:pt x="8413476" y="0"/>
                      </a:moveTo>
                      <a:lnTo>
                        <a:pt x="8426176" y="0"/>
                      </a:lnTo>
                      <a:lnTo>
                        <a:pt x="8426176" y="10287000"/>
                      </a:lnTo>
                      <a:lnTo>
                        <a:pt x="8413476" y="10287000"/>
                      </a:lnTo>
                      <a:close/>
                      <a:moveTo>
                        <a:pt x="11217968" y="0"/>
                      </a:moveTo>
                      <a:lnTo>
                        <a:pt x="11230668" y="0"/>
                      </a:lnTo>
                      <a:lnTo>
                        <a:pt x="11230668" y="10287000"/>
                      </a:lnTo>
                      <a:lnTo>
                        <a:pt x="11217968" y="10287000"/>
                      </a:lnTo>
                      <a:close/>
                      <a:moveTo>
                        <a:pt x="14022460" y="0"/>
                      </a:moveTo>
                      <a:lnTo>
                        <a:pt x="14035160" y="0"/>
                      </a:lnTo>
                      <a:lnTo>
                        <a:pt x="14035160" y="10287000"/>
                      </a:lnTo>
                      <a:lnTo>
                        <a:pt x="14022460" y="10287000"/>
                      </a:lnTo>
                      <a:close/>
                    </a:path>
                  </a:pathLst>
                </a:custGeom>
                <a:solidFill>
                  <a:srgbClr val="222222">
                    <a:alpha val="24705"/>
                  </a:srgbClr>
                </a:solidFill>
              </p:spPr>
            </p:sp>
          </p:grpSp>
          <p:sp>
            <p:nvSpPr>
              <p:cNvPr id="35" name="TextBox 35"/>
              <p:cNvSpPr txBox="1"/>
              <p:nvPr/>
            </p:nvSpPr>
            <p:spPr>
              <a:xfrm>
                <a:off x="17501" y="861379"/>
                <a:ext cx="4494014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 dirty="0">
                    <a:solidFill>
                      <a:srgbClr val="FFFFFF"/>
                    </a:solidFill>
                    <a:latin typeface="Arimo"/>
                  </a:rPr>
                  <a:t>GRANDES EMPRESAS 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-151568" y="3518852"/>
                <a:ext cx="4606926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 dirty="0">
                    <a:solidFill>
                      <a:srgbClr val="FFFFFF"/>
                    </a:solidFill>
                    <a:latin typeface="Arimo"/>
                  </a:rPr>
                  <a:t>MEDIANAS EMPRESAS 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-287299" y="6176328"/>
                <a:ext cx="4742656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PEQUEÑAS EMPRESAS 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29494" y="8833803"/>
                <a:ext cx="3725862" cy="534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>
                    <a:solidFill>
                      <a:srgbClr val="FFFFFF"/>
                    </a:solidFill>
                    <a:latin typeface="Arimo"/>
                  </a:rPr>
                  <a:t>MICROEMPRESAS </a:t>
                </a:r>
              </a:p>
            </p:txBody>
          </p:sp>
          <p:grpSp>
            <p:nvGrpSpPr>
              <p:cNvPr id="39" name="Group 39"/>
              <p:cNvGrpSpPr>
                <a:grpSpLocks noChangeAspect="1"/>
              </p:cNvGrpSpPr>
              <p:nvPr/>
            </p:nvGrpSpPr>
            <p:grpSpPr>
              <a:xfrm>
                <a:off x="4742656" y="0"/>
                <a:ext cx="14022460" cy="10287000"/>
                <a:chOff x="0" y="0"/>
                <a:chExt cx="14022460" cy="10287000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0" y="0"/>
                  <a:ext cx="13467911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911" h="2314575">
                      <a:moveTo>
                        <a:pt x="0" y="0"/>
                      </a:moveTo>
                      <a:lnTo>
                        <a:pt x="13282746" y="0"/>
                      </a:lnTo>
                      <a:lnTo>
                        <a:pt x="13282746" y="0"/>
                      </a:lnTo>
                      <a:cubicBezTo>
                        <a:pt x="13385009" y="0"/>
                        <a:pt x="13467911" y="82902"/>
                        <a:pt x="13467911" y="185166"/>
                      </a:cubicBezTo>
                      <a:lnTo>
                        <a:pt x="13467911" y="2129409"/>
                      </a:lnTo>
                      <a:cubicBezTo>
                        <a:pt x="13467911" y="2231673"/>
                        <a:pt x="13385009" y="2314575"/>
                        <a:pt x="13282746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38B6FF"/>
                </a:solidFill>
              </p:spPr>
            </p:sp>
            <p:sp>
              <p:nvSpPr>
                <p:cNvPr id="41" name="Freeform 41"/>
                <p:cNvSpPr/>
                <p:nvPr/>
              </p:nvSpPr>
              <p:spPr>
                <a:xfrm>
                  <a:off x="0" y="2657475"/>
                  <a:ext cx="6176232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6232" h="2314575">
                      <a:moveTo>
                        <a:pt x="0" y="0"/>
                      </a:moveTo>
                      <a:lnTo>
                        <a:pt x="5991066" y="0"/>
                      </a:lnTo>
                      <a:cubicBezTo>
                        <a:pt x="6093331" y="0"/>
                        <a:pt x="6176232" y="82902"/>
                        <a:pt x="6176232" y="185166"/>
                      </a:cubicBezTo>
                      <a:lnTo>
                        <a:pt x="6176232" y="2129409"/>
                      </a:lnTo>
                      <a:cubicBezTo>
                        <a:pt x="6176232" y="2231673"/>
                        <a:pt x="6093331" y="2314575"/>
                        <a:pt x="5991066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38B6FF"/>
                </a:solidFill>
              </p:spPr>
            </p:sp>
            <p:sp>
              <p:nvSpPr>
                <p:cNvPr id="42" name="Freeform 42"/>
                <p:cNvSpPr/>
                <p:nvPr/>
              </p:nvSpPr>
              <p:spPr>
                <a:xfrm>
                  <a:off x="0" y="5314950"/>
                  <a:ext cx="4072863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863" h="2314575">
                      <a:moveTo>
                        <a:pt x="0" y="0"/>
                      </a:moveTo>
                      <a:lnTo>
                        <a:pt x="3887698" y="0"/>
                      </a:lnTo>
                      <a:cubicBezTo>
                        <a:pt x="3989962" y="0"/>
                        <a:pt x="4072863" y="82902"/>
                        <a:pt x="4072863" y="185166"/>
                      </a:cubicBezTo>
                      <a:lnTo>
                        <a:pt x="4072863" y="2129409"/>
                      </a:lnTo>
                      <a:cubicBezTo>
                        <a:pt x="4072863" y="2178518"/>
                        <a:pt x="4053355" y="2225615"/>
                        <a:pt x="4018630" y="2260341"/>
                      </a:cubicBezTo>
                      <a:cubicBezTo>
                        <a:pt x="3983905" y="2295066"/>
                        <a:pt x="3936807" y="2314575"/>
                        <a:pt x="3887698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38B6FF"/>
                </a:solidFill>
              </p:spPr>
            </p:sp>
            <p:sp>
              <p:nvSpPr>
                <p:cNvPr id="43" name="Freeform 43"/>
                <p:cNvSpPr/>
                <p:nvPr/>
              </p:nvSpPr>
              <p:spPr>
                <a:xfrm>
                  <a:off x="0" y="7972425"/>
                  <a:ext cx="4353313" cy="23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313" h="2314575">
                      <a:moveTo>
                        <a:pt x="0" y="0"/>
                      </a:moveTo>
                      <a:lnTo>
                        <a:pt x="4168147" y="0"/>
                      </a:lnTo>
                      <a:cubicBezTo>
                        <a:pt x="4217256" y="0"/>
                        <a:pt x="4264354" y="19509"/>
                        <a:pt x="4299079" y="54234"/>
                      </a:cubicBezTo>
                      <a:cubicBezTo>
                        <a:pt x="4333804" y="88960"/>
                        <a:pt x="4353313" y="136057"/>
                        <a:pt x="4353313" y="185166"/>
                      </a:cubicBezTo>
                      <a:lnTo>
                        <a:pt x="4353313" y="2129409"/>
                      </a:lnTo>
                      <a:cubicBezTo>
                        <a:pt x="4353313" y="2178518"/>
                        <a:pt x="4333804" y="2225615"/>
                        <a:pt x="4299079" y="2260341"/>
                      </a:cubicBezTo>
                      <a:cubicBezTo>
                        <a:pt x="4264354" y="2295066"/>
                        <a:pt x="4217256" y="2314575"/>
                        <a:pt x="4168147" y="2314575"/>
                      </a:cubicBezTo>
                      <a:lnTo>
                        <a:pt x="0" y="2314575"/>
                      </a:lnTo>
                      <a:close/>
                    </a:path>
                  </a:pathLst>
                </a:custGeom>
                <a:solidFill>
                  <a:srgbClr val="38B6FF"/>
                </a:solidFill>
              </p:spPr>
            </p:sp>
          </p:grpSp>
        </p:grpSp>
      </p:grpSp>
      <p:sp>
        <p:nvSpPr>
          <p:cNvPr id="45" name="Cerrar llave 44">
            <a:extLst>
              <a:ext uri="{FF2B5EF4-FFF2-40B4-BE49-F238E27FC236}">
                <a16:creationId xmlns:a16="http://schemas.microsoft.com/office/drawing/2014/main" id="{2AB6AB42-1B3C-F240-850E-D37D0659BFF4}"/>
              </a:ext>
            </a:extLst>
          </p:cNvPr>
          <p:cNvSpPr/>
          <p:nvPr/>
        </p:nvSpPr>
        <p:spPr>
          <a:xfrm>
            <a:off x="15666196" y="7061836"/>
            <a:ext cx="681736" cy="946070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00932C93-3F20-3448-9B02-46AC098A95C2}"/>
              </a:ext>
            </a:extLst>
          </p:cNvPr>
          <p:cNvSpPr txBox="1"/>
          <p:nvPr/>
        </p:nvSpPr>
        <p:spPr>
          <a:xfrm>
            <a:off x="16532872" y="7244698"/>
            <a:ext cx="1638579" cy="494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9"/>
              </a:lnSpc>
            </a:pPr>
            <a:r>
              <a:rPr lang="en-US" sz="3400" spc="125" dirty="0">
                <a:solidFill>
                  <a:srgbClr val="FFF6F8"/>
                </a:solidFill>
                <a:latin typeface="Aileron Regular Bold"/>
              </a:rPr>
              <a:t>30.00%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0E8AB94D-6DFE-5942-8A0D-3D90A952BD14}"/>
              </a:ext>
            </a:extLst>
          </p:cNvPr>
          <p:cNvGrpSpPr/>
          <p:nvPr/>
        </p:nvGrpSpPr>
        <p:grpSpPr>
          <a:xfrm>
            <a:off x="914181" y="1014677"/>
            <a:ext cx="15602366" cy="8259674"/>
            <a:chOff x="914181" y="1014677"/>
            <a:chExt cx="15602366" cy="825967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40181" r="10402" b="9367"/>
            <a:stretch>
              <a:fillRect/>
            </a:stretch>
          </p:blipFill>
          <p:spPr>
            <a:xfrm>
              <a:off x="1847850" y="1014677"/>
              <a:ext cx="14668697" cy="8259674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4769464" y="4876343"/>
              <a:ext cx="9503979" cy="680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spc="378" dirty="0">
                  <a:solidFill>
                    <a:srgbClr val="FFF6F8"/>
                  </a:solidFill>
                  <a:latin typeface="Aileron Regular"/>
                </a:rPr>
                <a:t>ESTADOS UNIDOS:       99.7%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914181" y="1016000"/>
              <a:ext cx="930275" cy="8242300"/>
              <a:chOff x="0" y="0"/>
              <a:chExt cx="1240367" cy="10989733"/>
            </a:xfrm>
          </p:grpSpPr>
          <p:sp>
            <p:nvSpPr>
              <p:cNvPr id="5" name="TextBox 5"/>
              <p:cNvSpPr txBox="1"/>
              <p:nvPr/>
            </p:nvSpPr>
            <p:spPr>
              <a:xfrm rot="-5400000">
                <a:off x="-4985752" y="5153082"/>
                <a:ext cx="10812877" cy="860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040"/>
                  </a:lnSpc>
                </a:pPr>
                <a:r>
                  <a:rPr lang="en-US" sz="4200" spc="155">
                    <a:solidFill>
                      <a:srgbClr val="FFF6F8"/>
                    </a:solidFill>
                    <a:latin typeface="Aileron Regular Bold"/>
                  </a:rPr>
                  <a:t> LAS MIPYMES EN EL MUNDO</a:t>
                </a:r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1206500" y="0"/>
                <a:ext cx="33867" cy="10989733"/>
              </a:xfrm>
              <a:prstGeom prst="rect">
                <a:avLst/>
              </a:prstGeom>
              <a:solidFill>
                <a:srgbClr val="FFF6F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712184" y="2399386"/>
              <a:ext cx="9613416" cy="680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spc="378" dirty="0">
                  <a:solidFill>
                    <a:srgbClr val="FFF6F8"/>
                  </a:solidFill>
                  <a:latin typeface="Aileron Regular"/>
                </a:rPr>
                <a:t>AMÉRICA LATINA:       99.25%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769464" y="7353300"/>
              <a:ext cx="8825468" cy="680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spc="378">
                  <a:solidFill>
                    <a:srgbClr val="FFF6F8"/>
                  </a:solidFill>
                  <a:latin typeface="Aileron Regular"/>
                </a:rPr>
                <a:t>EUROPA:                        99.0%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97415" y="-276173"/>
            <a:ext cx="8908967" cy="504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endParaRPr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9C00D963-603C-CC43-A1EB-F68E25E432BB}"/>
              </a:ext>
            </a:extLst>
          </p:cNvPr>
          <p:cNvGrpSpPr/>
          <p:nvPr/>
        </p:nvGrpSpPr>
        <p:grpSpPr>
          <a:xfrm>
            <a:off x="297923" y="1304625"/>
            <a:ext cx="16990729" cy="8626708"/>
            <a:chOff x="657225" y="912682"/>
            <a:chExt cx="16990729" cy="8626708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8776CDBD-B273-3440-A0D9-65B43A0C7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00">
              <a:off x="16154400" y="912682"/>
              <a:ext cx="1104900" cy="1104900"/>
            </a:xfrm>
            <a:prstGeom prst="rect">
              <a:avLst/>
            </a:prstGeom>
          </p:spPr>
        </p:pic>
        <p:pic>
          <p:nvPicPr>
            <p:cNvPr id="51" name="Picture 5">
              <a:extLst>
                <a:ext uri="{FF2B5EF4-FFF2-40B4-BE49-F238E27FC236}">
                  <a16:creationId xmlns:a16="http://schemas.microsoft.com/office/drawing/2014/main" id="{29EA62F7-20D3-AC41-87E9-AA2AC6CC9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642" r="1928"/>
            <a:stretch>
              <a:fillRect/>
            </a:stretch>
          </p:blipFill>
          <p:spPr>
            <a:xfrm>
              <a:off x="1543050" y="1465132"/>
              <a:ext cx="16104904" cy="8074257"/>
            </a:xfrm>
            <a:prstGeom prst="rect">
              <a:avLst/>
            </a:prstGeom>
          </p:spPr>
        </p:pic>
        <p:grpSp>
          <p:nvGrpSpPr>
            <p:cNvPr id="52" name="Group 6">
              <a:extLst>
                <a:ext uri="{FF2B5EF4-FFF2-40B4-BE49-F238E27FC236}">
                  <a16:creationId xmlns:a16="http://schemas.microsoft.com/office/drawing/2014/main" id="{D2DE99AD-F92C-E441-B2AF-04E7DACAB75E}"/>
                </a:ext>
              </a:extLst>
            </p:cNvPr>
            <p:cNvGrpSpPr/>
            <p:nvPr/>
          </p:nvGrpSpPr>
          <p:grpSpPr>
            <a:xfrm>
              <a:off x="1543050" y="1028700"/>
              <a:ext cx="16104904" cy="942026"/>
              <a:chOff x="0" y="0"/>
              <a:chExt cx="3202842" cy="187344"/>
            </a:xfrm>
          </p:grpSpPr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3565A917-6779-C840-853A-C9D0E188E49E}"/>
                  </a:ext>
                </a:extLst>
              </p:cNvPr>
              <p:cNvSpPr/>
              <p:nvPr/>
            </p:nvSpPr>
            <p:spPr>
              <a:xfrm>
                <a:off x="0" y="0"/>
                <a:ext cx="3202842" cy="187344"/>
              </a:xfrm>
              <a:custGeom>
                <a:avLst/>
                <a:gdLst/>
                <a:ahLst/>
                <a:cxnLst/>
                <a:rect l="l" t="t" r="r" b="b"/>
                <a:pathLst>
                  <a:path w="3202842" h="187344">
                    <a:moveTo>
                      <a:pt x="0" y="0"/>
                    </a:moveTo>
                    <a:lnTo>
                      <a:pt x="3202842" y="0"/>
                    </a:lnTo>
                    <a:lnTo>
                      <a:pt x="3202842" y="187344"/>
                    </a:lnTo>
                    <a:lnTo>
                      <a:pt x="0" y="18734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53" name="Group 8">
              <a:extLst>
                <a:ext uri="{FF2B5EF4-FFF2-40B4-BE49-F238E27FC236}">
                  <a16:creationId xmlns:a16="http://schemas.microsoft.com/office/drawing/2014/main" id="{280EBD61-4CBF-644F-9ECB-E250484DFBFD}"/>
                </a:ext>
              </a:extLst>
            </p:cNvPr>
            <p:cNvGrpSpPr/>
            <p:nvPr/>
          </p:nvGrpSpPr>
          <p:grpSpPr>
            <a:xfrm>
              <a:off x="1543050" y="3536833"/>
              <a:ext cx="3270142" cy="945397"/>
              <a:chOff x="0" y="0"/>
              <a:chExt cx="2067897" cy="597828"/>
            </a:xfrm>
          </p:grpSpPr>
          <p:sp>
            <p:nvSpPr>
              <p:cNvPr id="144" name="Freeform 9">
                <a:extLst>
                  <a:ext uri="{FF2B5EF4-FFF2-40B4-BE49-F238E27FC236}">
                    <a16:creationId xmlns:a16="http://schemas.microsoft.com/office/drawing/2014/main" id="{764F4053-3B82-ED4E-8A9C-4F5EEEABE6CF}"/>
                  </a:ext>
                </a:extLst>
              </p:cNvPr>
              <p:cNvSpPr/>
              <p:nvPr/>
            </p:nvSpPr>
            <p:spPr>
              <a:xfrm>
                <a:off x="0" y="0"/>
                <a:ext cx="2067897" cy="597828"/>
              </a:xfrm>
              <a:custGeom>
                <a:avLst/>
                <a:gdLst/>
                <a:ahLst/>
                <a:cxnLst/>
                <a:rect l="l" t="t" r="r" b="b"/>
                <a:pathLst>
                  <a:path w="2067897" h="597828">
                    <a:moveTo>
                      <a:pt x="0" y="0"/>
                    </a:moveTo>
                    <a:lnTo>
                      <a:pt x="2067897" y="0"/>
                    </a:lnTo>
                    <a:lnTo>
                      <a:pt x="2067897" y="597828"/>
                    </a:lnTo>
                    <a:lnTo>
                      <a:pt x="0" y="597828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54" name="Group 10">
              <a:extLst>
                <a:ext uri="{FF2B5EF4-FFF2-40B4-BE49-F238E27FC236}">
                  <a16:creationId xmlns:a16="http://schemas.microsoft.com/office/drawing/2014/main" id="{28F29E7C-E19B-004D-BF2A-EE41A65BA891}"/>
                </a:ext>
              </a:extLst>
            </p:cNvPr>
            <p:cNvGrpSpPr/>
            <p:nvPr/>
          </p:nvGrpSpPr>
          <p:grpSpPr>
            <a:xfrm>
              <a:off x="1543050" y="4632148"/>
              <a:ext cx="3270142" cy="1875295"/>
              <a:chOff x="0" y="0"/>
              <a:chExt cx="2067897" cy="1185856"/>
            </a:xfrm>
          </p:grpSpPr>
          <p:sp>
            <p:nvSpPr>
              <p:cNvPr id="143" name="Freeform 11">
                <a:extLst>
                  <a:ext uri="{FF2B5EF4-FFF2-40B4-BE49-F238E27FC236}">
                    <a16:creationId xmlns:a16="http://schemas.microsoft.com/office/drawing/2014/main" id="{A8967043-2343-F945-A0C8-3ADF38141009}"/>
                  </a:ext>
                </a:extLst>
              </p:cNvPr>
              <p:cNvSpPr/>
              <p:nvPr/>
            </p:nvSpPr>
            <p:spPr>
              <a:xfrm>
                <a:off x="0" y="0"/>
                <a:ext cx="2067897" cy="1185856"/>
              </a:xfrm>
              <a:custGeom>
                <a:avLst/>
                <a:gdLst/>
                <a:ahLst/>
                <a:cxnLst/>
                <a:rect l="l" t="t" r="r" b="b"/>
                <a:pathLst>
                  <a:path w="2067897" h="1185856">
                    <a:moveTo>
                      <a:pt x="0" y="0"/>
                    </a:moveTo>
                    <a:lnTo>
                      <a:pt x="2067897" y="0"/>
                    </a:lnTo>
                    <a:lnTo>
                      <a:pt x="2067897" y="1185856"/>
                    </a:lnTo>
                    <a:lnTo>
                      <a:pt x="0" y="1185856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55" name="Group 12">
              <a:extLst>
                <a:ext uri="{FF2B5EF4-FFF2-40B4-BE49-F238E27FC236}">
                  <a16:creationId xmlns:a16="http://schemas.microsoft.com/office/drawing/2014/main" id="{E50E4695-2877-9745-972B-A9FD0972176C}"/>
                </a:ext>
              </a:extLst>
            </p:cNvPr>
            <p:cNvGrpSpPr/>
            <p:nvPr/>
          </p:nvGrpSpPr>
          <p:grpSpPr>
            <a:xfrm>
              <a:off x="1543050" y="6662426"/>
              <a:ext cx="3270142" cy="2876964"/>
              <a:chOff x="0" y="0"/>
              <a:chExt cx="2067897" cy="1819268"/>
            </a:xfrm>
          </p:grpSpPr>
          <p:sp>
            <p:nvSpPr>
              <p:cNvPr id="142" name="Freeform 13">
                <a:extLst>
                  <a:ext uri="{FF2B5EF4-FFF2-40B4-BE49-F238E27FC236}">
                    <a16:creationId xmlns:a16="http://schemas.microsoft.com/office/drawing/2014/main" id="{74C9C9A0-E68C-434B-B55E-9AEE714D0BCB}"/>
                  </a:ext>
                </a:extLst>
              </p:cNvPr>
              <p:cNvSpPr/>
              <p:nvPr/>
            </p:nvSpPr>
            <p:spPr>
              <a:xfrm>
                <a:off x="0" y="0"/>
                <a:ext cx="2067897" cy="1819268"/>
              </a:xfrm>
              <a:custGeom>
                <a:avLst/>
                <a:gdLst/>
                <a:ahLst/>
                <a:cxnLst/>
                <a:rect l="l" t="t" r="r" b="b"/>
                <a:pathLst>
                  <a:path w="2067897" h="1819268">
                    <a:moveTo>
                      <a:pt x="0" y="0"/>
                    </a:moveTo>
                    <a:lnTo>
                      <a:pt x="2067897" y="0"/>
                    </a:lnTo>
                    <a:lnTo>
                      <a:pt x="2067897" y="1819268"/>
                    </a:lnTo>
                    <a:lnTo>
                      <a:pt x="0" y="1819268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  <p:grpSp>
          <p:nvGrpSpPr>
            <p:cNvPr id="56" name="Group 14">
              <a:extLst>
                <a:ext uri="{FF2B5EF4-FFF2-40B4-BE49-F238E27FC236}">
                  <a16:creationId xmlns:a16="http://schemas.microsoft.com/office/drawing/2014/main" id="{9FADF04E-1BE8-A646-8FAF-AD4FB4F4F983}"/>
                </a:ext>
              </a:extLst>
            </p:cNvPr>
            <p:cNvGrpSpPr/>
            <p:nvPr/>
          </p:nvGrpSpPr>
          <p:grpSpPr>
            <a:xfrm>
              <a:off x="1543050" y="2134237"/>
              <a:ext cx="3270142" cy="1402597"/>
              <a:chOff x="0" y="0"/>
              <a:chExt cx="2067897" cy="886942"/>
            </a:xfrm>
          </p:grpSpPr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5D222562-C105-4448-9551-5E8A137C1589}"/>
                  </a:ext>
                </a:extLst>
              </p:cNvPr>
              <p:cNvSpPr/>
              <p:nvPr/>
            </p:nvSpPr>
            <p:spPr>
              <a:xfrm>
                <a:off x="0" y="0"/>
                <a:ext cx="2067897" cy="886942"/>
              </a:xfrm>
              <a:custGeom>
                <a:avLst/>
                <a:gdLst/>
                <a:ahLst/>
                <a:cxnLst/>
                <a:rect l="l" t="t" r="r" b="b"/>
                <a:pathLst>
                  <a:path w="2067897" h="886942">
                    <a:moveTo>
                      <a:pt x="0" y="0"/>
                    </a:moveTo>
                    <a:lnTo>
                      <a:pt x="2067897" y="0"/>
                    </a:lnTo>
                    <a:lnTo>
                      <a:pt x="2067897" y="886942"/>
                    </a:lnTo>
                    <a:lnTo>
                      <a:pt x="0" y="886942"/>
                    </a:lnTo>
                    <a:close/>
                  </a:path>
                </a:pathLst>
              </a:custGeom>
              <a:solidFill>
                <a:srgbClr val="4120A9"/>
              </a:solidFill>
            </p:spPr>
          </p:sp>
        </p:grpSp>
        <p:grpSp>
          <p:nvGrpSpPr>
            <p:cNvPr id="57" name="Group 16">
              <a:extLst>
                <a:ext uri="{FF2B5EF4-FFF2-40B4-BE49-F238E27FC236}">
                  <a16:creationId xmlns:a16="http://schemas.microsoft.com/office/drawing/2014/main" id="{90755A68-9DB0-4646-814E-6750FBDFA380}"/>
                </a:ext>
              </a:extLst>
            </p:cNvPr>
            <p:cNvGrpSpPr/>
            <p:nvPr/>
          </p:nvGrpSpPr>
          <p:grpSpPr>
            <a:xfrm>
              <a:off x="4962779" y="2134237"/>
              <a:ext cx="3093019" cy="1372707"/>
              <a:chOff x="0" y="0"/>
              <a:chExt cx="2553681" cy="1133345"/>
            </a:xfrm>
          </p:grpSpPr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DF4D145A-E5D2-3443-AB12-2E337C076EDF}"/>
                  </a:ext>
                </a:extLst>
              </p:cNvPr>
              <p:cNvSpPr/>
              <p:nvPr/>
            </p:nvSpPr>
            <p:spPr>
              <a:xfrm>
                <a:off x="0" y="0"/>
                <a:ext cx="2553681" cy="1133345"/>
              </a:xfrm>
              <a:custGeom>
                <a:avLst/>
                <a:gdLst/>
                <a:ahLst/>
                <a:cxnLst/>
                <a:rect l="l" t="t" r="r" b="b"/>
                <a:pathLst>
                  <a:path w="2553681" h="1133345">
                    <a:moveTo>
                      <a:pt x="0" y="0"/>
                    </a:moveTo>
                    <a:lnTo>
                      <a:pt x="2553681" y="0"/>
                    </a:lnTo>
                    <a:lnTo>
                      <a:pt x="2553681" y="1133345"/>
                    </a:lnTo>
                    <a:lnTo>
                      <a:pt x="0" y="1133345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58" name="Group 18">
              <a:extLst>
                <a:ext uri="{FF2B5EF4-FFF2-40B4-BE49-F238E27FC236}">
                  <a16:creationId xmlns:a16="http://schemas.microsoft.com/office/drawing/2014/main" id="{23A62A69-5AD6-7349-8C2C-6237C3A05823}"/>
                </a:ext>
              </a:extLst>
            </p:cNvPr>
            <p:cNvGrpSpPr/>
            <p:nvPr/>
          </p:nvGrpSpPr>
          <p:grpSpPr>
            <a:xfrm>
              <a:off x="8252940" y="2134237"/>
              <a:ext cx="3093019" cy="1372707"/>
              <a:chOff x="0" y="0"/>
              <a:chExt cx="2553681" cy="1133345"/>
            </a:xfrm>
          </p:grpSpPr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9B90BB4D-54AE-DD45-94F0-D6F17B31887A}"/>
                  </a:ext>
                </a:extLst>
              </p:cNvPr>
              <p:cNvSpPr/>
              <p:nvPr/>
            </p:nvSpPr>
            <p:spPr>
              <a:xfrm>
                <a:off x="0" y="0"/>
                <a:ext cx="2553681" cy="1133345"/>
              </a:xfrm>
              <a:custGeom>
                <a:avLst/>
                <a:gdLst/>
                <a:ahLst/>
                <a:cxnLst/>
                <a:rect l="l" t="t" r="r" b="b"/>
                <a:pathLst>
                  <a:path w="2553681" h="1133345">
                    <a:moveTo>
                      <a:pt x="0" y="0"/>
                    </a:moveTo>
                    <a:lnTo>
                      <a:pt x="2553681" y="0"/>
                    </a:lnTo>
                    <a:lnTo>
                      <a:pt x="2553681" y="1133345"/>
                    </a:lnTo>
                    <a:lnTo>
                      <a:pt x="0" y="1133345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59" name="Group 20">
              <a:extLst>
                <a:ext uri="{FF2B5EF4-FFF2-40B4-BE49-F238E27FC236}">
                  <a16:creationId xmlns:a16="http://schemas.microsoft.com/office/drawing/2014/main" id="{F983B3B7-BD7A-144E-AEE1-CF526AF44B05}"/>
                </a:ext>
              </a:extLst>
            </p:cNvPr>
            <p:cNvGrpSpPr/>
            <p:nvPr/>
          </p:nvGrpSpPr>
          <p:grpSpPr>
            <a:xfrm>
              <a:off x="11457937" y="2149181"/>
              <a:ext cx="3290161" cy="1372707"/>
              <a:chOff x="0" y="0"/>
              <a:chExt cx="2716447" cy="1133345"/>
            </a:xfrm>
          </p:grpSpPr>
          <p:sp>
            <p:nvSpPr>
              <p:cNvPr id="138" name="Freeform 21">
                <a:extLst>
                  <a:ext uri="{FF2B5EF4-FFF2-40B4-BE49-F238E27FC236}">
                    <a16:creationId xmlns:a16="http://schemas.microsoft.com/office/drawing/2014/main" id="{4B303D8B-A393-7A40-807A-3F92333D6744}"/>
                  </a:ext>
                </a:extLst>
              </p:cNvPr>
              <p:cNvSpPr/>
              <p:nvPr/>
            </p:nvSpPr>
            <p:spPr>
              <a:xfrm>
                <a:off x="0" y="0"/>
                <a:ext cx="2716447" cy="1133345"/>
              </a:xfrm>
              <a:custGeom>
                <a:avLst/>
                <a:gdLst/>
                <a:ahLst/>
                <a:cxnLst/>
                <a:rect l="l" t="t" r="r" b="b"/>
                <a:pathLst>
                  <a:path w="2716447" h="1133345">
                    <a:moveTo>
                      <a:pt x="0" y="0"/>
                    </a:moveTo>
                    <a:lnTo>
                      <a:pt x="2716447" y="0"/>
                    </a:lnTo>
                    <a:lnTo>
                      <a:pt x="2716447" y="1133345"/>
                    </a:lnTo>
                    <a:lnTo>
                      <a:pt x="0" y="1133345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60" name="Group 22">
              <a:extLst>
                <a:ext uri="{FF2B5EF4-FFF2-40B4-BE49-F238E27FC236}">
                  <a16:creationId xmlns:a16="http://schemas.microsoft.com/office/drawing/2014/main" id="{CACEBFB7-7537-FB47-B0AA-9C5BFA873EDF}"/>
                </a:ext>
              </a:extLst>
            </p:cNvPr>
            <p:cNvGrpSpPr/>
            <p:nvPr/>
          </p:nvGrpSpPr>
          <p:grpSpPr>
            <a:xfrm>
              <a:off x="14748098" y="2134237"/>
              <a:ext cx="2899856" cy="1372707"/>
              <a:chOff x="0" y="0"/>
              <a:chExt cx="2394201" cy="1133345"/>
            </a:xfrm>
          </p:grpSpPr>
          <p:sp>
            <p:nvSpPr>
              <p:cNvPr id="137" name="Freeform 23">
                <a:extLst>
                  <a:ext uri="{FF2B5EF4-FFF2-40B4-BE49-F238E27FC236}">
                    <a16:creationId xmlns:a16="http://schemas.microsoft.com/office/drawing/2014/main" id="{CED3359F-44DE-7545-92EF-3A43DD2BD575}"/>
                  </a:ext>
                </a:extLst>
              </p:cNvPr>
              <p:cNvSpPr/>
              <p:nvPr/>
            </p:nvSpPr>
            <p:spPr>
              <a:xfrm>
                <a:off x="0" y="0"/>
                <a:ext cx="2394201" cy="1133345"/>
              </a:xfrm>
              <a:custGeom>
                <a:avLst/>
                <a:gdLst/>
                <a:ahLst/>
                <a:cxnLst/>
                <a:rect l="l" t="t" r="r" b="b"/>
                <a:pathLst>
                  <a:path w="2394201" h="1133345">
                    <a:moveTo>
                      <a:pt x="0" y="0"/>
                    </a:moveTo>
                    <a:lnTo>
                      <a:pt x="2394201" y="0"/>
                    </a:lnTo>
                    <a:lnTo>
                      <a:pt x="2394201" y="1133345"/>
                    </a:lnTo>
                    <a:lnTo>
                      <a:pt x="0" y="1133345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61" name="Group 24">
              <a:extLst>
                <a:ext uri="{FF2B5EF4-FFF2-40B4-BE49-F238E27FC236}">
                  <a16:creationId xmlns:a16="http://schemas.microsoft.com/office/drawing/2014/main" id="{37C2819A-7589-0D4E-945C-7E59A681093B}"/>
                </a:ext>
              </a:extLst>
            </p:cNvPr>
            <p:cNvGrpSpPr/>
            <p:nvPr/>
          </p:nvGrpSpPr>
          <p:grpSpPr>
            <a:xfrm>
              <a:off x="4859411" y="3461874"/>
              <a:ext cx="3242605" cy="1095315"/>
              <a:chOff x="0" y="0"/>
              <a:chExt cx="1913890" cy="646490"/>
            </a:xfrm>
          </p:grpSpPr>
          <p:sp>
            <p:nvSpPr>
              <p:cNvPr id="136" name="Freeform 25">
                <a:extLst>
                  <a:ext uri="{FF2B5EF4-FFF2-40B4-BE49-F238E27FC236}">
                    <a16:creationId xmlns:a16="http://schemas.microsoft.com/office/drawing/2014/main" id="{F47C34BF-ED1A-8A4C-A1DC-576D991A9F0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6464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464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46490"/>
                    </a:lnTo>
                    <a:lnTo>
                      <a:pt x="0" y="64649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2" name="Group 26">
              <a:extLst>
                <a:ext uri="{FF2B5EF4-FFF2-40B4-BE49-F238E27FC236}">
                  <a16:creationId xmlns:a16="http://schemas.microsoft.com/office/drawing/2014/main" id="{F9F356F7-E12D-3942-944D-1AE1CD158712}"/>
                </a:ext>
              </a:extLst>
            </p:cNvPr>
            <p:cNvGrpSpPr/>
            <p:nvPr/>
          </p:nvGrpSpPr>
          <p:grpSpPr>
            <a:xfrm>
              <a:off x="8178147" y="3536833"/>
              <a:ext cx="3242605" cy="1095315"/>
              <a:chOff x="0" y="0"/>
              <a:chExt cx="1913890" cy="646490"/>
            </a:xfrm>
          </p:grpSpPr>
          <p:sp>
            <p:nvSpPr>
              <p:cNvPr id="135" name="Freeform 27">
                <a:extLst>
                  <a:ext uri="{FF2B5EF4-FFF2-40B4-BE49-F238E27FC236}">
                    <a16:creationId xmlns:a16="http://schemas.microsoft.com/office/drawing/2014/main" id="{1DBBD9B5-EB7D-A144-8081-072B42CD63D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6464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464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46490"/>
                    </a:lnTo>
                    <a:lnTo>
                      <a:pt x="0" y="64649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3" name="Group 28">
              <a:extLst>
                <a:ext uri="{FF2B5EF4-FFF2-40B4-BE49-F238E27FC236}">
                  <a16:creationId xmlns:a16="http://schemas.microsoft.com/office/drawing/2014/main" id="{EB502B96-0E55-974F-A186-B1148A2F7E38}"/>
                </a:ext>
              </a:extLst>
            </p:cNvPr>
            <p:cNvGrpSpPr/>
            <p:nvPr/>
          </p:nvGrpSpPr>
          <p:grpSpPr>
            <a:xfrm>
              <a:off x="11505492" y="3536833"/>
              <a:ext cx="3242605" cy="1095315"/>
              <a:chOff x="0" y="0"/>
              <a:chExt cx="1913890" cy="646490"/>
            </a:xfrm>
          </p:grpSpPr>
          <p:sp>
            <p:nvSpPr>
              <p:cNvPr id="134" name="Freeform 29">
                <a:extLst>
                  <a:ext uri="{FF2B5EF4-FFF2-40B4-BE49-F238E27FC236}">
                    <a16:creationId xmlns:a16="http://schemas.microsoft.com/office/drawing/2014/main" id="{1806F99C-DC47-8045-9705-9EBC930E928D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6464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464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46490"/>
                    </a:lnTo>
                    <a:lnTo>
                      <a:pt x="0" y="64649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4" name="Group 30">
              <a:extLst>
                <a:ext uri="{FF2B5EF4-FFF2-40B4-BE49-F238E27FC236}">
                  <a16:creationId xmlns:a16="http://schemas.microsoft.com/office/drawing/2014/main" id="{01254F3A-E7FE-6048-B3CC-0AC7A666C2D5}"/>
                </a:ext>
              </a:extLst>
            </p:cNvPr>
            <p:cNvGrpSpPr/>
            <p:nvPr/>
          </p:nvGrpSpPr>
          <p:grpSpPr>
            <a:xfrm>
              <a:off x="14748098" y="3536833"/>
              <a:ext cx="2899856" cy="1095315"/>
              <a:chOff x="0" y="0"/>
              <a:chExt cx="1711588" cy="646490"/>
            </a:xfrm>
          </p:grpSpPr>
          <p:sp>
            <p:nvSpPr>
              <p:cNvPr id="133" name="Freeform 31">
                <a:extLst>
                  <a:ext uri="{FF2B5EF4-FFF2-40B4-BE49-F238E27FC236}">
                    <a16:creationId xmlns:a16="http://schemas.microsoft.com/office/drawing/2014/main" id="{3F9AA6CA-68C5-4543-9397-D6A9237C35B0}"/>
                  </a:ext>
                </a:extLst>
              </p:cNvPr>
              <p:cNvSpPr/>
              <p:nvPr/>
            </p:nvSpPr>
            <p:spPr>
              <a:xfrm>
                <a:off x="0" y="0"/>
                <a:ext cx="1711588" cy="646490"/>
              </a:xfrm>
              <a:custGeom>
                <a:avLst/>
                <a:gdLst/>
                <a:ahLst/>
                <a:cxnLst/>
                <a:rect l="l" t="t" r="r" b="b"/>
                <a:pathLst>
                  <a:path w="1711588" h="646490">
                    <a:moveTo>
                      <a:pt x="0" y="0"/>
                    </a:moveTo>
                    <a:lnTo>
                      <a:pt x="1711588" y="0"/>
                    </a:lnTo>
                    <a:lnTo>
                      <a:pt x="1711588" y="646490"/>
                    </a:lnTo>
                    <a:lnTo>
                      <a:pt x="0" y="64649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5" name="Group 32">
              <a:extLst>
                <a:ext uri="{FF2B5EF4-FFF2-40B4-BE49-F238E27FC236}">
                  <a16:creationId xmlns:a16="http://schemas.microsoft.com/office/drawing/2014/main" id="{90E6A807-5D2E-394B-B0A8-5386ACB545FE}"/>
                </a:ext>
              </a:extLst>
            </p:cNvPr>
            <p:cNvGrpSpPr/>
            <p:nvPr/>
          </p:nvGrpSpPr>
          <p:grpSpPr>
            <a:xfrm>
              <a:off x="4859411" y="4595842"/>
              <a:ext cx="3242605" cy="906419"/>
              <a:chOff x="0" y="0"/>
              <a:chExt cx="1913890" cy="534997"/>
            </a:xfrm>
          </p:grpSpPr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B908EA05-9C3B-3249-86E7-DAB25F8C72D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53499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6" name="Group 34">
              <a:extLst>
                <a:ext uri="{FF2B5EF4-FFF2-40B4-BE49-F238E27FC236}">
                  <a16:creationId xmlns:a16="http://schemas.microsoft.com/office/drawing/2014/main" id="{71F75D80-0EF0-874E-90F7-C18B80799FF4}"/>
                </a:ext>
              </a:extLst>
            </p:cNvPr>
            <p:cNvGrpSpPr/>
            <p:nvPr/>
          </p:nvGrpSpPr>
          <p:grpSpPr>
            <a:xfrm>
              <a:off x="4859411" y="5601025"/>
              <a:ext cx="3242605" cy="906419"/>
              <a:chOff x="0" y="0"/>
              <a:chExt cx="1913890" cy="534997"/>
            </a:xfrm>
          </p:grpSpPr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B34C3D0-189B-8740-B173-8614C1F45C1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53499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7" name="Group 36">
              <a:extLst>
                <a:ext uri="{FF2B5EF4-FFF2-40B4-BE49-F238E27FC236}">
                  <a16:creationId xmlns:a16="http://schemas.microsoft.com/office/drawing/2014/main" id="{01052A15-8952-2348-8ECA-DCC511CFECD0}"/>
                </a:ext>
              </a:extLst>
            </p:cNvPr>
            <p:cNvGrpSpPr/>
            <p:nvPr/>
          </p:nvGrpSpPr>
          <p:grpSpPr>
            <a:xfrm>
              <a:off x="4813192" y="6662426"/>
              <a:ext cx="3242605" cy="906419"/>
              <a:chOff x="0" y="0"/>
              <a:chExt cx="1913890" cy="534997"/>
            </a:xfrm>
          </p:grpSpPr>
          <p:sp>
            <p:nvSpPr>
              <p:cNvPr id="130" name="Freeform 37">
                <a:extLst>
                  <a:ext uri="{FF2B5EF4-FFF2-40B4-BE49-F238E27FC236}">
                    <a16:creationId xmlns:a16="http://schemas.microsoft.com/office/drawing/2014/main" id="{D926F0B0-19C9-4044-A287-FE39A56C2BE3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53499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8" name="Group 38">
              <a:extLst>
                <a:ext uri="{FF2B5EF4-FFF2-40B4-BE49-F238E27FC236}">
                  <a16:creationId xmlns:a16="http://schemas.microsoft.com/office/drawing/2014/main" id="{FAFC1EF3-BF49-6045-8B9F-E634D2BAECB0}"/>
                </a:ext>
              </a:extLst>
            </p:cNvPr>
            <p:cNvGrpSpPr/>
            <p:nvPr/>
          </p:nvGrpSpPr>
          <p:grpSpPr>
            <a:xfrm>
              <a:off x="4859411" y="7597420"/>
              <a:ext cx="3242605" cy="906419"/>
              <a:chOff x="0" y="0"/>
              <a:chExt cx="1913890" cy="534997"/>
            </a:xfrm>
          </p:grpSpPr>
          <p:sp>
            <p:nvSpPr>
              <p:cNvPr id="129" name="Freeform 39">
                <a:extLst>
                  <a:ext uri="{FF2B5EF4-FFF2-40B4-BE49-F238E27FC236}">
                    <a16:creationId xmlns:a16="http://schemas.microsoft.com/office/drawing/2014/main" id="{18EBB3D7-7752-224B-BB4C-22B6FA2956A5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53499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69" name="Group 40">
              <a:extLst>
                <a:ext uri="{FF2B5EF4-FFF2-40B4-BE49-F238E27FC236}">
                  <a16:creationId xmlns:a16="http://schemas.microsoft.com/office/drawing/2014/main" id="{5E99D5B9-E61F-5043-A8FC-454931FA41BA}"/>
                </a:ext>
              </a:extLst>
            </p:cNvPr>
            <p:cNvGrpSpPr/>
            <p:nvPr/>
          </p:nvGrpSpPr>
          <p:grpSpPr>
            <a:xfrm>
              <a:off x="4859411" y="8632971"/>
              <a:ext cx="3242605" cy="906419"/>
              <a:chOff x="0" y="0"/>
              <a:chExt cx="1913890" cy="534997"/>
            </a:xfrm>
          </p:grpSpPr>
          <p:sp>
            <p:nvSpPr>
              <p:cNvPr id="128" name="Freeform 41">
                <a:extLst>
                  <a:ext uri="{FF2B5EF4-FFF2-40B4-BE49-F238E27FC236}">
                    <a16:creationId xmlns:a16="http://schemas.microsoft.com/office/drawing/2014/main" id="{80ADDBD5-6BBB-B54D-8ADE-D9DF5000F74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53499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0" name="Group 42">
              <a:extLst>
                <a:ext uri="{FF2B5EF4-FFF2-40B4-BE49-F238E27FC236}">
                  <a16:creationId xmlns:a16="http://schemas.microsoft.com/office/drawing/2014/main" id="{B318CF65-57DD-FC4C-9049-AEAFA9B3DF7E}"/>
                </a:ext>
              </a:extLst>
            </p:cNvPr>
            <p:cNvGrpSpPr/>
            <p:nvPr/>
          </p:nvGrpSpPr>
          <p:grpSpPr>
            <a:xfrm>
              <a:off x="8338665" y="4632148"/>
              <a:ext cx="3094003" cy="906419"/>
              <a:chOff x="0" y="0"/>
              <a:chExt cx="1826180" cy="534997"/>
            </a:xfrm>
          </p:grpSpPr>
          <p:sp>
            <p:nvSpPr>
              <p:cNvPr id="127" name="Freeform 43">
                <a:extLst>
                  <a:ext uri="{FF2B5EF4-FFF2-40B4-BE49-F238E27FC236}">
                    <a16:creationId xmlns:a16="http://schemas.microsoft.com/office/drawing/2014/main" id="{37EFD969-EFF1-8A4C-8AFE-473CF931F31A}"/>
                  </a:ext>
                </a:extLst>
              </p:cNvPr>
              <p:cNvSpPr/>
              <p:nvPr/>
            </p:nvSpPr>
            <p:spPr>
              <a:xfrm>
                <a:off x="0" y="0"/>
                <a:ext cx="182618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826180" h="534997">
                    <a:moveTo>
                      <a:pt x="0" y="0"/>
                    </a:moveTo>
                    <a:lnTo>
                      <a:pt x="1826180" y="0"/>
                    </a:lnTo>
                    <a:lnTo>
                      <a:pt x="182618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1" name="Group 44">
              <a:extLst>
                <a:ext uri="{FF2B5EF4-FFF2-40B4-BE49-F238E27FC236}">
                  <a16:creationId xmlns:a16="http://schemas.microsoft.com/office/drawing/2014/main" id="{46FB5EFF-0E98-1C4E-835E-CB9544E34F76}"/>
                </a:ext>
              </a:extLst>
            </p:cNvPr>
            <p:cNvGrpSpPr/>
            <p:nvPr/>
          </p:nvGrpSpPr>
          <p:grpSpPr>
            <a:xfrm>
              <a:off x="8251955" y="5601025"/>
              <a:ext cx="3094003" cy="906419"/>
              <a:chOff x="0" y="0"/>
              <a:chExt cx="1826180" cy="534997"/>
            </a:xfrm>
          </p:grpSpPr>
          <p:sp>
            <p:nvSpPr>
              <p:cNvPr id="126" name="Freeform 45">
                <a:extLst>
                  <a:ext uri="{FF2B5EF4-FFF2-40B4-BE49-F238E27FC236}">
                    <a16:creationId xmlns:a16="http://schemas.microsoft.com/office/drawing/2014/main" id="{BF2539FB-C79F-6843-9095-A5E08E4CCBC9}"/>
                  </a:ext>
                </a:extLst>
              </p:cNvPr>
              <p:cNvSpPr/>
              <p:nvPr/>
            </p:nvSpPr>
            <p:spPr>
              <a:xfrm>
                <a:off x="0" y="0"/>
                <a:ext cx="182618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826180" h="534997">
                    <a:moveTo>
                      <a:pt x="0" y="0"/>
                    </a:moveTo>
                    <a:lnTo>
                      <a:pt x="1826180" y="0"/>
                    </a:lnTo>
                    <a:lnTo>
                      <a:pt x="182618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2" name="Group 46">
              <a:extLst>
                <a:ext uri="{FF2B5EF4-FFF2-40B4-BE49-F238E27FC236}">
                  <a16:creationId xmlns:a16="http://schemas.microsoft.com/office/drawing/2014/main" id="{BEA2DD10-D298-1449-8D0A-3B25918A6728}"/>
                </a:ext>
              </a:extLst>
            </p:cNvPr>
            <p:cNvGrpSpPr/>
            <p:nvPr/>
          </p:nvGrpSpPr>
          <p:grpSpPr>
            <a:xfrm>
              <a:off x="8280166" y="6597974"/>
              <a:ext cx="3094003" cy="906419"/>
              <a:chOff x="0" y="0"/>
              <a:chExt cx="1826180" cy="534997"/>
            </a:xfrm>
          </p:grpSpPr>
          <p:sp>
            <p:nvSpPr>
              <p:cNvPr id="125" name="Freeform 47">
                <a:extLst>
                  <a:ext uri="{FF2B5EF4-FFF2-40B4-BE49-F238E27FC236}">
                    <a16:creationId xmlns:a16="http://schemas.microsoft.com/office/drawing/2014/main" id="{857D6037-7B49-214D-9D10-A6211DACA3B8}"/>
                  </a:ext>
                </a:extLst>
              </p:cNvPr>
              <p:cNvSpPr/>
              <p:nvPr/>
            </p:nvSpPr>
            <p:spPr>
              <a:xfrm>
                <a:off x="0" y="0"/>
                <a:ext cx="182618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826180" h="534997">
                    <a:moveTo>
                      <a:pt x="0" y="0"/>
                    </a:moveTo>
                    <a:lnTo>
                      <a:pt x="1826180" y="0"/>
                    </a:lnTo>
                    <a:lnTo>
                      <a:pt x="182618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3" name="Group 48">
              <a:extLst>
                <a:ext uri="{FF2B5EF4-FFF2-40B4-BE49-F238E27FC236}">
                  <a16:creationId xmlns:a16="http://schemas.microsoft.com/office/drawing/2014/main" id="{632B0DA3-4054-3E4D-A739-37751EC77C37}"/>
                </a:ext>
              </a:extLst>
            </p:cNvPr>
            <p:cNvGrpSpPr/>
            <p:nvPr/>
          </p:nvGrpSpPr>
          <p:grpSpPr>
            <a:xfrm>
              <a:off x="8251955" y="7597420"/>
              <a:ext cx="3094003" cy="906419"/>
              <a:chOff x="0" y="0"/>
              <a:chExt cx="1826180" cy="534997"/>
            </a:xfrm>
          </p:grpSpPr>
          <p:sp>
            <p:nvSpPr>
              <p:cNvPr id="124" name="Freeform 49">
                <a:extLst>
                  <a:ext uri="{FF2B5EF4-FFF2-40B4-BE49-F238E27FC236}">
                    <a16:creationId xmlns:a16="http://schemas.microsoft.com/office/drawing/2014/main" id="{10399D9E-39BF-B04C-A565-9D7019211498}"/>
                  </a:ext>
                </a:extLst>
              </p:cNvPr>
              <p:cNvSpPr/>
              <p:nvPr/>
            </p:nvSpPr>
            <p:spPr>
              <a:xfrm>
                <a:off x="0" y="0"/>
                <a:ext cx="182618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826180" h="534997">
                    <a:moveTo>
                      <a:pt x="0" y="0"/>
                    </a:moveTo>
                    <a:lnTo>
                      <a:pt x="1826180" y="0"/>
                    </a:lnTo>
                    <a:lnTo>
                      <a:pt x="182618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4" name="Group 50">
              <a:extLst>
                <a:ext uri="{FF2B5EF4-FFF2-40B4-BE49-F238E27FC236}">
                  <a16:creationId xmlns:a16="http://schemas.microsoft.com/office/drawing/2014/main" id="{A98019FD-0D89-2643-B2F1-19E9CE52BFE4}"/>
                </a:ext>
              </a:extLst>
            </p:cNvPr>
            <p:cNvGrpSpPr/>
            <p:nvPr/>
          </p:nvGrpSpPr>
          <p:grpSpPr>
            <a:xfrm>
              <a:off x="8264809" y="8632971"/>
              <a:ext cx="3094003" cy="906419"/>
              <a:chOff x="0" y="0"/>
              <a:chExt cx="1826180" cy="534997"/>
            </a:xfrm>
          </p:grpSpPr>
          <p:sp>
            <p:nvSpPr>
              <p:cNvPr id="123" name="Freeform 51">
                <a:extLst>
                  <a:ext uri="{FF2B5EF4-FFF2-40B4-BE49-F238E27FC236}">
                    <a16:creationId xmlns:a16="http://schemas.microsoft.com/office/drawing/2014/main" id="{6BE49E29-0AE3-654F-A705-97EA7DC92780}"/>
                  </a:ext>
                </a:extLst>
              </p:cNvPr>
              <p:cNvSpPr/>
              <p:nvPr/>
            </p:nvSpPr>
            <p:spPr>
              <a:xfrm>
                <a:off x="0" y="0"/>
                <a:ext cx="1826180" cy="534997"/>
              </a:xfrm>
              <a:custGeom>
                <a:avLst/>
                <a:gdLst/>
                <a:ahLst/>
                <a:cxnLst/>
                <a:rect l="l" t="t" r="r" b="b"/>
                <a:pathLst>
                  <a:path w="1826180" h="534997">
                    <a:moveTo>
                      <a:pt x="0" y="0"/>
                    </a:moveTo>
                    <a:lnTo>
                      <a:pt x="1826180" y="0"/>
                    </a:lnTo>
                    <a:lnTo>
                      <a:pt x="1826180" y="534997"/>
                    </a:lnTo>
                    <a:lnTo>
                      <a:pt x="0" y="53499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5" name="Group 52">
              <a:extLst>
                <a:ext uri="{FF2B5EF4-FFF2-40B4-BE49-F238E27FC236}">
                  <a16:creationId xmlns:a16="http://schemas.microsoft.com/office/drawing/2014/main" id="{675E2A07-3E0A-C248-81F0-1F142FC16BCD}"/>
                </a:ext>
              </a:extLst>
            </p:cNvPr>
            <p:cNvGrpSpPr/>
            <p:nvPr/>
          </p:nvGrpSpPr>
          <p:grpSpPr>
            <a:xfrm>
              <a:off x="11586490" y="4646242"/>
              <a:ext cx="3185455" cy="805619"/>
              <a:chOff x="0" y="0"/>
              <a:chExt cx="1913890" cy="484033"/>
            </a:xfrm>
          </p:grpSpPr>
          <p:sp>
            <p:nvSpPr>
              <p:cNvPr id="122" name="Freeform 53">
                <a:extLst>
                  <a:ext uri="{FF2B5EF4-FFF2-40B4-BE49-F238E27FC236}">
                    <a16:creationId xmlns:a16="http://schemas.microsoft.com/office/drawing/2014/main" id="{64A50F19-A280-A24B-8649-4F1146B9C73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48403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84033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84033"/>
                    </a:lnTo>
                    <a:lnTo>
                      <a:pt x="0" y="484033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id="{55EDBF7C-2084-F84D-83D6-010AA447162B}"/>
                </a:ext>
              </a:extLst>
            </p:cNvPr>
            <p:cNvGrpSpPr/>
            <p:nvPr/>
          </p:nvGrpSpPr>
          <p:grpSpPr>
            <a:xfrm>
              <a:off x="11457937" y="5618471"/>
              <a:ext cx="3185455" cy="888972"/>
              <a:chOff x="0" y="0"/>
              <a:chExt cx="1913890" cy="534113"/>
            </a:xfrm>
          </p:grpSpPr>
          <p:sp>
            <p:nvSpPr>
              <p:cNvPr id="121" name="Freeform 55">
                <a:extLst>
                  <a:ext uri="{FF2B5EF4-FFF2-40B4-BE49-F238E27FC236}">
                    <a16:creationId xmlns:a16="http://schemas.microsoft.com/office/drawing/2014/main" id="{7238FC60-C703-414D-A632-A1B1E7EADAB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53411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534113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534113"/>
                    </a:lnTo>
                    <a:lnTo>
                      <a:pt x="0" y="534113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7" name="Group 56">
              <a:extLst>
                <a:ext uri="{FF2B5EF4-FFF2-40B4-BE49-F238E27FC236}">
                  <a16:creationId xmlns:a16="http://schemas.microsoft.com/office/drawing/2014/main" id="{E574E8B6-32EF-644E-8D3C-D2ADA6B419B7}"/>
                </a:ext>
              </a:extLst>
            </p:cNvPr>
            <p:cNvGrpSpPr/>
            <p:nvPr/>
          </p:nvGrpSpPr>
          <p:grpSpPr>
            <a:xfrm>
              <a:off x="11510290" y="6606697"/>
              <a:ext cx="3185455" cy="1897141"/>
              <a:chOff x="0" y="0"/>
              <a:chExt cx="1913890" cy="1139843"/>
            </a:xfrm>
          </p:grpSpPr>
          <p:sp>
            <p:nvSpPr>
              <p:cNvPr id="120" name="Freeform 57">
                <a:extLst>
                  <a:ext uri="{FF2B5EF4-FFF2-40B4-BE49-F238E27FC236}">
                    <a16:creationId xmlns:a16="http://schemas.microsoft.com/office/drawing/2014/main" id="{93D0C07F-8D05-8E43-A060-AF0EC0A1DDB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13984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139843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139843"/>
                    </a:lnTo>
                    <a:lnTo>
                      <a:pt x="0" y="1139843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8" name="Group 58">
              <a:extLst>
                <a:ext uri="{FF2B5EF4-FFF2-40B4-BE49-F238E27FC236}">
                  <a16:creationId xmlns:a16="http://schemas.microsoft.com/office/drawing/2014/main" id="{0F592BB2-5C31-5A44-A724-C54678CD7975}"/>
                </a:ext>
              </a:extLst>
            </p:cNvPr>
            <p:cNvGrpSpPr/>
            <p:nvPr/>
          </p:nvGrpSpPr>
          <p:grpSpPr>
            <a:xfrm>
              <a:off x="11528912" y="8576687"/>
              <a:ext cx="3185455" cy="948571"/>
              <a:chOff x="0" y="0"/>
              <a:chExt cx="1913890" cy="569922"/>
            </a:xfrm>
          </p:grpSpPr>
          <p:sp>
            <p:nvSpPr>
              <p:cNvPr id="119" name="Freeform 59">
                <a:extLst>
                  <a:ext uri="{FF2B5EF4-FFF2-40B4-BE49-F238E27FC236}">
                    <a16:creationId xmlns:a16="http://schemas.microsoft.com/office/drawing/2014/main" id="{2E673294-5726-3D4F-A8C9-A017ADECE3B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56992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56992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569922"/>
                    </a:lnTo>
                    <a:lnTo>
                      <a:pt x="0" y="569922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79" name="Group 60">
              <a:extLst>
                <a:ext uri="{FF2B5EF4-FFF2-40B4-BE49-F238E27FC236}">
                  <a16:creationId xmlns:a16="http://schemas.microsoft.com/office/drawing/2014/main" id="{45C32E5A-D380-0843-9CEB-DCB693008C31}"/>
                </a:ext>
              </a:extLst>
            </p:cNvPr>
            <p:cNvGrpSpPr/>
            <p:nvPr/>
          </p:nvGrpSpPr>
          <p:grpSpPr>
            <a:xfrm>
              <a:off x="14695745" y="5601025"/>
              <a:ext cx="2876009" cy="863845"/>
              <a:chOff x="0" y="0"/>
              <a:chExt cx="1697513" cy="509869"/>
            </a:xfrm>
          </p:grpSpPr>
          <p:sp>
            <p:nvSpPr>
              <p:cNvPr id="118" name="Freeform 61">
                <a:extLst>
                  <a:ext uri="{FF2B5EF4-FFF2-40B4-BE49-F238E27FC236}">
                    <a16:creationId xmlns:a16="http://schemas.microsoft.com/office/drawing/2014/main" id="{C2FCD8EB-30EC-C144-9453-2E115DB06BBC}"/>
                  </a:ext>
                </a:extLst>
              </p:cNvPr>
              <p:cNvSpPr/>
              <p:nvPr/>
            </p:nvSpPr>
            <p:spPr>
              <a:xfrm>
                <a:off x="0" y="0"/>
                <a:ext cx="1697513" cy="509869"/>
              </a:xfrm>
              <a:custGeom>
                <a:avLst/>
                <a:gdLst/>
                <a:ahLst/>
                <a:cxnLst/>
                <a:rect l="l" t="t" r="r" b="b"/>
                <a:pathLst>
                  <a:path w="1697513" h="509869">
                    <a:moveTo>
                      <a:pt x="0" y="0"/>
                    </a:moveTo>
                    <a:lnTo>
                      <a:pt x="1697513" y="0"/>
                    </a:lnTo>
                    <a:lnTo>
                      <a:pt x="1697513" y="509869"/>
                    </a:lnTo>
                    <a:lnTo>
                      <a:pt x="0" y="509869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80" name="Group 62">
              <a:extLst>
                <a:ext uri="{FF2B5EF4-FFF2-40B4-BE49-F238E27FC236}">
                  <a16:creationId xmlns:a16="http://schemas.microsoft.com/office/drawing/2014/main" id="{C638DF46-BFF0-9948-A7BF-DC87A8C1110A}"/>
                </a:ext>
              </a:extLst>
            </p:cNvPr>
            <p:cNvGrpSpPr/>
            <p:nvPr/>
          </p:nvGrpSpPr>
          <p:grpSpPr>
            <a:xfrm>
              <a:off x="14760021" y="4674722"/>
              <a:ext cx="2876009" cy="863845"/>
              <a:chOff x="0" y="0"/>
              <a:chExt cx="1697513" cy="509869"/>
            </a:xfrm>
          </p:grpSpPr>
          <p:sp>
            <p:nvSpPr>
              <p:cNvPr id="117" name="Freeform 63">
                <a:extLst>
                  <a:ext uri="{FF2B5EF4-FFF2-40B4-BE49-F238E27FC236}">
                    <a16:creationId xmlns:a16="http://schemas.microsoft.com/office/drawing/2014/main" id="{A07BCB1F-54AB-AF47-9730-13B40B537F5D}"/>
                  </a:ext>
                </a:extLst>
              </p:cNvPr>
              <p:cNvSpPr/>
              <p:nvPr/>
            </p:nvSpPr>
            <p:spPr>
              <a:xfrm>
                <a:off x="0" y="0"/>
                <a:ext cx="1697513" cy="509869"/>
              </a:xfrm>
              <a:custGeom>
                <a:avLst/>
                <a:gdLst/>
                <a:ahLst/>
                <a:cxnLst/>
                <a:rect l="l" t="t" r="r" b="b"/>
                <a:pathLst>
                  <a:path w="1697513" h="509869">
                    <a:moveTo>
                      <a:pt x="0" y="0"/>
                    </a:moveTo>
                    <a:lnTo>
                      <a:pt x="1697513" y="0"/>
                    </a:lnTo>
                    <a:lnTo>
                      <a:pt x="1697513" y="509869"/>
                    </a:lnTo>
                    <a:lnTo>
                      <a:pt x="0" y="509869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81" name="Group 64">
              <a:extLst>
                <a:ext uri="{FF2B5EF4-FFF2-40B4-BE49-F238E27FC236}">
                  <a16:creationId xmlns:a16="http://schemas.microsoft.com/office/drawing/2014/main" id="{03847FFC-164C-C24B-B4CA-E5E7F1EFCD65}"/>
                </a:ext>
              </a:extLst>
            </p:cNvPr>
            <p:cNvGrpSpPr/>
            <p:nvPr/>
          </p:nvGrpSpPr>
          <p:grpSpPr>
            <a:xfrm>
              <a:off x="14771945" y="6591003"/>
              <a:ext cx="2876009" cy="1782320"/>
              <a:chOff x="0" y="0"/>
              <a:chExt cx="1697513" cy="1051983"/>
            </a:xfrm>
          </p:grpSpPr>
          <p:sp>
            <p:nvSpPr>
              <p:cNvPr id="116" name="Freeform 65">
                <a:extLst>
                  <a:ext uri="{FF2B5EF4-FFF2-40B4-BE49-F238E27FC236}">
                    <a16:creationId xmlns:a16="http://schemas.microsoft.com/office/drawing/2014/main" id="{323B5761-3FA7-9F41-A753-FEA92C03FE8E}"/>
                  </a:ext>
                </a:extLst>
              </p:cNvPr>
              <p:cNvSpPr/>
              <p:nvPr/>
            </p:nvSpPr>
            <p:spPr>
              <a:xfrm>
                <a:off x="0" y="0"/>
                <a:ext cx="1697513" cy="1051983"/>
              </a:xfrm>
              <a:custGeom>
                <a:avLst/>
                <a:gdLst/>
                <a:ahLst/>
                <a:cxnLst/>
                <a:rect l="l" t="t" r="r" b="b"/>
                <a:pathLst>
                  <a:path w="1697513" h="1051983">
                    <a:moveTo>
                      <a:pt x="0" y="0"/>
                    </a:moveTo>
                    <a:lnTo>
                      <a:pt x="1697513" y="0"/>
                    </a:lnTo>
                    <a:lnTo>
                      <a:pt x="1697513" y="1051983"/>
                    </a:lnTo>
                    <a:lnTo>
                      <a:pt x="0" y="1051983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grpSp>
          <p:nvGrpSpPr>
            <p:cNvPr id="82" name="Group 66">
              <a:extLst>
                <a:ext uri="{FF2B5EF4-FFF2-40B4-BE49-F238E27FC236}">
                  <a16:creationId xmlns:a16="http://schemas.microsoft.com/office/drawing/2014/main" id="{22DB6B71-B2CB-A044-A47E-3655CBC11AB6}"/>
                </a:ext>
              </a:extLst>
            </p:cNvPr>
            <p:cNvGrpSpPr/>
            <p:nvPr/>
          </p:nvGrpSpPr>
          <p:grpSpPr>
            <a:xfrm>
              <a:off x="14771945" y="8548432"/>
              <a:ext cx="2876009" cy="990957"/>
              <a:chOff x="0" y="0"/>
              <a:chExt cx="1697513" cy="584895"/>
            </a:xfrm>
          </p:grpSpPr>
          <p:sp>
            <p:nvSpPr>
              <p:cNvPr id="115" name="Freeform 67">
                <a:extLst>
                  <a:ext uri="{FF2B5EF4-FFF2-40B4-BE49-F238E27FC236}">
                    <a16:creationId xmlns:a16="http://schemas.microsoft.com/office/drawing/2014/main" id="{84C946EE-8F19-5348-9303-39492AA853B6}"/>
                  </a:ext>
                </a:extLst>
              </p:cNvPr>
              <p:cNvSpPr/>
              <p:nvPr/>
            </p:nvSpPr>
            <p:spPr>
              <a:xfrm>
                <a:off x="0" y="0"/>
                <a:ext cx="1697513" cy="584895"/>
              </a:xfrm>
              <a:custGeom>
                <a:avLst/>
                <a:gdLst/>
                <a:ahLst/>
                <a:cxnLst/>
                <a:rect l="l" t="t" r="r" b="b"/>
                <a:pathLst>
                  <a:path w="1697513" h="584895">
                    <a:moveTo>
                      <a:pt x="0" y="0"/>
                    </a:moveTo>
                    <a:lnTo>
                      <a:pt x="1697513" y="0"/>
                    </a:lnTo>
                    <a:lnTo>
                      <a:pt x="1697513" y="584895"/>
                    </a:lnTo>
                    <a:lnTo>
                      <a:pt x="0" y="584895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</p:grpSp>
        <p:sp>
          <p:nvSpPr>
            <p:cNvPr id="83" name="TextBox 68">
              <a:extLst>
                <a:ext uri="{FF2B5EF4-FFF2-40B4-BE49-F238E27FC236}">
                  <a16:creationId xmlns:a16="http://schemas.microsoft.com/office/drawing/2014/main" id="{A2D49AB6-D29B-804D-8D68-B9FA93120154}"/>
                </a:ext>
              </a:extLst>
            </p:cNvPr>
            <p:cNvSpPr txBox="1"/>
            <p:nvPr/>
          </p:nvSpPr>
          <p:spPr>
            <a:xfrm rot="-5400000">
              <a:off x="-3253646" y="4899754"/>
              <a:ext cx="8345618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Estratificación empresarial en México</a:t>
              </a:r>
            </a:p>
          </p:txBody>
        </p:sp>
        <p:sp>
          <p:nvSpPr>
            <p:cNvPr id="84" name="TextBox 69">
              <a:extLst>
                <a:ext uri="{FF2B5EF4-FFF2-40B4-BE49-F238E27FC236}">
                  <a16:creationId xmlns:a16="http://schemas.microsoft.com/office/drawing/2014/main" id="{709837CC-FC5C-CE44-A871-8F78241D3824}"/>
                </a:ext>
              </a:extLst>
            </p:cNvPr>
            <p:cNvSpPr txBox="1"/>
            <p:nvPr/>
          </p:nvSpPr>
          <p:spPr>
            <a:xfrm>
              <a:off x="2911683" y="5220321"/>
              <a:ext cx="205383" cy="53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"/>
                </a:lnSpc>
                <a:spcBef>
                  <a:spcPct val="0"/>
                </a:spcBef>
              </a:pPr>
              <a:r>
                <a:rPr lang="en-US" sz="300" spc="27">
                  <a:solidFill>
                    <a:srgbClr val="FFFFFF"/>
                  </a:solidFill>
                  <a:latin typeface="Aileron Regular Bold"/>
                </a:rPr>
                <a:t>PEQUEÑA</a:t>
              </a:r>
            </a:p>
          </p:txBody>
        </p:sp>
        <p:sp>
          <p:nvSpPr>
            <p:cNvPr id="85" name="TextBox 70">
              <a:extLst>
                <a:ext uri="{FF2B5EF4-FFF2-40B4-BE49-F238E27FC236}">
                  <a16:creationId xmlns:a16="http://schemas.microsoft.com/office/drawing/2014/main" id="{780F3112-25FC-F540-83D3-6A1AB744437A}"/>
                </a:ext>
              </a:extLst>
            </p:cNvPr>
            <p:cNvSpPr txBox="1"/>
            <p:nvPr/>
          </p:nvSpPr>
          <p:spPr>
            <a:xfrm>
              <a:off x="2306250" y="3655201"/>
              <a:ext cx="1661964" cy="582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324">
                  <a:solidFill>
                    <a:srgbClr val="FFFFFF"/>
                  </a:solidFill>
                  <a:latin typeface="Aileron Regular"/>
                </a:rPr>
                <a:t>MICRO</a:t>
              </a:r>
            </a:p>
          </p:txBody>
        </p:sp>
        <p:sp>
          <p:nvSpPr>
            <p:cNvPr id="86" name="TextBox 71">
              <a:extLst>
                <a:ext uri="{FF2B5EF4-FFF2-40B4-BE49-F238E27FC236}">
                  <a16:creationId xmlns:a16="http://schemas.microsoft.com/office/drawing/2014/main" id="{777F6FA6-DB37-664E-8B13-F8B24AF55F8E}"/>
                </a:ext>
              </a:extLst>
            </p:cNvPr>
            <p:cNvSpPr txBox="1"/>
            <p:nvPr/>
          </p:nvSpPr>
          <p:spPr>
            <a:xfrm>
              <a:off x="1954420" y="5259281"/>
              <a:ext cx="2365623" cy="546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200" spc="324">
                  <a:solidFill>
                    <a:srgbClr val="FFFFFF"/>
                  </a:solidFill>
                  <a:latin typeface="Aileron Regular"/>
                </a:rPr>
                <a:t>PEQUEÑA</a:t>
              </a:r>
            </a:p>
          </p:txBody>
        </p:sp>
        <p:sp>
          <p:nvSpPr>
            <p:cNvPr id="87" name="TextBox 72">
              <a:extLst>
                <a:ext uri="{FF2B5EF4-FFF2-40B4-BE49-F238E27FC236}">
                  <a16:creationId xmlns:a16="http://schemas.microsoft.com/office/drawing/2014/main" id="{36DB3037-6B4D-1849-AF7E-BFD7B348753A}"/>
                </a:ext>
              </a:extLst>
            </p:cNvPr>
            <p:cNvSpPr txBox="1"/>
            <p:nvPr/>
          </p:nvSpPr>
          <p:spPr>
            <a:xfrm>
              <a:off x="2023215" y="7790393"/>
              <a:ext cx="2309812" cy="546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200" spc="324">
                  <a:solidFill>
                    <a:srgbClr val="FFFFFF"/>
                  </a:solidFill>
                  <a:latin typeface="Aileron Regular"/>
                </a:rPr>
                <a:t>MEDIANA</a:t>
              </a:r>
            </a:p>
          </p:txBody>
        </p:sp>
        <p:sp>
          <p:nvSpPr>
            <p:cNvPr id="88" name="TextBox 73">
              <a:extLst>
                <a:ext uri="{FF2B5EF4-FFF2-40B4-BE49-F238E27FC236}">
                  <a16:creationId xmlns:a16="http://schemas.microsoft.com/office/drawing/2014/main" id="{B52BD87B-92C1-0A45-B1D4-8E773F22927A}"/>
                </a:ext>
              </a:extLst>
            </p:cNvPr>
            <p:cNvSpPr txBox="1"/>
            <p:nvPr/>
          </p:nvSpPr>
          <p:spPr>
            <a:xfrm>
              <a:off x="1849943" y="2515495"/>
              <a:ext cx="2534245" cy="64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  <a:spcBef>
                  <a:spcPct val="0"/>
                </a:spcBef>
              </a:pPr>
              <a:r>
                <a:rPr lang="en-US" sz="4000" spc="378">
                  <a:solidFill>
                    <a:srgbClr val="FFFFFF"/>
                  </a:solidFill>
                  <a:latin typeface="Aileron Regular"/>
                </a:rPr>
                <a:t>TAMAÑO</a:t>
              </a:r>
            </a:p>
          </p:txBody>
        </p:sp>
        <p:sp>
          <p:nvSpPr>
            <p:cNvPr id="89" name="TextBox 74">
              <a:extLst>
                <a:ext uri="{FF2B5EF4-FFF2-40B4-BE49-F238E27FC236}">
                  <a16:creationId xmlns:a16="http://schemas.microsoft.com/office/drawing/2014/main" id="{B8F10F74-DD7F-F24E-86EB-E13CA0A89683}"/>
                </a:ext>
              </a:extLst>
            </p:cNvPr>
            <p:cNvSpPr txBox="1"/>
            <p:nvPr/>
          </p:nvSpPr>
          <p:spPr>
            <a:xfrm>
              <a:off x="5312784" y="2515495"/>
              <a:ext cx="2335857" cy="64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  <a:spcBef>
                  <a:spcPct val="0"/>
                </a:spcBef>
              </a:pPr>
              <a:r>
                <a:rPr lang="en-US" sz="4000" spc="378" dirty="0">
                  <a:solidFill>
                    <a:srgbClr val="000000"/>
                  </a:solidFill>
                  <a:latin typeface="Aileron Regular"/>
                </a:rPr>
                <a:t>SECTOR</a:t>
              </a:r>
            </a:p>
          </p:txBody>
        </p:sp>
        <p:sp>
          <p:nvSpPr>
            <p:cNvPr id="90" name="TextBox 75">
              <a:extLst>
                <a:ext uri="{FF2B5EF4-FFF2-40B4-BE49-F238E27FC236}">
                  <a16:creationId xmlns:a16="http://schemas.microsoft.com/office/drawing/2014/main" id="{5AABA88F-9806-4F41-8C18-E7F68CC174C5}"/>
                </a:ext>
              </a:extLst>
            </p:cNvPr>
            <p:cNvSpPr txBox="1"/>
            <p:nvPr/>
          </p:nvSpPr>
          <p:spPr>
            <a:xfrm>
              <a:off x="8579282" y="2427930"/>
              <a:ext cx="2465058" cy="737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4"/>
                </a:lnSpc>
                <a:spcBef>
                  <a:spcPct val="0"/>
                </a:spcBef>
              </a:pPr>
              <a:r>
                <a:rPr lang="en-US" sz="2081" spc="41">
                  <a:solidFill>
                    <a:srgbClr val="000000"/>
                  </a:solidFill>
                  <a:latin typeface="Aileron Regular"/>
                </a:rPr>
                <a:t>Rango de número </a:t>
              </a:r>
            </a:p>
            <a:p>
              <a:pPr algn="ctr">
                <a:lnSpc>
                  <a:spcPts val="2914"/>
                </a:lnSpc>
                <a:spcBef>
                  <a:spcPct val="0"/>
                </a:spcBef>
              </a:pPr>
              <a:r>
                <a:rPr lang="en-US" sz="2081" spc="41">
                  <a:solidFill>
                    <a:srgbClr val="000000"/>
                  </a:solidFill>
                  <a:latin typeface="Aileron Regular"/>
                </a:rPr>
                <a:t>de trabajadores</a:t>
              </a:r>
            </a:p>
          </p:txBody>
        </p:sp>
        <p:sp>
          <p:nvSpPr>
            <p:cNvPr id="91" name="TextBox 76">
              <a:extLst>
                <a:ext uri="{FF2B5EF4-FFF2-40B4-BE49-F238E27FC236}">
                  <a16:creationId xmlns:a16="http://schemas.microsoft.com/office/drawing/2014/main" id="{1618D65A-D092-D843-9B9B-70D82AC7DAE9}"/>
                </a:ext>
              </a:extLst>
            </p:cNvPr>
            <p:cNvSpPr txBox="1"/>
            <p:nvPr/>
          </p:nvSpPr>
          <p:spPr>
            <a:xfrm>
              <a:off x="11771917" y="2300953"/>
              <a:ext cx="2465058" cy="1109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4"/>
                </a:lnSpc>
                <a:spcBef>
                  <a:spcPct val="0"/>
                </a:spcBef>
              </a:pPr>
              <a:r>
                <a:rPr lang="en-US" sz="2081" spc="41">
                  <a:solidFill>
                    <a:srgbClr val="000000"/>
                  </a:solidFill>
                  <a:latin typeface="Aileron Regular"/>
                </a:rPr>
                <a:t>Rango de monto de ventas anuales</a:t>
              </a:r>
            </a:p>
            <a:p>
              <a:pPr algn="ctr">
                <a:lnSpc>
                  <a:spcPts val="2914"/>
                </a:lnSpc>
                <a:spcBef>
                  <a:spcPct val="0"/>
                </a:spcBef>
              </a:pPr>
              <a:r>
                <a:rPr lang="en-US" sz="2081" spc="41">
                  <a:solidFill>
                    <a:srgbClr val="000000"/>
                  </a:solidFill>
                  <a:latin typeface="Aileron Regular"/>
                </a:rPr>
                <a:t>(MDP)</a:t>
              </a:r>
            </a:p>
          </p:txBody>
        </p:sp>
        <p:sp>
          <p:nvSpPr>
            <p:cNvPr id="92" name="TextBox 77">
              <a:extLst>
                <a:ext uri="{FF2B5EF4-FFF2-40B4-BE49-F238E27FC236}">
                  <a16:creationId xmlns:a16="http://schemas.microsoft.com/office/drawing/2014/main" id="{5D644DD1-F60B-7C48-9FD2-2E54C5801E7C}"/>
                </a:ext>
              </a:extLst>
            </p:cNvPr>
            <p:cNvSpPr txBox="1"/>
            <p:nvPr/>
          </p:nvSpPr>
          <p:spPr>
            <a:xfrm>
              <a:off x="14965496" y="2300953"/>
              <a:ext cx="2465058" cy="737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4"/>
                </a:lnSpc>
                <a:spcBef>
                  <a:spcPct val="0"/>
                </a:spcBef>
              </a:pPr>
              <a:r>
                <a:rPr lang="en-US" sz="2081" spc="41">
                  <a:solidFill>
                    <a:srgbClr val="000000"/>
                  </a:solidFill>
                  <a:latin typeface="Aileron Regular"/>
                </a:rPr>
                <a:t>Monto máximo combinado</a:t>
              </a:r>
            </a:p>
          </p:txBody>
        </p:sp>
        <p:sp>
          <p:nvSpPr>
            <p:cNvPr id="93" name="TextBox 78">
              <a:extLst>
                <a:ext uri="{FF2B5EF4-FFF2-40B4-BE49-F238E27FC236}">
                  <a16:creationId xmlns:a16="http://schemas.microsoft.com/office/drawing/2014/main" id="{9F07EB1A-7967-1D43-92BE-2983C6BCEA42}"/>
                </a:ext>
              </a:extLst>
            </p:cNvPr>
            <p:cNvSpPr txBox="1"/>
            <p:nvPr/>
          </p:nvSpPr>
          <p:spPr>
            <a:xfrm>
              <a:off x="5956243" y="3793084"/>
              <a:ext cx="1023491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 err="1">
                  <a:solidFill>
                    <a:srgbClr val="000000"/>
                  </a:solidFill>
                  <a:latin typeface="Aileron Regular"/>
                </a:rPr>
                <a:t>Todas</a:t>
              </a:r>
              <a:endParaRPr lang="en-US" sz="2400" spc="56">
                <a:solidFill>
                  <a:srgbClr val="000000"/>
                </a:solidFill>
                <a:latin typeface="Aileron Regular"/>
              </a:endParaRPr>
            </a:p>
          </p:txBody>
        </p:sp>
        <p:sp>
          <p:nvSpPr>
            <p:cNvPr id="94" name="TextBox 79">
              <a:extLst>
                <a:ext uri="{FF2B5EF4-FFF2-40B4-BE49-F238E27FC236}">
                  <a16:creationId xmlns:a16="http://schemas.microsoft.com/office/drawing/2014/main" id="{16B8A3D5-C219-294C-A53B-D30C4DA0B35F}"/>
                </a:ext>
              </a:extLst>
            </p:cNvPr>
            <p:cNvSpPr txBox="1"/>
            <p:nvPr/>
          </p:nvSpPr>
          <p:spPr>
            <a:xfrm>
              <a:off x="8932962" y="3793084"/>
              <a:ext cx="1445568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Hasta 10</a:t>
              </a:r>
            </a:p>
          </p:txBody>
        </p:sp>
        <p:sp>
          <p:nvSpPr>
            <p:cNvPr id="95" name="TextBox 80">
              <a:extLst>
                <a:ext uri="{FF2B5EF4-FFF2-40B4-BE49-F238E27FC236}">
                  <a16:creationId xmlns:a16="http://schemas.microsoft.com/office/drawing/2014/main" id="{824B536B-2B5F-5549-A3F3-FCA1D059391C}"/>
                </a:ext>
              </a:extLst>
            </p:cNvPr>
            <p:cNvSpPr txBox="1"/>
            <p:nvPr/>
          </p:nvSpPr>
          <p:spPr>
            <a:xfrm>
              <a:off x="12380233" y="3793084"/>
              <a:ext cx="1445568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Hasta 54</a:t>
              </a:r>
            </a:p>
          </p:txBody>
        </p:sp>
        <p:sp>
          <p:nvSpPr>
            <p:cNvPr id="96" name="TextBox 81">
              <a:extLst>
                <a:ext uri="{FF2B5EF4-FFF2-40B4-BE49-F238E27FC236}">
                  <a16:creationId xmlns:a16="http://schemas.microsoft.com/office/drawing/2014/main" id="{3CB1D27F-7FA4-8E4E-981A-744C683C58BE}"/>
                </a:ext>
              </a:extLst>
            </p:cNvPr>
            <p:cNvSpPr txBox="1"/>
            <p:nvPr/>
          </p:nvSpPr>
          <p:spPr>
            <a:xfrm>
              <a:off x="15986466" y="3766326"/>
              <a:ext cx="423118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46</a:t>
              </a:r>
            </a:p>
          </p:txBody>
        </p:sp>
        <p:sp>
          <p:nvSpPr>
            <p:cNvPr id="97" name="TextBox 82">
              <a:extLst>
                <a:ext uri="{FF2B5EF4-FFF2-40B4-BE49-F238E27FC236}">
                  <a16:creationId xmlns:a16="http://schemas.microsoft.com/office/drawing/2014/main" id="{1A8030AE-25AC-7F4F-92C7-D15BA14E2FCD}"/>
                </a:ext>
              </a:extLst>
            </p:cNvPr>
            <p:cNvSpPr txBox="1"/>
            <p:nvPr/>
          </p:nvSpPr>
          <p:spPr>
            <a:xfrm>
              <a:off x="5669079" y="4758041"/>
              <a:ext cx="1597819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Comercio</a:t>
              </a:r>
            </a:p>
          </p:txBody>
        </p:sp>
        <p:sp>
          <p:nvSpPr>
            <p:cNvPr id="98" name="TextBox 83">
              <a:extLst>
                <a:ext uri="{FF2B5EF4-FFF2-40B4-BE49-F238E27FC236}">
                  <a16:creationId xmlns:a16="http://schemas.microsoft.com/office/drawing/2014/main" id="{52568546-B057-2C42-8F9D-ED0570A2A002}"/>
                </a:ext>
              </a:extLst>
            </p:cNvPr>
            <p:cNvSpPr txBox="1"/>
            <p:nvPr/>
          </p:nvSpPr>
          <p:spPr>
            <a:xfrm>
              <a:off x="5065581" y="5652135"/>
              <a:ext cx="2804815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 err="1">
                  <a:solidFill>
                    <a:srgbClr val="000000"/>
                  </a:solidFill>
                  <a:latin typeface="Aileron Regular"/>
                </a:rPr>
                <a:t>Industria</a:t>
              </a:r>
              <a:r>
                <a:rPr lang="en-US" sz="2400" spc="48">
                  <a:solidFill>
                    <a:srgbClr val="000000"/>
                  </a:solidFill>
                  <a:latin typeface="Aileron Regular"/>
                </a:rPr>
                <a:t> y </a:t>
              </a:r>
              <a:r>
                <a:rPr lang="en-US" sz="2400" spc="48" err="1">
                  <a:solidFill>
                    <a:srgbClr val="000000"/>
                  </a:solidFill>
                  <a:latin typeface="Aileron Regular"/>
                </a:rPr>
                <a:t>servicios</a:t>
              </a:r>
              <a:endParaRPr lang="en-US" sz="2400" spc="48">
                <a:solidFill>
                  <a:srgbClr val="000000"/>
                </a:solidFill>
                <a:latin typeface="Aileron Regular"/>
              </a:endParaRPr>
            </a:p>
          </p:txBody>
        </p:sp>
        <p:sp>
          <p:nvSpPr>
            <p:cNvPr id="99" name="TextBox 84">
              <a:extLst>
                <a:ext uri="{FF2B5EF4-FFF2-40B4-BE49-F238E27FC236}">
                  <a16:creationId xmlns:a16="http://schemas.microsoft.com/office/drawing/2014/main" id="{16B980D9-8AB3-A443-8826-38EE87C7467A}"/>
                </a:ext>
              </a:extLst>
            </p:cNvPr>
            <p:cNvSpPr txBox="1"/>
            <p:nvPr/>
          </p:nvSpPr>
          <p:spPr>
            <a:xfrm>
              <a:off x="5654636" y="6786705"/>
              <a:ext cx="1597819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Comercio</a:t>
              </a:r>
            </a:p>
          </p:txBody>
        </p:sp>
        <p:sp>
          <p:nvSpPr>
            <p:cNvPr id="100" name="TextBox 85">
              <a:extLst>
                <a:ext uri="{FF2B5EF4-FFF2-40B4-BE49-F238E27FC236}">
                  <a16:creationId xmlns:a16="http://schemas.microsoft.com/office/drawing/2014/main" id="{61FA4ECB-50DB-FC4E-9672-C01FDAD6CECA}"/>
                </a:ext>
              </a:extLst>
            </p:cNvPr>
            <p:cNvSpPr txBox="1"/>
            <p:nvPr/>
          </p:nvSpPr>
          <p:spPr>
            <a:xfrm>
              <a:off x="5692661" y="7771343"/>
              <a:ext cx="1483668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 err="1">
                  <a:solidFill>
                    <a:srgbClr val="000000"/>
                  </a:solidFill>
                  <a:latin typeface="Aileron Regular"/>
                </a:rPr>
                <a:t>Servicios</a:t>
              </a:r>
              <a:endParaRPr lang="en-US" sz="2400" spc="56">
                <a:solidFill>
                  <a:srgbClr val="000000"/>
                </a:solidFill>
                <a:latin typeface="Aileron Regular"/>
              </a:endParaRPr>
            </a:p>
          </p:txBody>
        </p:sp>
        <p:sp>
          <p:nvSpPr>
            <p:cNvPr id="101" name="TextBox 86">
              <a:extLst>
                <a:ext uri="{FF2B5EF4-FFF2-40B4-BE49-F238E27FC236}">
                  <a16:creationId xmlns:a16="http://schemas.microsoft.com/office/drawing/2014/main" id="{3EEDA803-61F1-8449-BE72-C6EADC6DDF23}"/>
                </a:ext>
              </a:extLst>
            </p:cNvPr>
            <p:cNvSpPr txBox="1"/>
            <p:nvPr/>
          </p:nvSpPr>
          <p:spPr>
            <a:xfrm>
              <a:off x="5671007" y="8786495"/>
              <a:ext cx="1450925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 err="1">
                  <a:solidFill>
                    <a:srgbClr val="000000"/>
                  </a:solidFill>
                  <a:latin typeface="Aileron Regular"/>
                </a:rPr>
                <a:t>Industria</a:t>
              </a:r>
              <a:endParaRPr lang="en-US" sz="2400" spc="56">
                <a:solidFill>
                  <a:srgbClr val="000000"/>
                </a:solidFill>
                <a:latin typeface="Aileron Regular"/>
              </a:endParaRPr>
            </a:p>
          </p:txBody>
        </p:sp>
        <p:sp>
          <p:nvSpPr>
            <p:cNvPr id="102" name="TextBox 87">
              <a:extLst>
                <a:ext uri="{FF2B5EF4-FFF2-40B4-BE49-F238E27FC236}">
                  <a16:creationId xmlns:a16="http://schemas.microsoft.com/office/drawing/2014/main" id="{E460295E-F569-6B41-9067-1C3CC0829DAD}"/>
                </a:ext>
              </a:extLst>
            </p:cNvPr>
            <p:cNvSpPr txBox="1"/>
            <p:nvPr/>
          </p:nvSpPr>
          <p:spPr>
            <a:xfrm>
              <a:off x="8222679" y="4689886"/>
              <a:ext cx="3037582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 err="1">
                  <a:solidFill>
                    <a:srgbClr val="000000"/>
                  </a:solidFill>
                  <a:latin typeface="Aileron Regular"/>
                </a:rPr>
                <a:t>Desde</a:t>
              </a: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 11 hasta 30</a:t>
              </a:r>
            </a:p>
          </p:txBody>
        </p:sp>
        <p:sp>
          <p:nvSpPr>
            <p:cNvPr id="103" name="TextBox 88">
              <a:extLst>
                <a:ext uri="{FF2B5EF4-FFF2-40B4-BE49-F238E27FC236}">
                  <a16:creationId xmlns:a16="http://schemas.microsoft.com/office/drawing/2014/main" id="{65E51D08-3A69-A348-97C8-75AD5757227D}"/>
                </a:ext>
              </a:extLst>
            </p:cNvPr>
            <p:cNvSpPr txBox="1"/>
            <p:nvPr/>
          </p:nvSpPr>
          <p:spPr>
            <a:xfrm>
              <a:off x="8308377" y="5728546"/>
              <a:ext cx="3037582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 err="1">
                  <a:solidFill>
                    <a:srgbClr val="000000"/>
                  </a:solidFill>
                  <a:latin typeface="Aileron Regular"/>
                </a:rPr>
                <a:t>Desde</a:t>
              </a: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 11 hasta 50</a:t>
              </a:r>
            </a:p>
          </p:txBody>
        </p:sp>
        <p:sp>
          <p:nvSpPr>
            <p:cNvPr id="104" name="TextBox 89">
              <a:extLst>
                <a:ext uri="{FF2B5EF4-FFF2-40B4-BE49-F238E27FC236}">
                  <a16:creationId xmlns:a16="http://schemas.microsoft.com/office/drawing/2014/main" id="{7FDA96D5-470C-6F4F-A081-569D4DC31146}"/>
                </a:ext>
              </a:extLst>
            </p:cNvPr>
            <p:cNvSpPr txBox="1"/>
            <p:nvPr/>
          </p:nvSpPr>
          <p:spPr>
            <a:xfrm>
              <a:off x="8422602" y="6796230"/>
              <a:ext cx="2809131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>
                  <a:solidFill>
                    <a:srgbClr val="000000"/>
                  </a:solidFill>
                  <a:latin typeface="Aileron Regular"/>
                </a:rPr>
                <a:t>Desde 31 hasta 100</a:t>
              </a:r>
            </a:p>
          </p:txBody>
        </p:sp>
        <p:sp>
          <p:nvSpPr>
            <p:cNvPr id="105" name="TextBox 90">
              <a:extLst>
                <a:ext uri="{FF2B5EF4-FFF2-40B4-BE49-F238E27FC236}">
                  <a16:creationId xmlns:a16="http://schemas.microsoft.com/office/drawing/2014/main" id="{79949E16-7E6E-1E40-8F34-2586ADA7BF3E}"/>
                </a:ext>
              </a:extLst>
            </p:cNvPr>
            <p:cNvSpPr txBox="1"/>
            <p:nvPr/>
          </p:nvSpPr>
          <p:spPr>
            <a:xfrm>
              <a:off x="8407245" y="7780868"/>
              <a:ext cx="2809131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>
                  <a:solidFill>
                    <a:srgbClr val="000000"/>
                  </a:solidFill>
                  <a:latin typeface="Aileron Regular"/>
                </a:rPr>
                <a:t>Desde 51 hasta 100</a:t>
              </a:r>
            </a:p>
          </p:txBody>
        </p:sp>
        <p:sp>
          <p:nvSpPr>
            <p:cNvPr id="106" name="TextBox 91">
              <a:extLst>
                <a:ext uri="{FF2B5EF4-FFF2-40B4-BE49-F238E27FC236}">
                  <a16:creationId xmlns:a16="http://schemas.microsoft.com/office/drawing/2014/main" id="{1A37DE8C-B16D-FC45-AAAF-738130765B40}"/>
                </a:ext>
              </a:extLst>
            </p:cNvPr>
            <p:cNvSpPr txBox="1"/>
            <p:nvPr/>
          </p:nvSpPr>
          <p:spPr>
            <a:xfrm>
              <a:off x="8394884" y="8796020"/>
              <a:ext cx="2809131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>
                  <a:solidFill>
                    <a:srgbClr val="000000"/>
                  </a:solidFill>
                  <a:latin typeface="Aileron Regular"/>
                </a:rPr>
                <a:t>Desde 51 hasta 150</a:t>
              </a:r>
            </a:p>
          </p:txBody>
        </p:sp>
        <p:sp>
          <p:nvSpPr>
            <p:cNvPr id="107" name="TextBox 92">
              <a:extLst>
                <a:ext uri="{FF2B5EF4-FFF2-40B4-BE49-F238E27FC236}">
                  <a16:creationId xmlns:a16="http://schemas.microsoft.com/office/drawing/2014/main" id="{307C301F-82C6-2748-9D1B-F3E378CB075C}"/>
                </a:ext>
              </a:extLst>
            </p:cNvPr>
            <p:cNvSpPr txBox="1"/>
            <p:nvPr/>
          </p:nvSpPr>
          <p:spPr>
            <a:xfrm>
              <a:off x="11777073" y="4699411"/>
              <a:ext cx="2699445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000" spc="48" err="1">
                  <a:solidFill>
                    <a:srgbClr val="000000"/>
                  </a:solidFill>
                  <a:latin typeface="Aileron Regular"/>
                </a:rPr>
                <a:t>Desde</a:t>
              </a:r>
              <a:r>
                <a:rPr lang="en-US" sz="2000" spc="48">
                  <a:solidFill>
                    <a:srgbClr val="000000"/>
                  </a:solidFill>
                  <a:latin typeface="Aileron Regular"/>
                </a:rPr>
                <a:t> $4.01 hasta 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000" spc="48">
                  <a:solidFill>
                    <a:srgbClr val="000000"/>
                  </a:solidFill>
                  <a:latin typeface="Aileron Regular"/>
                </a:rPr>
                <a:t>$100</a:t>
              </a:r>
            </a:p>
          </p:txBody>
        </p:sp>
        <p:sp>
          <p:nvSpPr>
            <p:cNvPr id="108" name="TextBox 93">
              <a:extLst>
                <a:ext uri="{FF2B5EF4-FFF2-40B4-BE49-F238E27FC236}">
                  <a16:creationId xmlns:a16="http://schemas.microsoft.com/office/drawing/2014/main" id="{97C06FD3-0506-444C-87D7-B45E418B6091}"/>
                </a:ext>
              </a:extLst>
            </p:cNvPr>
            <p:cNvSpPr txBox="1"/>
            <p:nvPr/>
          </p:nvSpPr>
          <p:spPr>
            <a:xfrm>
              <a:off x="11771917" y="5682578"/>
              <a:ext cx="2699445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000" spc="48" err="1">
                  <a:solidFill>
                    <a:srgbClr val="000000"/>
                  </a:solidFill>
                  <a:latin typeface="Aileron Regular"/>
                </a:rPr>
                <a:t>Desde</a:t>
              </a:r>
              <a:r>
                <a:rPr lang="en-US" sz="2000" spc="48">
                  <a:solidFill>
                    <a:srgbClr val="000000"/>
                  </a:solidFill>
                  <a:latin typeface="Aileron Regular"/>
                </a:rPr>
                <a:t> $4.01 hasta 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000" spc="48">
                  <a:solidFill>
                    <a:srgbClr val="000000"/>
                  </a:solidFill>
                  <a:latin typeface="Aileron Regular"/>
                </a:rPr>
                <a:t>$100</a:t>
              </a:r>
            </a:p>
          </p:txBody>
        </p:sp>
        <p:sp>
          <p:nvSpPr>
            <p:cNvPr id="109" name="TextBox 94">
              <a:extLst>
                <a:ext uri="{FF2B5EF4-FFF2-40B4-BE49-F238E27FC236}">
                  <a16:creationId xmlns:a16="http://schemas.microsoft.com/office/drawing/2014/main" id="{8F861D11-8137-1048-B562-FA7B8E57E05F}"/>
                </a:ext>
              </a:extLst>
            </p:cNvPr>
            <p:cNvSpPr txBox="1"/>
            <p:nvPr/>
          </p:nvSpPr>
          <p:spPr>
            <a:xfrm>
              <a:off x="11991494" y="7210885"/>
              <a:ext cx="2223046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 err="1">
                  <a:solidFill>
                    <a:srgbClr val="000000"/>
                  </a:solidFill>
                  <a:latin typeface="Aileron Regular"/>
                </a:rPr>
                <a:t>Desde</a:t>
              </a:r>
              <a:r>
                <a:rPr lang="en-US" sz="2400" spc="48">
                  <a:solidFill>
                    <a:srgbClr val="000000"/>
                  </a:solidFill>
                  <a:latin typeface="Aileron Regular"/>
                </a:rPr>
                <a:t> $100.01 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>
                  <a:solidFill>
                    <a:srgbClr val="000000"/>
                  </a:solidFill>
                  <a:latin typeface="Aileron Regular"/>
                </a:rPr>
                <a:t>hasta $250</a:t>
              </a:r>
            </a:p>
          </p:txBody>
        </p:sp>
        <p:sp>
          <p:nvSpPr>
            <p:cNvPr id="110" name="TextBox 95">
              <a:extLst>
                <a:ext uri="{FF2B5EF4-FFF2-40B4-BE49-F238E27FC236}">
                  <a16:creationId xmlns:a16="http://schemas.microsoft.com/office/drawing/2014/main" id="{2446F22A-B967-9B45-B88B-2477A02D0E20}"/>
                </a:ext>
              </a:extLst>
            </p:cNvPr>
            <p:cNvSpPr txBox="1"/>
            <p:nvPr/>
          </p:nvSpPr>
          <p:spPr>
            <a:xfrm>
              <a:off x="11939141" y="8614727"/>
              <a:ext cx="2223046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>
                  <a:solidFill>
                    <a:srgbClr val="000000"/>
                  </a:solidFill>
                  <a:latin typeface="Aileron Regular"/>
                </a:rPr>
                <a:t>Desde $100.01 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">
                  <a:solidFill>
                    <a:srgbClr val="000000"/>
                  </a:solidFill>
                  <a:latin typeface="Aileron Regular"/>
                </a:rPr>
                <a:t>hasta $250</a:t>
              </a:r>
            </a:p>
          </p:txBody>
        </p:sp>
        <p:sp>
          <p:nvSpPr>
            <p:cNvPr id="111" name="TextBox 96">
              <a:extLst>
                <a:ext uri="{FF2B5EF4-FFF2-40B4-BE49-F238E27FC236}">
                  <a16:creationId xmlns:a16="http://schemas.microsoft.com/office/drawing/2014/main" id="{95FBDBD0-BA01-0549-B981-FA6809FD5737}"/>
                </a:ext>
              </a:extLst>
            </p:cNvPr>
            <p:cNvSpPr txBox="1"/>
            <p:nvPr/>
          </p:nvSpPr>
          <p:spPr>
            <a:xfrm>
              <a:off x="15998390" y="4801856"/>
              <a:ext cx="423118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93</a:t>
              </a:r>
            </a:p>
          </p:txBody>
        </p:sp>
        <p:sp>
          <p:nvSpPr>
            <p:cNvPr id="112" name="TextBox 97">
              <a:extLst>
                <a:ext uri="{FF2B5EF4-FFF2-40B4-BE49-F238E27FC236}">
                  <a16:creationId xmlns:a16="http://schemas.microsoft.com/office/drawing/2014/main" id="{8E101A29-42BD-294A-B4FE-43302E51695B}"/>
                </a:ext>
              </a:extLst>
            </p:cNvPr>
            <p:cNvSpPr txBox="1"/>
            <p:nvPr/>
          </p:nvSpPr>
          <p:spPr>
            <a:xfrm>
              <a:off x="15998390" y="5756803"/>
              <a:ext cx="423118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95</a:t>
              </a:r>
            </a:p>
          </p:txBody>
        </p:sp>
        <p:sp>
          <p:nvSpPr>
            <p:cNvPr id="113" name="TextBox 98">
              <a:extLst>
                <a:ext uri="{FF2B5EF4-FFF2-40B4-BE49-F238E27FC236}">
                  <a16:creationId xmlns:a16="http://schemas.microsoft.com/office/drawing/2014/main" id="{8EC9A443-9845-C848-AA02-7841EE29418E}"/>
                </a:ext>
              </a:extLst>
            </p:cNvPr>
            <p:cNvSpPr txBox="1"/>
            <p:nvPr/>
          </p:nvSpPr>
          <p:spPr>
            <a:xfrm>
              <a:off x="15816448" y="7239915"/>
              <a:ext cx="634603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235</a:t>
              </a:r>
            </a:p>
          </p:txBody>
        </p:sp>
        <p:sp>
          <p:nvSpPr>
            <p:cNvPr id="114" name="TextBox 99">
              <a:extLst>
                <a:ext uri="{FF2B5EF4-FFF2-40B4-BE49-F238E27FC236}">
                  <a16:creationId xmlns:a16="http://schemas.microsoft.com/office/drawing/2014/main" id="{A05A824B-C631-A84B-A75F-3A98A72CEB0F}"/>
                </a:ext>
              </a:extLst>
            </p:cNvPr>
            <p:cNvSpPr txBox="1"/>
            <p:nvPr/>
          </p:nvSpPr>
          <p:spPr>
            <a:xfrm>
              <a:off x="15837098" y="8729980"/>
              <a:ext cx="634603" cy="44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400" spc="56">
                  <a:solidFill>
                    <a:srgbClr val="000000"/>
                  </a:solidFill>
                  <a:latin typeface="Aileron Regular"/>
                </a:rPr>
                <a:t>250</a:t>
              </a:r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1506B3F-914D-6744-816F-357D95B2DCAC}"/>
              </a:ext>
            </a:extLst>
          </p:cNvPr>
          <p:cNvSpPr txBox="1"/>
          <p:nvPr/>
        </p:nvSpPr>
        <p:spPr>
          <a:xfrm>
            <a:off x="4031763" y="584682"/>
            <a:ext cx="9460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solidFill>
                  <a:schemeClr val="bg1"/>
                </a:solidFill>
              </a:rPr>
              <a:t>EL ABSURDO DE LA ESTRATIFICACIÓN</a:t>
            </a:r>
          </a:p>
        </p:txBody>
      </p:sp>
    </p:spTree>
    <p:extLst>
      <p:ext uri="{BB962C8B-B14F-4D97-AF65-F5344CB8AC3E}">
        <p14:creationId xmlns:p14="http://schemas.microsoft.com/office/powerpoint/2010/main" val="25563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6009"/>
            <a:ext cx="18329195" cy="10274781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9B9C5F5B-ED10-D54E-A8B9-0FED32045BFA}"/>
              </a:ext>
            </a:extLst>
          </p:cNvPr>
          <p:cNvGrpSpPr/>
          <p:nvPr/>
        </p:nvGrpSpPr>
        <p:grpSpPr>
          <a:xfrm>
            <a:off x="1143001" y="609017"/>
            <a:ext cx="8093675" cy="9011233"/>
            <a:chOff x="1143001" y="609017"/>
            <a:chExt cx="8093675" cy="9011233"/>
          </a:xfrm>
        </p:grpSpPr>
        <p:grpSp>
          <p:nvGrpSpPr>
            <p:cNvPr id="3" name="Group 3"/>
            <p:cNvGrpSpPr/>
            <p:nvPr/>
          </p:nvGrpSpPr>
          <p:grpSpPr>
            <a:xfrm>
              <a:off x="3369496" y="8668133"/>
              <a:ext cx="1668429" cy="952117"/>
              <a:chOff x="0" y="0"/>
              <a:chExt cx="7620000" cy="43484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4043680"/>
                <a:ext cx="7620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4800">
                    <a:moveTo>
                      <a:pt x="7315200" y="0"/>
                    </a:moveTo>
                    <a:lnTo>
                      <a:pt x="304800" y="0"/>
                    </a:lnTo>
                    <a:lnTo>
                      <a:pt x="0" y="0"/>
                    </a:lnTo>
                    <a:lnTo>
                      <a:pt x="304800" y="304800"/>
                    </a:lnTo>
                    <a:lnTo>
                      <a:pt x="304800" y="304800"/>
                    </a:lnTo>
                    <a:lnTo>
                      <a:pt x="7315200" y="304800"/>
                    </a:lnTo>
                    <a:lnTo>
                      <a:pt x="7620000" y="30480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7315200" y="1270"/>
                <a:ext cx="304800" cy="43472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4347210">
                    <a:moveTo>
                      <a:pt x="304800" y="303530"/>
                    </a:moveTo>
                    <a:lnTo>
                      <a:pt x="0" y="0"/>
                    </a:lnTo>
                    <a:lnTo>
                      <a:pt x="0" y="303530"/>
                    </a:lnTo>
                    <a:lnTo>
                      <a:pt x="0" y="4042410"/>
                    </a:lnTo>
                    <a:lnTo>
                      <a:pt x="304800" y="4347210"/>
                    </a:lnTo>
                    <a:lnTo>
                      <a:pt x="304800" y="404241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7315200" cy="404368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043680">
                    <a:moveTo>
                      <a:pt x="304800" y="0"/>
                    </a:moveTo>
                    <a:lnTo>
                      <a:pt x="0" y="0"/>
                    </a:lnTo>
                    <a:lnTo>
                      <a:pt x="0" y="304800"/>
                    </a:lnTo>
                    <a:lnTo>
                      <a:pt x="0" y="4043680"/>
                    </a:lnTo>
                    <a:lnTo>
                      <a:pt x="0" y="4043680"/>
                    </a:lnTo>
                    <a:lnTo>
                      <a:pt x="152400" y="4043680"/>
                    </a:lnTo>
                    <a:lnTo>
                      <a:pt x="304800" y="4043680"/>
                    </a:lnTo>
                    <a:lnTo>
                      <a:pt x="7315200" y="4043680"/>
                    </a:lnTo>
                    <a:lnTo>
                      <a:pt x="7315200" y="304800"/>
                    </a:lnTo>
                    <a:lnTo>
                      <a:pt x="7315200" y="241300"/>
                    </a:lnTo>
                    <a:lnTo>
                      <a:pt x="7315200" y="1270"/>
                    </a:lnTo>
                    <a:lnTo>
                      <a:pt x="731520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 rot="16200000">
              <a:off x="-1216037" y="5307882"/>
              <a:ext cx="5441976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en-US" sz="4800" spc="177">
                  <a:solidFill>
                    <a:srgbClr val="FFF6F8"/>
                  </a:solidFill>
                  <a:highlight>
                    <a:srgbClr val="000000"/>
                  </a:highlight>
                  <a:latin typeface="Aileron Regular Bold"/>
                </a:rPr>
                <a:t>México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2775593" y="6584253"/>
              <a:ext cx="2856235" cy="1629958"/>
              <a:chOff x="0" y="0"/>
              <a:chExt cx="7620000" cy="43484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043680"/>
                <a:ext cx="7620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4800">
                    <a:moveTo>
                      <a:pt x="7315200" y="0"/>
                    </a:moveTo>
                    <a:lnTo>
                      <a:pt x="304800" y="0"/>
                    </a:lnTo>
                    <a:lnTo>
                      <a:pt x="0" y="0"/>
                    </a:lnTo>
                    <a:lnTo>
                      <a:pt x="304800" y="304800"/>
                    </a:lnTo>
                    <a:lnTo>
                      <a:pt x="304800" y="304800"/>
                    </a:lnTo>
                    <a:lnTo>
                      <a:pt x="7315200" y="304800"/>
                    </a:lnTo>
                    <a:lnTo>
                      <a:pt x="7620000" y="30480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7315200" y="1270"/>
                <a:ext cx="304800" cy="43472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4347210">
                    <a:moveTo>
                      <a:pt x="304800" y="303530"/>
                    </a:moveTo>
                    <a:lnTo>
                      <a:pt x="0" y="0"/>
                    </a:lnTo>
                    <a:lnTo>
                      <a:pt x="0" y="303530"/>
                    </a:lnTo>
                    <a:lnTo>
                      <a:pt x="0" y="4042410"/>
                    </a:lnTo>
                    <a:lnTo>
                      <a:pt x="304800" y="4347210"/>
                    </a:lnTo>
                    <a:lnTo>
                      <a:pt x="304800" y="404241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315200" cy="404368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043680">
                    <a:moveTo>
                      <a:pt x="304800" y="0"/>
                    </a:moveTo>
                    <a:lnTo>
                      <a:pt x="0" y="0"/>
                    </a:lnTo>
                    <a:lnTo>
                      <a:pt x="0" y="304800"/>
                    </a:lnTo>
                    <a:lnTo>
                      <a:pt x="0" y="4043680"/>
                    </a:lnTo>
                    <a:lnTo>
                      <a:pt x="0" y="4043680"/>
                    </a:lnTo>
                    <a:lnTo>
                      <a:pt x="152400" y="4043680"/>
                    </a:lnTo>
                    <a:lnTo>
                      <a:pt x="304800" y="4043680"/>
                    </a:lnTo>
                    <a:lnTo>
                      <a:pt x="7315200" y="4043680"/>
                    </a:lnTo>
                    <a:lnTo>
                      <a:pt x="7315200" y="304800"/>
                    </a:lnTo>
                    <a:lnTo>
                      <a:pt x="7315200" y="241300"/>
                    </a:lnTo>
                    <a:lnTo>
                      <a:pt x="7315200" y="1270"/>
                    </a:lnTo>
                    <a:lnTo>
                      <a:pt x="731520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2473647" y="3981813"/>
              <a:ext cx="3764927" cy="2148518"/>
              <a:chOff x="0" y="0"/>
              <a:chExt cx="7620000" cy="43484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4043680"/>
                <a:ext cx="7620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4800">
                    <a:moveTo>
                      <a:pt x="7315200" y="0"/>
                    </a:moveTo>
                    <a:lnTo>
                      <a:pt x="304800" y="0"/>
                    </a:lnTo>
                    <a:lnTo>
                      <a:pt x="0" y="0"/>
                    </a:lnTo>
                    <a:lnTo>
                      <a:pt x="304800" y="304800"/>
                    </a:lnTo>
                    <a:lnTo>
                      <a:pt x="304800" y="304800"/>
                    </a:lnTo>
                    <a:lnTo>
                      <a:pt x="7315200" y="304800"/>
                    </a:lnTo>
                    <a:lnTo>
                      <a:pt x="7620000" y="30480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7315200" y="1270"/>
                <a:ext cx="304800" cy="43472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4347210">
                    <a:moveTo>
                      <a:pt x="304800" y="303530"/>
                    </a:moveTo>
                    <a:lnTo>
                      <a:pt x="0" y="0"/>
                    </a:lnTo>
                    <a:lnTo>
                      <a:pt x="0" y="303530"/>
                    </a:lnTo>
                    <a:lnTo>
                      <a:pt x="0" y="4042410"/>
                    </a:lnTo>
                    <a:lnTo>
                      <a:pt x="304800" y="4347210"/>
                    </a:lnTo>
                    <a:lnTo>
                      <a:pt x="304800" y="404241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7315200" cy="404368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043680">
                    <a:moveTo>
                      <a:pt x="304800" y="0"/>
                    </a:moveTo>
                    <a:lnTo>
                      <a:pt x="0" y="0"/>
                    </a:lnTo>
                    <a:lnTo>
                      <a:pt x="0" y="304800"/>
                    </a:lnTo>
                    <a:lnTo>
                      <a:pt x="0" y="4043680"/>
                    </a:lnTo>
                    <a:lnTo>
                      <a:pt x="0" y="4043680"/>
                    </a:lnTo>
                    <a:lnTo>
                      <a:pt x="152400" y="4043680"/>
                    </a:lnTo>
                    <a:lnTo>
                      <a:pt x="304800" y="4043680"/>
                    </a:lnTo>
                    <a:lnTo>
                      <a:pt x="7315200" y="4043680"/>
                    </a:lnTo>
                    <a:lnTo>
                      <a:pt x="7315200" y="304800"/>
                    </a:lnTo>
                    <a:lnTo>
                      <a:pt x="7315200" y="241300"/>
                    </a:lnTo>
                    <a:lnTo>
                      <a:pt x="7315200" y="1270"/>
                    </a:lnTo>
                    <a:lnTo>
                      <a:pt x="731520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582369" y="609017"/>
              <a:ext cx="5065265" cy="2890578"/>
              <a:chOff x="0" y="0"/>
              <a:chExt cx="7620000" cy="43484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4043680"/>
                <a:ext cx="7620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4800">
                    <a:moveTo>
                      <a:pt x="7315200" y="0"/>
                    </a:moveTo>
                    <a:lnTo>
                      <a:pt x="304800" y="0"/>
                    </a:lnTo>
                    <a:lnTo>
                      <a:pt x="0" y="0"/>
                    </a:lnTo>
                    <a:lnTo>
                      <a:pt x="304800" y="304800"/>
                    </a:lnTo>
                    <a:lnTo>
                      <a:pt x="304800" y="304800"/>
                    </a:lnTo>
                    <a:lnTo>
                      <a:pt x="7315200" y="304800"/>
                    </a:lnTo>
                    <a:lnTo>
                      <a:pt x="7620000" y="30480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7315200" y="1270"/>
                <a:ext cx="304800" cy="43472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4347210">
                    <a:moveTo>
                      <a:pt x="304800" y="303530"/>
                    </a:moveTo>
                    <a:lnTo>
                      <a:pt x="0" y="0"/>
                    </a:lnTo>
                    <a:lnTo>
                      <a:pt x="0" y="303530"/>
                    </a:lnTo>
                    <a:lnTo>
                      <a:pt x="0" y="4042410"/>
                    </a:lnTo>
                    <a:lnTo>
                      <a:pt x="304800" y="4347210"/>
                    </a:lnTo>
                    <a:lnTo>
                      <a:pt x="304800" y="404241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7315200" cy="404368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043680">
                    <a:moveTo>
                      <a:pt x="304800" y="0"/>
                    </a:moveTo>
                    <a:lnTo>
                      <a:pt x="0" y="0"/>
                    </a:lnTo>
                    <a:lnTo>
                      <a:pt x="0" y="304800"/>
                    </a:lnTo>
                    <a:lnTo>
                      <a:pt x="0" y="4043680"/>
                    </a:lnTo>
                    <a:lnTo>
                      <a:pt x="0" y="4043680"/>
                    </a:lnTo>
                    <a:lnTo>
                      <a:pt x="152400" y="4043680"/>
                    </a:lnTo>
                    <a:lnTo>
                      <a:pt x="304800" y="4043680"/>
                    </a:lnTo>
                    <a:lnTo>
                      <a:pt x="7315200" y="4043680"/>
                    </a:lnTo>
                    <a:lnTo>
                      <a:pt x="7315200" y="304800"/>
                    </a:lnTo>
                    <a:lnTo>
                      <a:pt x="7315200" y="241300"/>
                    </a:lnTo>
                    <a:lnTo>
                      <a:pt x="7315200" y="1270"/>
                    </a:lnTo>
                    <a:lnTo>
                      <a:pt x="731520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21517" y="8214211"/>
              <a:ext cx="482218" cy="482218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3641618" y="8796020"/>
              <a:ext cx="5595058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4120A9"/>
                  </a:solidFill>
                  <a:latin typeface="Aileron Regular"/>
                </a:rPr>
                <a:t>MICRO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387729" y="7134755"/>
              <a:ext cx="5595058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4120A9"/>
                  </a:solidFill>
                  <a:latin typeface="Aileron Regular"/>
                </a:rPr>
                <a:t>PEQUEÑA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387729" y="4791595"/>
              <a:ext cx="5595058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4120A9"/>
                  </a:solidFill>
                  <a:latin typeface="Aileron Regular"/>
                </a:rPr>
                <a:t>MEDIANA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502146" y="1609495"/>
              <a:ext cx="5595058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4120A9"/>
                  </a:solidFill>
                  <a:latin typeface="Aileron Regular"/>
                </a:rPr>
                <a:t>GRANDE</a:t>
              </a:r>
            </a:p>
          </p:txBody>
        </p:sp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873892" y="6102035"/>
              <a:ext cx="482218" cy="48221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873892" y="3499595"/>
              <a:ext cx="482218" cy="482218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A9081538-923C-054D-8A7C-80AE92EECBD8}"/>
              </a:ext>
            </a:extLst>
          </p:cNvPr>
          <p:cNvGrpSpPr/>
          <p:nvPr/>
        </p:nvGrpSpPr>
        <p:grpSpPr>
          <a:xfrm>
            <a:off x="7671287" y="624854"/>
            <a:ext cx="7660183" cy="9037291"/>
            <a:chOff x="9955153" y="767996"/>
            <a:chExt cx="7660183" cy="9037291"/>
          </a:xfrm>
        </p:grpSpPr>
        <p:grpSp>
          <p:nvGrpSpPr>
            <p:cNvPr id="20" name="Group 20"/>
            <p:cNvGrpSpPr/>
            <p:nvPr/>
          </p:nvGrpSpPr>
          <p:grpSpPr>
            <a:xfrm>
              <a:off x="11845143" y="8853170"/>
              <a:ext cx="1668429" cy="952117"/>
              <a:chOff x="0" y="0"/>
              <a:chExt cx="7620000" cy="43484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4043680"/>
                <a:ext cx="7620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4800">
                    <a:moveTo>
                      <a:pt x="7315200" y="0"/>
                    </a:moveTo>
                    <a:lnTo>
                      <a:pt x="304800" y="0"/>
                    </a:lnTo>
                    <a:lnTo>
                      <a:pt x="0" y="0"/>
                    </a:lnTo>
                    <a:lnTo>
                      <a:pt x="304800" y="304800"/>
                    </a:lnTo>
                    <a:lnTo>
                      <a:pt x="304800" y="304800"/>
                    </a:lnTo>
                    <a:lnTo>
                      <a:pt x="7315200" y="304800"/>
                    </a:lnTo>
                    <a:lnTo>
                      <a:pt x="7620000" y="30480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7315200" y="1270"/>
                <a:ext cx="304800" cy="43472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4347210">
                    <a:moveTo>
                      <a:pt x="304800" y="303530"/>
                    </a:moveTo>
                    <a:lnTo>
                      <a:pt x="0" y="0"/>
                    </a:lnTo>
                    <a:lnTo>
                      <a:pt x="0" y="303530"/>
                    </a:lnTo>
                    <a:lnTo>
                      <a:pt x="0" y="4042410"/>
                    </a:lnTo>
                    <a:lnTo>
                      <a:pt x="304800" y="4347210"/>
                    </a:lnTo>
                    <a:lnTo>
                      <a:pt x="304800" y="404241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7315200" cy="404368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043680">
                    <a:moveTo>
                      <a:pt x="304800" y="0"/>
                    </a:moveTo>
                    <a:lnTo>
                      <a:pt x="0" y="0"/>
                    </a:lnTo>
                    <a:lnTo>
                      <a:pt x="0" y="304800"/>
                    </a:lnTo>
                    <a:lnTo>
                      <a:pt x="0" y="4043680"/>
                    </a:lnTo>
                    <a:lnTo>
                      <a:pt x="0" y="4043680"/>
                    </a:lnTo>
                    <a:lnTo>
                      <a:pt x="152400" y="4043680"/>
                    </a:lnTo>
                    <a:lnTo>
                      <a:pt x="304800" y="4043680"/>
                    </a:lnTo>
                    <a:lnTo>
                      <a:pt x="7315200" y="4043680"/>
                    </a:lnTo>
                    <a:lnTo>
                      <a:pt x="7315200" y="304800"/>
                    </a:lnTo>
                    <a:lnTo>
                      <a:pt x="7315200" y="241300"/>
                    </a:lnTo>
                    <a:lnTo>
                      <a:pt x="7315200" y="1270"/>
                    </a:lnTo>
                    <a:lnTo>
                      <a:pt x="731520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11194178" y="6858796"/>
              <a:ext cx="2856235" cy="1629958"/>
              <a:chOff x="0" y="0"/>
              <a:chExt cx="7620000" cy="43484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4043680"/>
                <a:ext cx="7620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4800">
                    <a:moveTo>
                      <a:pt x="7315200" y="0"/>
                    </a:moveTo>
                    <a:lnTo>
                      <a:pt x="304800" y="0"/>
                    </a:lnTo>
                    <a:lnTo>
                      <a:pt x="0" y="0"/>
                    </a:lnTo>
                    <a:lnTo>
                      <a:pt x="304800" y="304800"/>
                    </a:lnTo>
                    <a:lnTo>
                      <a:pt x="304800" y="304800"/>
                    </a:lnTo>
                    <a:lnTo>
                      <a:pt x="7315200" y="304800"/>
                    </a:lnTo>
                    <a:lnTo>
                      <a:pt x="7620000" y="30480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315200" y="1270"/>
                <a:ext cx="304800" cy="43472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4347210">
                    <a:moveTo>
                      <a:pt x="304800" y="303530"/>
                    </a:moveTo>
                    <a:lnTo>
                      <a:pt x="0" y="0"/>
                    </a:lnTo>
                    <a:lnTo>
                      <a:pt x="0" y="303530"/>
                    </a:lnTo>
                    <a:lnTo>
                      <a:pt x="0" y="4042410"/>
                    </a:lnTo>
                    <a:lnTo>
                      <a:pt x="304800" y="4347210"/>
                    </a:lnTo>
                    <a:lnTo>
                      <a:pt x="304800" y="404241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0"/>
                <a:ext cx="7315200" cy="404368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043680">
                    <a:moveTo>
                      <a:pt x="304800" y="0"/>
                    </a:moveTo>
                    <a:lnTo>
                      <a:pt x="0" y="0"/>
                    </a:lnTo>
                    <a:lnTo>
                      <a:pt x="0" y="304800"/>
                    </a:lnTo>
                    <a:lnTo>
                      <a:pt x="0" y="4043680"/>
                    </a:lnTo>
                    <a:lnTo>
                      <a:pt x="0" y="4043680"/>
                    </a:lnTo>
                    <a:lnTo>
                      <a:pt x="152400" y="4043680"/>
                    </a:lnTo>
                    <a:lnTo>
                      <a:pt x="304800" y="4043680"/>
                    </a:lnTo>
                    <a:lnTo>
                      <a:pt x="7315200" y="4043680"/>
                    </a:lnTo>
                    <a:lnTo>
                      <a:pt x="7315200" y="304800"/>
                    </a:lnTo>
                    <a:lnTo>
                      <a:pt x="7315200" y="241300"/>
                    </a:lnTo>
                    <a:lnTo>
                      <a:pt x="7315200" y="1270"/>
                    </a:lnTo>
                    <a:lnTo>
                      <a:pt x="731520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10653707" y="4231044"/>
              <a:ext cx="3764927" cy="2148518"/>
              <a:chOff x="0" y="0"/>
              <a:chExt cx="7620000" cy="43484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4043680"/>
                <a:ext cx="7620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4800">
                    <a:moveTo>
                      <a:pt x="7315200" y="0"/>
                    </a:moveTo>
                    <a:lnTo>
                      <a:pt x="304800" y="0"/>
                    </a:lnTo>
                    <a:lnTo>
                      <a:pt x="0" y="0"/>
                    </a:lnTo>
                    <a:lnTo>
                      <a:pt x="304800" y="304800"/>
                    </a:lnTo>
                    <a:lnTo>
                      <a:pt x="304800" y="304800"/>
                    </a:lnTo>
                    <a:lnTo>
                      <a:pt x="7315200" y="304800"/>
                    </a:lnTo>
                    <a:lnTo>
                      <a:pt x="7620000" y="30480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315200" y="1270"/>
                <a:ext cx="304800" cy="43472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4347210">
                    <a:moveTo>
                      <a:pt x="304800" y="303530"/>
                    </a:moveTo>
                    <a:lnTo>
                      <a:pt x="0" y="0"/>
                    </a:lnTo>
                    <a:lnTo>
                      <a:pt x="0" y="303530"/>
                    </a:lnTo>
                    <a:lnTo>
                      <a:pt x="0" y="4042410"/>
                    </a:lnTo>
                    <a:lnTo>
                      <a:pt x="304800" y="4347210"/>
                    </a:lnTo>
                    <a:lnTo>
                      <a:pt x="304800" y="404241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0"/>
                <a:ext cx="7315200" cy="404368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043680">
                    <a:moveTo>
                      <a:pt x="304800" y="0"/>
                    </a:moveTo>
                    <a:lnTo>
                      <a:pt x="0" y="0"/>
                    </a:lnTo>
                    <a:lnTo>
                      <a:pt x="0" y="304800"/>
                    </a:lnTo>
                    <a:lnTo>
                      <a:pt x="0" y="4043680"/>
                    </a:lnTo>
                    <a:lnTo>
                      <a:pt x="0" y="4043680"/>
                    </a:lnTo>
                    <a:lnTo>
                      <a:pt x="152400" y="4043680"/>
                    </a:lnTo>
                    <a:lnTo>
                      <a:pt x="304800" y="4043680"/>
                    </a:lnTo>
                    <a:lnTo>
                      <a:pt x="7315200" y="4043680"/>
                    </a:lnTo>
                    <a:lnTo>
                      <a:pt x="7315200" y="304800"/>
                    </a:lnTo>
                    <a:lnTo>
                      <a:pt x="7315200" y="241300"/>
                    </a:lnTo>
                    <a:lnTo>
                      <a:pt x="7315200" y="1270"/>
                    </a:lnTo>
                    <a:lnTo>
                      <a:pt x="731520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 rot="16200000">
              <a:off x="13131908" y="6199319"/>
              <a:ext cx="5441976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en-US" sz="4800" spc="177" dirty="0" err="1">
                  <a:solidFill>
                    <a:srgbClr val="FFF6F8"/>
                  </a:solidFill>
                  <a:highlight>
                    <a:srgbClr val="FF0000"/>
                  </a:highlight>
                  <a:latin typeface="Aileron Regular Bold"/>
                </a:rPr>
                <a:t>Países</a:t>
              </a:r>
              <a:r>
                <a:rPr lang="en-US" sz="4800" spc="177" dirty="0">
                  <a:solidFill>
                    <a:srgbClr val="FFF6F8"/>
                  </a:solidFill>
                  <a:highlight>
                    <a:srgbClr val="FF0000"/>
                  </a:highlight>
                  <a:latin typeface="Aileron Regular Bold"/>
                </a:rPr>
                <a:t> </a:t>
              </a:r>
              <a:r>
                <a:rPr lang="en-US" sz="4800" spc="177" dirty="0" err="1">
                  <a:solidFill>
                    <a:srgbClr val="FFF6F8"/>
                  </a:solidFill>
                  <a:highlight>
                    <a:srgbClr val="FF0000"/>
                  </a:highlight>
                  <a:latin typeface="Aileron Regular Bold"/>
                </a:rPr>
                <a:t>avanzados</a:t>
              </a:r>
              <a:endParaRPr lang="en-US" sz="4800" spc="177" dirty="0">
                <a:solidFill>
                  <a:srgbClr val="FFF6F8"/>
                </a:solidFill>
                <a:highlight>
                  <a:srgbClr val="FF0000"/>
                </a:highlight>
                <a:latin typeface="Aileron Regular Bold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2020278" y="9046355"/>
              <a:ext cx="5595058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4120A9"/>
                  </a:solidFill>
                  <a:latin typeface="Aileron Regular"/>
                </a:rPr>
                <a:t>MICRO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1845143" y="7409298"/>
              <a:ext cx="5595058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4120A9"/>
                  </a:solidFill>
                  <a:latin typeface="Aileron Regular"/>
                </a:rPr>
                <a:t>PEQUEÑA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1640155" y="4936172"/>
              <a:ext cx="5595058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4120A9"/>
                  </a:solidFill>
                  <a:latin typeface="Aileron Regular"/>
                </a:rPr>
                <a:t>MEDIANA</a:t>
              </a:r>
            </a:p>
          </p:txBody>
        </p: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295061" y="8370952"/>
              <a:ext cx="482218" cy="482218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295061" y="3740704"/>
              <a:ext cx="482218" cy="48221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295061" y="6376578"/>
              <a:ext cx="482218" cy="482218"/>
            </a:xfrm>
            <a:prstGeom prst="rect">
              <a:avLst/>
            </a:prstGeom>
          </p:spPr>
        </p:pic>
        <p:grpSp>
          <p:nvGrpSpPr>
            <p:cNvPr id="46" name="Group 46"/>
            <p:cNvGrpSpPr/>
            <p:nvPr/>
          </p:nvGrpSpPr>
          <p:grpSpPr>
            <a:xfrm>
              <a:off x="9955153" y="767996"/>
              <a:ext cx="5065265" cy="2890578"/>
              <a:chOff x="0" y="0"/>
              <a:chExt cx="7620000" cy="434848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4043680"/>
                <a:ext cx="7620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0" h="304800">
                    <a:moveTo>
                      <a:pt x="7315200" y="0"/>
                    </a:moveTo>
                    <a:lnTo>
                      <a:pt x="304800" y="0"/>
                    </a:lnTo>
                    <a:lnTo>
                      <a:pt x="0" y="0"/>
                    </a:lnTo>
                    <a:lnTo>
                      <a:pt x="304800" y="304800"/>
                    </a:lnTo>
                    <a:lnTo>
                      <a:pt x="304800" y="304800"/>
                    </a:lnTo>
                    <a:lnTo>
                      <a:pt x="7315200" y="304800"/>
                    </a:lnTo>
                    <a:lnTo>
                      <a:pt x="7620000" y="30480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7315200" y="1270"/>
                <a:ext cx="304800" cy="43472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4347210">
                    <a:moveTo>
                      <a:pt x="304800" y="303530"/>
                    </a:moveTo>
                    <a:lnTo>
                      <a:pt x="0" y="0"/>
                    </a:lnTo>
                    <a:lnTo>
                      <a:pt x="0" y="303530"/>
                    </a:lnTo>
                    <a:lnTo>
                      <a:pt x="0" y="4042410"/>
                    </a:lnTo>
                    <a:lnTo>
                      <a:pt x="304800" y="4347210"/>
                    </a:lnTo>
                    <a:lnTo>
                      <a:pt x="304800" y="404241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0" y="0"/>
                <a:ext cx="7315200" cy="404368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043680">
                    <a:moveTo>
                      <a:pt x="304800" y="0"/>
                    </a:moveTo>
                    <a:lnTo>
                      <a:pt x="0" y="0"/>
                    </a:lnTo>
                    <a:lnTo>
                      <a:pt x="0" y="304800"/>
                    </a:lnTo>
                    <a:lnTo>
                      <a:pt x="0" y="4043680"/>
                    </a:lnTo>
                    <a:lnTo>
                      <a:pt x="0" y="4043680"/>
                    </a:lnTo>
                    <a:lnTo>
                      <a:pt x="152400" y="4043680"/>
                    </a:lnTo>
                    <a:lnTo>
                      <a:pt x="304800" y="4043680"/>
                    </a:lnTo>
                    <a:lnTo>
                      <a:pt x="7315200" y="4043680"/>
                    </a:lnTo>
                    <a:lnTo>
                      <a:pt x="7315200" y="304800"/>
                    </a:lnTo>
                    <a:lnTo>
                      <a:pt x="7315200" y="241300"/>
                    </a:lnTo>
                    <a:lnTo>
                      <a:pt x="7315200" y="1270"/>
                    </a:lnTo>
                    <a:lnTo>
                      <a:pt x="731520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11640155" y="1741480"/>
              <a:ext cx="5595058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4120A9"/>
                  </a:solidFill>
                  <a:latin typeface="Aileron Regular"/>
                </a:rPr>
                <a:t>GRANDE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3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802A6D-2C4D-4F49-ABB9-972339B8AE06}"/>
              </a:ext>
            </a:extLst>
          </p:cNvPr>
          <p:cNvSpPr txBox="1"/>
          <p:nvPr/>
        </p:nvSpPr>
        <p:spPr>
          <a:xfrm>
            <a:off x="1371600" y="3712339"/>
            <a:ext cx="152192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i="1" dirty="0">
                <a:solidFill>
                  <a:schemeClr val="bg1"/>
                </a:solidFill>
              </a:rPr>
              <a:t>El cambio de dimensiones puede ser un medio o </a:t>
            </a:r>
          </a:p>
          <a:p>
            <a:r>
              <a:rPr lang="es-MX" sz="6000" i="1" dirty="0">
                <a:solidFill>
                  <a:schemeClr val="bg1"/>
                </a:solidFill>
              </a:rPr>
              <a:t>una consecuencia; pero de ninguna manera </a:t>
            </a:r>
          </a:p>
          <a:p>
            <a:r>
              <a:rPr lang="es-MX" sz="6000" i="1" dirty="0">
                <a:solidFill>
                  <a:schemeClr val="bg1"/>
                </a:solidFill>
              </a:rPr>
              <a:t>un objetivo en sí mismo</a:t>
            </a:r>
            <a:endParaRPr lang="es-MX" sz="16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400550"/>
            <a:ext cx="19145250" cy="19145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93111" y="-3999854"/>
            <a:ext cx="7715250" cy="77152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0" y="3205485"/>
            <a:ext cx="14186005" cy="515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México,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resto del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se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pequeñas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asuman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y que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capaces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evolucionar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sustento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600" spc="112" dirty="0" err="1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competir</a:t>
            </a:r>
            <a:r>
              <a:rPr lang="en-US" sz="5600" spc="112" dirty="0">
                <a:solidFill>
                  <a:srgbClr val="FFF6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2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6BA2105-1D7E-7849-969F-3A3B0FA2D3F7}"/>
              </a:ext>
            </a:extLst>
          </p:cNvPr>
          <p:cNvSpPr txBox="1"/>
          <p:nvPr/>
        </p:nvSpPr>
        <p:spPr>
          <a:xfrm>
            <a:off x="2425654" y="3314700"/>
            <a:ext cx="132892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i="1" dirty="0">
                <a:solidFill>
                  <a:schemeClr val="bg1"/>
                </a:solidFill>
              </a:rPr>
              <a:t>A las micro y pequeñas empresas se les debe apoyar </a:t>
            </a:r>
          </a:p>
          <a:p>
            <a:r>
              <a:rPr lang="es-MX" sz="4800" i="1" dirty="0">
                <a:solidFill>
                  <a:schemeClr val="bg1"/>
                </a:solidFill>
              </a:rPr>
              <a:t>no porque sean más importantes que las empresas </a:t>
            </a:r>
          </a:p>
          <a:p>
            <a:r>
              <a:rPr lang="es-MX" sz="4800" i="1" dirty="0">
                <a:solidFill>
                  <a:schemeClr val="bg1"/>
                </a:solidFill>
              </a:rPr>
              <a:t>de otros estratos, sino porque en realidad en México</a:t>
            </a:r>
          </a:p>
          <a:p>
            <a:r>
              <a:rPr lang="es-MX" sz="4800" i="1" dirty="0">
                <a:solidFill>
                  <a:schemeClr val="bg1"/>
                </a:solidFill>
              </a:rPr>
              <a:t>sólo se les ha apoyado en la retórica </a:t>
            </a:r>
          </a:p>
        </p:txBody>
      </p:sp>
    </p:spTree>
    <p:extLst>
      <p:ext uri="{BB962C8B-B14F-4D97-AF65-F5344CB8AC3E}">
        <p14:creationId xmlns:p14="http://schemas.microsoft.com/office/powerpoint/2010/main" val="16509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4574DCC5-1863-F24C-B4C7-5C84D7D3894D}"/>
              </a:ext>
            </a:extLst>
          </p:cNvPr>
          <p:cNvGrpSpPr/>
          <p:nvPr/>
        </p:nvGrpSpPr>
        <p:grpSpPr>
          <a:xfrm>
            <a:off x="1287820" y="468236"/>
            <a:ext cx="16523930" cy="8988100"/>
            <a:chOff x="1287820" y="468236"/>
            <a:chExt cx="16523930" cy="89881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234" b="53532"/>
            <a:stretch>
              <a:fillRect/>
            </a:stretch>
          </p:blipFill>
          <p:spPr>
            <a:xfrm>
              <a:off x="7774133" y="468236"/>
              <a:ext cx="10037617" cy="4675264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4" b="53532"/>
            <a:stretch>
              <a:fillRect/>
            </a:stretch>
          </p:blipFill>
          <p:spPr>
            <a:xfrm rot="-10800000">
              <a:off x="1572354" y="6353342"/>
              <a:ext cx="4728393" cy="2202364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2298706" y="7045092"/>
              <a:ext cx="3763545" cy="1680586"/>
              <a:chOff x="0" y="0"/>
              <a:chExt cx="5018060" cy="2240782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5018060" cy="1255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03"/>
                  </a:lnSpc>
                </a:pPr>
                <a:r>
                  <a:rPr lang="en-US" sz="3086" spc="114">
                    <a:solidFill>
                      <a:srgbClr val="FFF6F8"/>
                    </a:solidFill>
                    <a:latin typeface="Aileron Regular Bold"/>
                  </a:rPr>
                  <a:t>El concepto de </a:t>
                </a:r>
              </a:p>
              <a:p>
                <a:pPr>
                  <a:lnSpc>
                    <a:spcPts val="3703"/>
                  </a:lnSpc>
                </a:pPr>
                <a:r>
                  <a:rPr lang="en-US" sz="3086" spc="114">
                    <a:solidFill>
                      <a:srgbClr val="FFF6F8"/>
                    </a:solidFill>
                    <a:latin typeface="Aileron Regular Bold"/>
                  </a:rPr>
                  <a:t>productividad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1772630"/>
                <a:ext cx="5018060" cy="4681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14"/>
                  </a:lnSpc>
                </a:pPr>
                <a:endParaRPr/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34" b="53532"/>
            <a:stretch>
              <a:fillRect/>
            </a:stretch>
          </p:blipFill>
          <p:spPr>
            <a:xfrm rot="-10800000">
              <a:off x="6840745" y="6353342"/>
              <a:ext cx="4728393" cy="2202364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7323169" y="7045092"/>
              <a:ext cx="3763545" cy="1680586"/>
              <a:chOff x="0" y="0"/>
              <a:chExt cx="5018060" cy="2240782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0" y="-9525"/>
                <a:ext cx="5018060" cy="1255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03"/>
                  </a:lnSpc>
                </a:pPr>
                <a:r>
                  <a:rPr lang="en-US" sz="3086" spc="114">
                    <a:solidFill>
                      <a:srgbClr val="FFF6F8"/>
                    </a:solidFill>
                    <a:latin typeface="Aileron Regular Bold"/>
                  </a:rPr>
                  <a:t>La innovación</a:t>
                </a:r>
              </a:p>
              <a:p>
                <a:pPr>
                  <a:lnSpc>
                    <a:spcPts val="3703"/>
                  </a:lnSpc>
                </a:pPr>
                <a:r>
                  <a:rPr lang="en-US" sz="3086" spc="114">
                    <a:solidFill>
                      <a:srgbClr val="FFF6F8"/>
                    </a:solidFill>
                    <a:latin typeface="Aileron Regular Bold"/>
                  </a:rPr>
                  <a:t>tecnológica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1772630"/>
                <a:ext cx="5018060" cy="4681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14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2810434" y="6373471"/>
              <a:ext cx="3763545" cy="3082865"/>
              <a:chOff x="0" y="0"/>
              <a:chExt cx="5018060" cy="4110487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0" y="-9525"/>
                <a:ext cx="5018060" cy="31257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03"/>
                  </a:lnSpc>
                </a:pPr>
                <a:r>
                  <a:rPr lang="en-US" sz="3086" spc="114">
                    <a:solidFill>
                      <a:srgbClr val="FFF6F8"/>
                    </a:solidFill>
                    <a:latin typeface="Aileron Regular Bold"/>
                  </a:rPr>
                  <a:t>-Automatización</a:t>
                </a:r>
              </a:p>
              <a:p>
                <a:pPr>
                  <a:lnSpc>
                    <a:spcPts val="3703"/>
                  </a:lnSpc>
                </a:pPr>
                <a:endParaRPr lang="en-US" sz="3086" spc="114">
                  <a:solidFill>
                    <a:srgbClr val="FFF6F8"/>
                  </a:solidFill>
                  <a:latin typeface="Aileron Regular Bold"/>
                </a:endParaRPr>
              </a:p>
              <a:p>
                <a:pPr>
                  <a:lnSpc>
                    <a:spcPts val="3703"/>
                  </a:lnSpc>
                </a:pPr>
                <a:r>
                  <a:rPr lang="en-US" sz="3086" spc="114">
                    <a:solidFill>
                      <a:srgbClr val="FFF6F8"/>
                    </a:solidFill>
                    <a:latin typeface="Aileron Regular Bold"/>
                  </a:rPr>
                  <a:t>- Sistematización</a:t>
                </a:r>
              </a:p>
              <a:p>
                <a:pPr>
                  <a:lnSpc>
                    <a:spcPts val="3703"/>
                  </a:lnSpc>
                </a:pPr>
                <a:endParaRPr lang="en-US" sz="3086" spc="114">
                  <a:solidFill>
                    <a:srgbClr val="FFF6F8"/>
                  </a:solidFill>
                  <a:latin typeface="Aileron Regular Bold"/>
                </a:endParaRPr>
              </a:p>
              <a:p>
                <a:pPr>
                  <a:lnSpc>
                    <a:spcPts val="3703"/>
                  </a:lnSpc>
                </a:pPr>
                <a:r>
                  <a:rPr lang="en-US" sz="3086" spc="114">
                    <a:solidFill>
                      <a:srgbClr val="FFF6F8"/>
                    </a:solidFill>
                    <a:latin typeface="Aileron Regular Bold"/>
                  </a:rPr>
                  <a:t>- Robotización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3642336"/>
                <a:ext cx="5018060" cy="4681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14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287820" y="2089756"/>
              <a:ext cx="15733547" cy="1718419"/>
              <a:chOff x="0" y="-9525"/>
              <a:chExt cx="20978062" cy="2291225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20978062" cy="22912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720"/>
                  </a:lnSpc>
                </a:pPr>
                <a:r>
                  <a:rPr lang="en-US" sz="5600" spc="207" dirty="0">
                    <a:solidFill>
                      <a:srgbClr val="FFF6F8"/>
                    </a:solidFill>
                    <a:latin typeface="Aileron Regular Bold"/>
                  </a:rPr>
                  <a:t>La </a:t>
                </a:r>
                <a:r>
                  <a:rPr lang="en-US" sz="5600" spc="207" dirty="0" err="1">
                    <a:solidFill>
                      <a:srgbClr val="FFF6F8"/>
                    </a:solidFill>
                    <a:latin typeface="Aileron Regular Bold"/>
                  </a:rPr>
                  <a:t>perspectiva</a:t>
                </a:r>
                <a:r>
                  <a:rPr lang="en-US" sz="5600" spc="207" dirty="0">
                    <a:solidFill>
                      <a:srgbClr val="FFF6F8"/>
                    </a:solidFill>
                    <a:latin typeface="Aileron Regular Bold"/>
                  </a:rPr>
                  <a:t> </a:t>
                </a:r>
              </a:p>
              <a:p>
                <a:pPr>
                  <a:lnSpc>
                    <a:spcPts val="6720"/>
                  </a:lnSpc>
                </a:pPr>
                <a:r>
                  <a:rPr lang="en-US" sz="5600" spc="207" dirty="0" err="1">
                    <a:solidFill>
                      <a:srgbClr val="FFF6F8"/>
                    </a:solidFill>
                    <a:latin typeface="Aileron Regular Bold"/>
                  </a:rPr>
                  <a:t>en</a:t>
                </a:r>
                <a:r>
                  <a:rPr lang="en-US" sz="5600" spc="207" dirty="0">
                    <a:solidFill>
                      <a:srgbClr val="FFF6F8"/>
                    </a:solidFill>
                    <a:latin typeface="Aileron Regular Bold"/>
                  </a:rPr>
                  <a:t> la </a:t>
                </a:r>
                <a:r>
                  <a:rPr lang="en-US" sz="5600" spc="207" dirty="0" err="1">
                    <a:solidFill>
                      <a:srgbClr val="FFF6F8"/>
                    </a:solidFill>
                    <a:latin typeface="Aileron Regular Bold"/>
                  </a:rPr>
                  <a:t>generación</a:t>
                </a:r>
                <a:r>
                  <a:rPr lang="en-US" sz="5600" spc="207" dirty="0">
                    <a:solidFill>
                      <a:srgbClr val="FFF6F8"/>
                    </a:solidFill>
                    <a:latin typeface="Aileron Regular Bold"/>
                  </a:rPr>
                  <a:t> de </a:t>
                </a:r>
                <a:r>
                  <a:rPr lang="en-US" sz="5600" spc="207" dirty="0" err="1">
                    <a:solidFill>
                      <a:srgbClr val="FFF6F8"/>
                    </a:solidFill>
                    <a:latin typeface="Aileron Regular Bold"/>
                  </a:rPr>
                  <a:t>empleo</a:t>
                </a:r>
                <a:endParaRPr lang="en-US" sz="5600" spc="207" dirty="0">
                  <a:solidFill>
                    <a:srgbClr val="FFF6F8"/>
                  </a:solidFill>
                  <a:latin typeface="Aileron Regular Bold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659315"/>
                <a:ext cx="20978062" cy="4681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14"/>
                  </a:lnSpc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96D149F-54CE-EE42-93CD-D692ED647F90}"/>
              </a:ext>
            </a:extLst>
          </p:cNvPr>
          <p:cNvSpPr txBox="1"/>
          <p:nvPr/>
        </p:nvSpPr>
        <p:spPr>
          <a:xfrm>
            <a:off x="984554" y="3543300"/>
            <a:ext cx="163188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i="1" dirty="0">
                <a:solidFill>
                  <a:schemeClr val="bg1"/>
                </a:solidFill>
              </a:rPr>
              <a:t>Los proyectos productivos que debieran promover el Gobierno Federal </a:t>
            </a:r>
          </a:p>
          <a:p>
            <a:r>
              <a:rPr lang="es-MX" sz="4000" i="1" dirty="0">
                <a:solidFill>
                  <a:schemeClr val="bg1"/>
                </a:solidFill>
              </a:rPr>
              <a:t>y los gobiernos estatales son aquellos que puedan concretarse en </a:t>
            </a:r>
          </a:p>
          <a:p>
            <a:r>
              <a:rPr lang="es-MX" sz="4000" i="1" dirty="0">
                <a:solidFill>
                  <a:schemeClr val="bg1"/>
                </a:solidFill>
              </a:rPr>
              <a:t>pequeñas unidades productivas orientadas a satisfacer con eficiencia </a:t>
            </a:r>
          </a:p>
          <a:p>
            <a:r>
              <a:rPr lang="es-MX" sz="4000" i="1" dirty="0">
                <a:solidFill>
                  <a:schemeClr val="bg1"/>
                </a:solidFill>
              </a:rPr>
              <a:t>los requerimientos de nichos de mercado sofisticados y exigentes, </a:t>
            </a:r>
          </a:p>
          <a:p>
            <a:r>
              <a:rPr lang="es-MX" sz="4000" i="1" dirty="0">
                <a:solidFill>
                  <a:schemeClr val="bg1"/>
                </a:solidFill>
              </a:rPr>
              <a:t>en el país y en el exterior, integrados por consumidores que saben </a:t>
            </a:r>
          </a:p>
          <a:p>
            <a:r>
              <a:rPr lang="es-MX" sz="4000" i="1" dirty="0">
                <a:solidFill>
                  <a:schemeClr val="bg1"/>
                </a:solidFill>
              </a:rPr>
              <a:t>valorar los productos diferenciados, el trabajo individual y el esfuerzo creativo</a:t>
            </a:r>
            <a:endParaRPr lang="es-MX" sz="8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1C2D1A-6A8D-CC46-87D9-B8C7ABA265D1}"/>
              </a:ext>
            </a:extLst>
          </p:cNvPr>
          <p:cNvSpPr txBox="1"/>
          <p:nvPr/>
        </p:nvSpPr>
        <p:spPr>
          <a:xfrm>
            <a:off x="914400" y="4457700"/>
            <a:ext cx="158043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</a:rPr>
              <a:t>Lecciones de las mejores prácticas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4109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49E15CE1-DA8D-2D4F-973D-41C4AF88A3A1}"/>
              </a:ext>
            </a:extLst>
          </p:cNvPr>
          <p:cNvSpPr txBox="1"/>
          <p:nvPr/>
        </p:nvSpPr>
        <p:spPr>
          <a:xfrm>
            <a:off x="1295400" y="4229100"/>
            <a:ext cx="14554200" cy="3404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400" i="1" spc="112" dirty="0">
                <a:solidFill>
                  <a:srgbClr val="FFF6F8"/>
                </a:solidFill>
              </a:rPr>
              <a:t>Los </a:t>
            </a:r>
            <a:r>
              <a:rPr lang="en-US" sz="5400" i="1" spc="112" dirty="0" err="1">
                <a:solidFill>
                  <a:srgbClr val="FFF6F8"/>
                </a:solidFill>
              </a:rPr>
              <a:t>niveles</a:t>
            </a:r>
            <a:r>
              <a:rPr lang="en-US" sz="5400" i="1" spc="112" dirty="0">
                <a:solidFill>
                  <a:srgbClr val="FFF6F8"/>
                </a:solidFill>
              </a:rPr>
              <a:t> de </a:t>
            </a:r>
            <a:r>
              <a:rPr lang="en-US" sz="5400" i="1" spc="112" dirty="0" err="1">
                <a:solidFill>
                  <a:srgbClr val="FFF6F8"/>
                </a:solidFill>
              </a:rPr>
              <a:t>eficiciencia</a:t>
            </a:r>
            <a:r>
              <a:rPr lang="en-US" sz="5400" i="1" spc="112" dirty="0">
                <a:solidFill>
                  <a:srgbClr val="FFF6F8"/>
                </a:solidFill>
              </a:rPr>
              <a:t> y </a:t>
            </a:r>
            <a:r>
              <a:rPr lang="en-US" sz="5400" i="1" spc="112" dirty="0" err="1">
                <a:solidFill>
                  <a:srgbClr val="FFF6F8"/>
                </a:solidFill>
              </a:rPr>
              <a:t>competitividad</a:t>
            </a:r>
            <a:r>
              <a:rPr lang="en-US" sz="5400" i="1" spc="112" dirty="0">
                <a:solidFill>
                  <a:srgbClr val="FFF6F8"/>
                </a:solidFill>
              </a:rPr>
              <a:t> no son </a:t>
            </a:r>
          </a:p>
          <a:p>
            <a:pPr>
              <a:lnSpc>
                <a:spcPts val="6720"/>
              </a:lnSpc>
            </a:pPr>
            <a:r>
              <a:rPr lang="en-US" sz="5400" i="1" spc="112" dirty="0" err="1">
                <a:solidFill>
                  <a:srgbClr val="FFF6F8"/>
                </a:solidFill>
              </a:rPr>
              <a:t>condición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intrínseca</a:t>
            </a:r>
            <a:r>
              <a:rPr lang="en-US" sz="5400" i="1" spc="112" dirty="0">
                <a:solidFill>
                  <a:srgbClr val="FFF6F8"/>
                </a:solidFill>
              </a:rPr>
              <a:t> del </a:t>
            </a:r>
            <a:r>
              <a:rPr lang="en-US" sz="5400" i="1" spc="112" dirty="0" err="1">
                <a:solidFill>
                  <a:srgbClr val="FFF6F8"/>
                </a:solidFill>
              </a:rPr>
              <a:t>volumen</a:t>
            </a:r>
            <a:r>
              <a:rPr lang="en-US" sz="5400" i="1" spc="112" dirty="0">
                <a:solidFill>
                  <a:srgbClr val="FFF6F8"/>
                </a:solidFill>
              </a:rPr>
              <a:t> de </a:t>
            </a:r>
            <a:r>
              <a:rPr lang="en-US" sz="5400" i="1" spc="112" dirty="0" err="1">
                <a:solidFill>
                  <a:srgbClr val="FFF6F8"/>
                </a:solidFill>
              </a:rPr>
              <a:t>operaciones</a:t>
            </a:r>
            <a:endParaRPr lang="en-US" sz="5400" i="1" spc="112" dirty="0">
              <a:solidFill>
                <a:srgbClr val="FFF6F8"/>
              </a:solidFill>
            </a:endParaRPr>
          </a:p>
          <a:p>
            <a:pPr>
              <a:lnSpc>
                <a:spcPts val="6720"/>
              </a:lnSpc>
            </a:pPr>
            <a:r>
              <a:rPr lang="en-US" sz="5400" i="1" spc="112" dirty="0">
                <a:solidFill>
                  <a:srgbClr val="FFF6F8"/>
                </a:solidFill>
              </a:rPr>
              <a:t>o de las </a:t>
            </a:r>
            <a:r>
              <a:rPr lang="en-US" sz="5400" i="1" spc="112" dirty="0" err="1">
                <a:solidFill>
                  <a:srgbClr val="FFF6F8"/>
                </a:solidFill>
              </a:rPr>
              <a:t>dimensiones</a:t>
            </a:r>
            <a:r>
              <a:rPr lang="en-US" sz="5400" i="1" spc="112" dirty="0">
                <a:solidFill>
                  <a:srgbClr val="FFF6F8"/>
                </a:solidFill>
              </a:rPr>
              <a:t> de los </a:t>
            </a:r>
            <a:r>
              <a:rPr lang="en-US" sz="5400" i="1" spc="112" dirty="0" err="1">
                <a:solidFill>
                  <a:srgbClr val="FFF6F8"/>
                </a:solidFill>
              </a:rPr>
              <a:t>establecimientos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productivos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1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49E15CE1-DA8D-2D4F-973D-41C4AF88A3A1}"/>
              </a:ext>
            </a:extLst>
          </p:cNvPr>
          <p:cNvSpPr txBox="1"/>
          <p:nvPr/>
        </p:nvSpPr>
        <p:spPr>
          <a:xfrm>
            <a:off x="1219200" y="3848100"/>
            <a:ext cx="15392400" cy="3404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400" i="1" spc="112" dirty="0">
                <a:solidFill>
                  <a:srgbClr val="FFF6F8"/>
                </a:solidFill>
              </a:rPr>
              <a:t>No se </a:t>
            </a:r>
            <a:r>
              <a:rPr lang="en-US" sz="5400" i="1" spc="112" dirty="0" err="1">
                <a:solidFill>
                  <a:srgbClr val="FFF6F8"/>
                </a:solidFill>
              </a:rPr>
              <a:t>requiere</a:t>
            </a:r>
            <a:r>
              <a:rPr lang="en-US" sz="5400" i="1" spc="112" dirty="0">
                <a:solidFill>
                  <a:srgbClr val="FFF6F8"/>
                </a:solidFill>
              </a:rPr>
              <a:t> de </a:t>
            </a:r>
            <a:r>
              <a:rPr lang="en-US" sz="5400" i="1" spc="112" dirty="0" err="1">
                <a:solidFill>
                  <a:srgbClr val="FFF6F8"/>
                </a:solidFill>
              </a:rPr>
              <a:t>empresas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grandes</a:t>
            </a:r>
            <a:r>
              <a:rPr lang="en-US" sz="5400" i="1" spc="112" dirty="0">
                <a:solidFill>
                  <a:srgbClr val="FFF6F8"/>
                </a:solidFill>
              </a:rPr>
              <a:t> o </a:t>
            </a:r>
            <a:r>
              <a:rPr lang="en-US" sz="5400" i="1" spc="112" dirty="0" err="1">
                <a:solidFill>
                  <a:srgbClr val="FFF6F8"/>
                </a:solidFill>
              </a:rPr>
              <a:t>pequeñas</a:t>
            </a:r>
            <a:r>
              <a:rPr lang="en-US" sz="5400" i="1" spc="112" dirty="0">
                <a:solidFill>
                  <a:srgbClr val="FFF6F8"/>
                </a:solidFill>
              </a:rPr>
              <a:t>, </a:t>
            </a:r>
            <a:r>
              <a:rPr lang="en-US" sz="5400" i="1" spc="112" dirty="0" err="1">
                <a:solidFill>
                  <a:srgbClr val="FFF6F8"/>
                </a:solidFill>
              </a:rPr>
              <a:t>sino</a:t>
            </a:r>
            <a:r>
              <a:rPr lang="en-US" sz="5400" i="1" spc="112" dirty="0">
                <a:solidFill>
                  <a:srgbClr val="FFF6F8"/>
                </a:solidFill>
              </a:rPr>
              <a:t> de </a:t>
            </a:r>
            <a:r>
              <a:rPr lang="en-US" sz="5400" i="1" spc="112" dirty="0" err="1">
                <a:solidFill>
                  <a:srgbClr val="FFF6F8"/>
                </a:solidFill>
              </a:rPr>
              <a:t>empresas</a:t>
            </a:r>
            <a:r>
              <a:rPr lang="en-US" sz="5400" i="1" spc="112" dirty="0">
                <a:solidFill>
                  <a:srgbClr val="FFF6F8"/>
                </a:solidFill>
              </a:rPr>
              <a:t> que </a:t>
            </a:r>
            <a:r>
              <a:rPr lang="en-US" sz="5400" i="1" spc="112" dirty="0" err="1">
                <a:solidFill>
                  <a:srgbClr val="FFF6F8"/>
                </a:solidFill>
              </a:rPr>
              <a:t>asuman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su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responsabilidad</a:t>
            </a:r>
            <a:r>
              <a:rPr lang="en-US" sz="5400" i="1" spc="112" dirty="0">
                <a:solidFill>
                  <a:srgbClr val="FFF6F8"/>
                </a:solidFill>
              </a:rPr>
              <a:t> social y que </a:t>
            </a:r>
            <a:r>
              <a:rPr lang="en-US" sz="5400" i="1" spc="112" dirty="0" err="1">
                <a:solidFill>
                  <a:srgbClr val="FFF6F8"/>
                </a:solidFill>
              </a:rPr>
              <a:t>sean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capaces</a:t>
            </a:r>
            <a:r>
              <a:rPr lang="en-US" sz="5400" i="1" spc="112" dirty="0">
                <a:solidFill>
                  <a:srgbClr val="FFF6F8"/>
                </a:solidFill>
              </a:rPr>
              <a:t> de </a:t>
            </a:r>
            <a:r>
              <a:rPr lang="en-US" sz="5400" i="1" spc="112" dirty="0" err="1">
                <a:solidFill>
                  <a:srgbClr val="FFF6F8"/>
                </a:solidFill>
              </a:rPr>
              <a:t>evolucionar</a:t>
            </a:r>
            <a:r>
              <a:rPr lang="en-US" sz="5400" i="1" spc="112" dirty="0">
                <a:solidFill>
                  <a:srgbClr val="FFF6F8"/>
                </a:solidFill>
              </a:rPr>
              <a:t> con </a:t>
            </a:r>
            <a:r>
              <a:rPr lang="en-US" sz="5400" i="1" spc="112" dirty="0" err="1">
                <a:solidFill>
                  <a:srgbClr val="FFF6F8"/>
                </a:solidFill>
              </a:rPr>
              <a:t>sustento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en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su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respectiva</a:t>
            </a:r>
            <a:r>
              <a:rPr lang="en-US" sz="5400" i="1" spc="112" dirty="0">
                <a:solidFill>
                  <a:srgbClr val="FFF6F8"/>
                </a:solidFill>
              </a:rPr>
              <a:t> </a:t>
            </a:r>
            <a:r>
              <a:rPr lang="en-US" sz="5400" i="1" spc="112" dirty="0" err="1">
                <a:solidFill>
                  <a:srgbClr val="FFF6F8"/>
                </a:solidFill>
              </a:rPr>
              <a:t>capacidad</a:t>
            </a:r>
            <a:r>
              <a:rPr lang="en-US" sz="5400" i="1" spc="112" dirty="0">
                <a:solidFill>
                  <a:srgbClr val="FFF6F8"/>
                </a:solidFill>
              </a:rPr>
              <a:t> de </a:t>
            </a:r>
            <a:r>
              <a:rPr lang="en-US" sz="5400" i="1" spc="112" dirty="0" err="1">
                <a:solidFill>
                  <a:srgbClr val="FFF6F8"/>
                </a:solidFill>
              </a:rPr>
              <a:t>competencia</a:t>
            </a:r>
            <a:endParaRPr lang="en-US" sz="5400" i="1" spc="112" dirty="0">
              <a:solidFill>
                <a:srgbClr val="FFF6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DF1B2B-241D-B94F-9ABF-F491D8A03A97}"/>
              </a:ext>
            </a:extLst>
          </p:cNvPr>
          <p:cNvSpPr txBox="1"/>
          <p:nvPr/>
        </p:nvSpPr>
        <p:spPr>
          <a:xfrm>
            <a:off x="1143000" y="4533900"/>
            <a:ext cx="15248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i="1" dirty="0">
                <a:solidFill>
                  <a:schemeClr val="bg1"/>
                </a:solidFill>
              </a:rPr>
              <a:t>El sentido social y el enfoque económico-empresarial, </a:t>
            </a:r>
          </a:p>
          <a:p>
            <a:r>
              <a:rPr lang="es-MX" sz="5400" i="1" dirty="0">
                <a:solidFill>
                  <a:schemeClr val="bg1"/>
                </a:solidFill>
              </a:rPr>
              <a:t>de ninguna manera tienen que ser excluyentes </a:t>
            </a:r>
          </a:p>
        </p:txBody>
      </p:sp>
    </p:spTree>
    <p:extLst>
      <p:ext uri="{BB962C8B-B14F-4D97-AF65-F5344CB8AC3E}">
        <p14:creationId xmlns:p14="http://schemas.microsoft.com/office/powerpoint/2010/main" val="14818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08D47E-9869-6147-8901-6BD36E5FDF44}"/>
              </a:ext>
            </a:extLst>
          </p:cNvPr>
          <p:cNvSpPr txBox="1"/>
          <p:nvPr/>
        </p:nvSpPr>
        <p:spPr>
          <a:xfrm>
            <a:off x="1371600" y="3543300"/>
            <a:ext cx="1620347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i="1" dirty="0">
                <a:solidFill>
                  <a:schemeClr val="bg1"/>
                </a:solidFill>
              </a:rPr>
              <a:t>Cuando las pequeñas unidades empresariales producen de manera 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eficiente lo que sus ventajas competitivas aconsejan ,y se dirigen, 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en una acción colectiva, a los nichos de mercado idóneos, tienen 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mayor capacidad de internacionalización que muchas de las medianas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y grandes empresas</a:t>
            </a:r>
          </a:p>
          <a:p>
            <a:endParaRPr lang="es-MX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08D47E-9869-6147-8901-6BD36E5FDF44}"/>
              </a:ext>
            </a:extLst>
          </p:cNvPr>
          <p:cNvSpPr txBox="1"/>
          <p:nvPr/>
        </p:nvSpPr>
        <p:spPr>
          <a:xfrm>
            <a:off x="1219200" y="3924300"/>
            <a:ext cx="1528816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i="1" dirty="0">
                <a:solidFill>
                  <a:schemeClr val="bg1"/>
                </a:solidFill>
              </a:rPr>
              <a:t>El impulso a las micro y pequeñas empresas se consolida en todos 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los países como la mejor, sino es que la única, estrategia de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reactivación productiva, generación de empleo permanente y 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trabajo decente</a:t>
            </a:r>
          </a:p>
          <a:p>
            <a:endParaRPr lang="es-MX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08D47E-9869-6147-8901-6BD36E5FDF44}"/>
              </a:ext>
            </a:extLst>
          </p:cNvPr>
          <p:cNvSpPr txBox="1"/>
          <p:nvPr/>
        </p:nvSpPr>
        <p:spPr>
          <a:xfrm>
            <a:off x="1295400" y="4838700"/>
            <a:ext cx="1460848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i="1" dirty="0">
                <a:solidFill>
                  <a:schemeClr val="bg1"/>
                </a:solidFill>
              </a:rPr>
              <a:t>La atención y el respaldo de las pequeñas unidades productivas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no debe ubicarse en el ámbito de la política social sino en el de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la politica económica</a:t>
            </a:r>
          </a:p>
        </p:txBody>
      </p:sp>
    </p:spTree>
    <p:extLst>
      <p:ext uri="{BB962C8B-B14F-4D97-AF65-F5344CB8AC3E}">
        <p14:creationId xmlns:p14="http://schemas.microsoft.com/office/powerpoint/2010/main" val="29527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8625" y="-4429125"/>
            <a:ext cx="19145250" cy="191452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28625" y="-7124700"/>
            <a:ext cx="19332023" cy="19145250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220A0AD3-85D2-8B40-988D-E6DAE1ECCC4D}"/>
              </a:ext>
            </a:extLst>
          </p:cNvPr>
          <p:cNvGrpSpPr/>
          <p:nvPr/>
        </p:nvGrpSpPr>
        <p:grpSpPr>
          <a:xfrm>
            <a:off x="-708366" y="1485900"/>
            <a:ext cx="13716000" cy="8524856"/>
            <a:chOff x="235033" y="-352908"/>
            <a:chExt cx="16708945" cy="10667617"/>
          </a:xfrm>
        </p:grpSpPr>
        <p:sp>
          <p:nvSpPr>
            <p:cNvPr id="4" name="TextBox 4"/>
            <p:cNvSpPr txBox="1"/>
            <p:nvPr/>
          </p:nvSpPr>
          <p:spPr>
            <a:xfrm>
              <a:off x="235033" y="-352908"/>
              <a:ext cx="8908967" cy="50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577864" y="312975"/>
              <a:ext cx="6895091" cy="5718958"/>
              <a:chOff x="0" y="0"/>
              <a:chExt cx="6418134" cy="526684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57860" y="0"/>
                <a:ext cx="5760274" cy="4742337"/>
              </a:xfrm>
              <a:custGeom>
                <a:avLst/>
                <a:gdLst/>
                <a:ahLst/>
                <a:cxnLst/>
                <a:rect l="l" t="t" r="r" b="b"/>
                <a:pathLst>
                  <a:path w="5760274" h="4742337">
                    <a:moveTo>
                      <a:pt x="0" y="0"/>
                    </a:moveTo>
                    <a:lnTo>
                      <a:pt x="5760274" y="0"/>
                    </a:lnTo>
                    <a:lnTo>
                      <a:pt x="5760274" y="4742337"/>
                    </a:lnTo>
                    <a:lnTo>
                      <a:pt x="0" y="4742337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657860" cy="5266846"/>
              </a:xfrm>
              <a:custGeom>
                <a:avLst/>
                <a:gdLst/>
                <a:ahLst/>
                <a:cxnLst/>
                <a:rect l="l" t="t" r="r" b="b"/>
                <a:pathLst>
                  <a:path w="657860" h="5266846">
                    <a:moveTo>
                      <a:pt x="657860" y="670560"/>
                    </a:moveTo>
                    <a:lnTo>
                      <a:pt x="657860" y="4655976"/>
                    </a:lnTo>
                    <a:lnTo>
                      <a:pt x="657860" y="4655976"/>
                    </a:lnTo>
                    <a:lnTo>
                      <a:pt x="657860" y="4742337"/>
                    </a:lnTo>
                    <a:lnTo>
                      <a:pt x="0" y="5266846"/>
                    </a:lnTo>
                    <a:lnTo>
                      <a:pt x="0" y="524510"/>
                    </a:lnTo>
                    <a:lnTo>
                      <a:pt x="657860" y="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4742337"/>
                <a:ext cx="6418134" cy="524510"/>
              </a:xfrm>
              <a:custGeom>
                <a:avLst/>
                <a:gdLst/>
                <a:ahLst/>
                <a:cxnLst/>
                <a:rect l="l" t="t" r="r" b="b"/>
                <a:pathLst>
                  <a:path w="6418134" h="524510">
                    <a:moveTo>
                      <a:pt x="6418134" y="0"/>
                    </a:moveTo>
                    <a:lnTo>
                      <a:pt x="5760274" y="524509"/>
                    </a:lnTo>
                    <a:lnTo>
                      <a:pt x="0" y="524509"/>
                    </a:lnTo>
                    <a:lnTo>
                      <a:pt x="657860" y="0"/>
                    </a:lnTo>
                    <a:lnTo>
                      <a:pt x="784860" y="0"/>
                    </a:lnTo>
                    <a:lnTo>
                      <a:pt x="784860" y="0"/>
                    </a:lnTo>
                    <a:lnTo>
                      <a:pt x="5670104" y="0"/>
                    </a:lnTo>
                    <a:lnTo>
                      <a:pt x="5670104" y="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48887" y="1276084"/>
              <a:ext cx="6895091" cy="2862842"/>
              <a:chOff x="0" y="0"/>
              <a:chExt cx="6418134" cy="263652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57860" y="0"/>
                <a:ext cx="5760274" cy="2112010"/>
              </a:xfrm>
              <a:custGeom>
                <a:avLst/>
                <a:gdLst/>
                <a:ahLst/>
                <a:cxnLst/>
                <a:rect l="l" t="t" r="r" b="b"/>
                <a:pathLst>
                  <a:path w="5760274" h="2112010">
                    <a:moveTo>
                      <a:pt x="0" y="0"/>
                    </a:moveTo>
                    <a:lnTo>
                      <a:pt x="5760274" y="0"/>
                    </a:lnTo>
                    <a:lnTo>
                      <a:pt x="5760274" y="2112010"/>
                    </a:lnTo>
                    <a:lnTo>
                      <a:pt x="0" y="211201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657860" cy="2636520"/>
              </a:xfrm>
              <a:custGeom>
                <a:avLst/>
                <a:gdLst/>
                <a:ahLst/>
                <a:cxnLst/>
                <a:rect l="l" t="t" r="r" b="b"/>
                <a:pathLst>
                  <a:path w="657860" h="2636520">
                    <a:moveTo>
                      <a:pt x="657860" y="670560"/>
                    </a:moveTo>
                    <a:lnTo>
                      <a:pt x="657860" y="2025650"/>
                    </a:lnTo>
                    <a:lnTo>
                      <a:pt x="657860" y="2025650"/>
                    </a:lnTo>
                    <a:lnTo>
                      <a:pt x="657860" y="2112010"/>
                    </a:lnTo>
                    <a:lnTo>
                      <a:pt x="0" y="2636520"/>
                    </a:lnTo>
                    <a:lnTo>
                      <a:pt x="0" y="524510"/>
                    </a:lnTo>
                    <a:lnTo>
                      <a:pt x="657860" y="0"/>
                    </a:lnTo>
                    <a:close/>
                  </a:path>
                </a:pathLst>
              </a:custGeom>
              <a:solidFill>
                <a:srgbClr val="77838D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2112010"/>
                <a:ext cx="6418134" cy="524510"/>
              </a:xfrm>
              <a:custGeom>
                <a:avLst/>
                <a:gdLst/>
                <a:ahLst/>
                <a:cxnLst/>
                <a:rect l="l" t="t" r="r" b="b"/>
                <a:pathLst>
                  <a:path w="6418134" h="524510">
                    <a:moveTo>
                      <a:pt x="6418134" y="0"/>
                    </a:moveTo>
                    <a:lnTo>
                      <a:pt x="5760274" y="524510"/>
                    </a:lnTo>
                    <a:lnTo>
                      <a:pt x="0" y="524510"/>
                    </a:lnTo>
                    <a:lnTo>
                      <a:pt x="657860" y="0"/>
                    </a:lnTo>
                    <a:lnTo>
                      <a:pt x="784860" y="0"/>
                    </a:lnTo>
                    <a:lnTo>
                      <a:pt x="784860" y="0"/>
                    </a:lnTo>
                    <a:lnTo>
                      <a:pt x="5670104" y="0"/>
                    </a:lnTo>
                    <a:lnTo>
                      <a:pt x="5670104" y="0"/>
                    </a:lnTo>
                    <a:close/>
                  </a:path>
                </a:pathLst>
              </a:custGeom>
              <a:solidFill>
                <a:srgbClr val="9AA7B2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472955" y="2015572"/>
              <a:ext cx="1713977" cy="1383865"/>
              <a:chOff x="0" y="0"/>
              <a:chExt cx="6350000" cy="512699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5875479" y="4416818"/>
              <a:ext cx="5595058" cy="44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575665" y="8977029"/>
              <a:ext cx="1894872" cy="481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12212" y="8947450"/>
              <a:ext cx="8474719" cy="1367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4800" spc="144" dirty="0" err="1">
                  <a:solidFill>
                    <a:srgbClr val="FFFFFF"/>
                  </a:solidFill>
                  <a:latin typeface="Aileron Regular Bold"/>
                </a:rPr>
                <a:t>Acción</a:t>
              </a:r>
              <a:r>
                <a:rPr lang="en-US" sz="4800" spc="144" dirty="0">
                  <a:solidFill>
                    <a:srgbClr val="FFFFFF"/>
                  </a:solidFill>
                  <a:latin typeface="Aileron Regular Bold"/>
                </a:rPr>
                <a:t> de </a:t>
              </a:r>
              <a:r>
                <a:rPr lang="en-US" sz="4800" spc="144" dirty="0" err="1">
                  <a:solidFill>
                    <a:srgbClr val="FFFFFF"/>
                  </a:solidFill>
                  <a:latin typeface="Aileron Regular Bold"/>
                </a:rPr>
                <a:t>fomento</a:t>
              </a:r>
              <a:endParaRPr lang="en-US" sz="4800" spc="144" dirty="0">
                <a:solidFill>
                  <a:srgbClr val="FFFFFF"/>
                </a:solidFill>
                <a:latin typeface="Aileron Regular Bold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 rot="-5400000">
              <a:off x="4503871" y="6358635"/>
              <a:ext cx="1927784" cy="1556493"/>
              <a:chOff x="0" y="0"/>
              <a:chExt cx="6350000" cy="51269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2991359" y="2015572"/>
              <a:ext cx="4912894" cy="20369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  <a:spcBef>
                  <a:spcPct val="0"/>
                </a:spcBef>
              </a:pPr>
              <a:r>
                <a:rPr lang="en-US" sz="4800" spc="96" dirty="0">
                  <a:solidFill>
                    <a:srgbClr val="4120A9"/>
                  </a:solidFill>
                  <a:latin typeface="Aileron Regular Bold"/>
                </a:rPr>
                <a:t>MYPES</a:t>
              </a:r>
            </a:p>
            <a:p>
              <a:pPr algn="ctr">
                <a:lnSpc>
                  <a:spcPts val="5759"/>
                </a:lnSpc>
                <a:spcBef>
                  <a:spcPct val="0"/>
                </a:spcBef>
              </a:pPr>
              <a:r>
                <a:rPr lang="en-US" sz="4800" spc="96" dirty="0" err="1">
                  <a:solidFill>
                    <a:srgbClr val="4120A9"/>
                  </a:solidFill>
                  <a:latin typeface="Aileron Regular Bold"/>
                </a:rPr>
                <a:t>Informales</a:t>
              </a:r>
              <a:endParaRPr lang="en-US" sz="4800" spc="96" dirty="0">
                <a:solidFill>
                  <a:srgbClr val="4120A9"/>
                </a:solidFill>
                <a:latin typeface="Aileron Regular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026463" y="1346206"/>
              <a:ext cx="3604185" cy="1986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  <a:spcBef>
                  <a:spcPct val="0"/>
                </a:spcBef>
              </a:pPr>
              <a:r>
                <a:rPr lang="en-US" sz="3600" spc="96" dirty="0">
                  <a:solidFill>
                    <a:srgbClr val="F40096"/>
                  </a:solidFill>
                  <a:latin typeface="Aileron Regular Bold"/>
                </a:rPr>
                <a:t>MYPES</a:t>
              </a:r>
            </a:p>
            <a:p>
              <a:pPr algn="ctr">
                <a:lnSpc>
                  <a:spcPts val="5759"/>
                </a:lnSpc>
                <a:spcBef>
                  <a:spcPct val="0"/>
                </a:spcBef>
              </a:pPr>
              <a:r>
                <a:rPr lang="en-US" sz="3600" spc="96" dirty="0" err="1">
                  <a:solidFill>
                    <a:srgbClr val="F40096"/>
                  </a:solidFill>
                  <a:latin typeface="Aileron Regular Bold"/>
                </a:rPr>
                <a:t>Informales</a:t>
              </a:r>
              <a:endParaRPr lang="en-US" sz="3600" spc="96" dirty="0">
                <a:solidFill>
                  <a:srgbClr val="F40096"/>
                </a:solidFill>
                <a:latin typeface="Aileron Regular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0B75F3-C661-654E-80D6-313E2D19B0D0}"/>
              </a:ext>
            </a:extLst>
          </p:cNvPr>
          <p:cNvSpPr txBox="1"/>
          <p:nvPr/>
        </p:nvSpPr>
        <p:spPr>
          <a:xfrm flipH="1">
            <a:off x="2171700" y="3848100"/>
            <a:ext cx="1394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i="1" dirty="0">
                <a:solidFill>
                  <a:schemeClr val="bg1"/>
                </a:solidFill>
              </a:rPr>
              <a:t>La formalización te evita riesgos de sanciones o de que te cierren el negocio</a:t>
            </a:r>
          </a:p>
        </p:txBody>
      </p:sp>
    </p:spTree>
    <p:extLst>
      <p:ext uri="{BB962C8B-B14F-4D97-AF65-F5344CB8AC3E}">
        <p14:creationId xmlns:p14="http://schemas.microsoft.com/office/powerpoint/2010/main" val="577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429125"/>
            <a:ext cx="19145250" cy="1914525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B2C158A2-F202-4F4B-8DA0-641645E858E2}"/>
              </a:ext>
            </a:extLst>
          </p:cNvPr>
          <p:cNvGrpSpPr/>
          <p:nvPr/>
        </p:nvGrpSpPr>
        <p:grpSpPr>
          <a:xfrm>
            <a:off x="235033" y="500247"/>
            <a:ext cx="23077354" cy="8758053"/>
            <a:chOff x="235033" y="500247"/>
            <a:chExt cx="23077354" cy="8758053"/>
          </a:xfrm>
        </p:grpSpPr>
        <p:grpSp>
          <p:nvGrpSpPr>
            <p:cNvPr id="3" name="Group 3"/>
            <p:cNvGrpSpPr/>
            <p:nvPr/>
          </p:nvGrpSpPr>
          <p:grpSpPr>
            <a:xfrm>
              <a:off x="235033" y="500247"/>
              <a:ext cx="8908967" cy="8265489"/>
              <a:chOff x="0" y="0"/>
              <a:chExt cx="11878623" cy="11020652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11878623" cy="672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60"/>
                  </a:lnSpc>
                </a:pPr>
                <a:endParaRPr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855572"/>
                <a:ext cx="11878623" cy="101650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040"/>
                  </a:lnSpc>
                </a:pPr>
                <a:r>
                  <a:rPr lang="en-US" sz="3600" spc="72">
                    <a:solidFill>
                      <a:srgbClr val="FFF6F8"/>
                    </a:solidFill>
                    <a:latin typeface="Aileron Regular"/>
                  </a:rPr>
                  <a:t>"El 47 % del empleo total está en situación de alto riesgo, ya que muchas de sus ocupaciones son suceptibles de ser automatizadas en una o dos décadas. En una primera fase la mayoría de los trabajadores de los sectores del  transporte y de la logística, así como los administrativos y, en general, todos los relacionados con la oficina, y los vinculados a los procesos de fabricación y producción, son susceptibles de ser sustituidos por el capital informático.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783129" y="5884010"/>
              <a:ext cx="12529258" cy="3374290"/>
              <a:chOff x="0" y="0"/>
              <a:chExt cx="16705677" cy="4499053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0" y="-9525"/>
                <a:ext cx="16705677" cy="6953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The future of employment (2013)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234730"/>
                <a:ext cx="16705677" cy="32643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919"/>
                  </a:lnSpc>
                </a:pPr>
                <a:r>
                  <a:rPr lang="en-US" sz="2800" spc="56">
                    <a:solidFill>
                      <a:srgbClr val="FFF6F8"/>
                    </a:solidFill>
                    <a:latin typeface="Aileron Regular"/>
                  </a:rPr>
                  <a:t>Universidad de Oxford</a:t>
                </a:r>
              </a:p>
              <a:p>
                <a:pPr>
                  <a:lnSpc>
                    <a:spcPts val="3919"/>
                  </a:lnSpc>
                </a:pPr>
                <a:r>
                  <a:rPr lang="en-US" sz="2799" spc="55">
                    <a:solidFill>
                      <a:srgbClr val="FFF6F8"/>
                    </a:solidFill>
                    <a:latin typeface="Aileron Regular"/>
                  </a:rPr>
                  <a:t>Carl Bendikt Frey &amp; Michael A. Osborne </a:t>
                </a:r>
              </a:p>
              <a:p>
                <a:pPr>
                  <a:lnSpc>
                    <a:spcPts val="3919"/>
                  </a:lnSpc>
                </a:pPr>
                <a:endParaRPr lang="en-US" sz="2799" spc="55">
                  <a:solidFill>
                    <a:srgbClr val="FFF6F8"/>
                  </a:solidFill>
                  <a:latin typeface="Aileron Regular"/>
                </a:endParaRPr>
              </a:p>
              <a:p>
                <a:pPr>
                  <a:lnSpc>
                    <a:spcPts val="3919"/>
                  </a:lnSpc>
                </a:pPr>
                <a:endParaRPr lang="en-US" sz="2799" spc="55">
                  <a:solidFill>
                    <a:srgbClr val="FFF6F8"/>
                  </a:solidFill>
                  <a:latin typeface="Aileron Regular"/>
                </a:endParaRPr>
              </a:p>
              <a:p>
                <a:pPr>
                  <a:lnSpc>
                    <a:spcPts val="3919"/>
                  </a:lnSpc>
                </a:pPr>
                <a:endParaRPr lang="en-US" sz="2799" spc="55">
                  <a:solidFill>
                    <a:srgbClr val="FFF6F8"/>
                  </a:solidFill>
                  <a:latin typeface="Aileron Regular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0B75F3-C661-654E-80D6-313E2D19B0D0}"/>
              </a:ext>
            </a:extLst>
          </p:cNvPr>
          <p:cNvSpPr txBox="1"/>
          <p:nvPr/>
        </p:nvSpPr>
        <p:spPr>
          <a:xfrm flipH="1">
            <a:off x="2133600" y="3314700"/>
            <a:ext cx="1394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i="1" dirty="0">
                <a:solidFill>
                  <a:schemeClr val="bg1"/>
                </a:solidFill>
              </a:rPr>
              <a:t>La formalización te permite acceder a un respaldo de información para micro y pequeñas empresas</a:t>
            </a:r>
          </a:p>
        </p:txBody>
      </p:sp>
    </p:spTree>
    <p:extLst>
      <p:ext uri="{BB962C8B-B14F-4D97-AF65-F5344CB8AC3E}">
        <p14:creationId xmlns:p14="http://schemas.microsoft.com/office/powerpoint/2010/main" val="5539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0B75F3-C661-654E-80D6-313E2D19B0D0}"/>
              </a:ext>
            </a:extLst>
          </p:cNvPr>
          <p:cNvSpPr txBox="1"/>
          <p:nvPr/>
        </p:nvSpPr>
        <p:spPr>
          <a:xfrm flipH="1">
            <a:off x="2133600" y="3314700"/>
            <a:ext cx="1394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i="1" dirty="0">
                <a:solidFill>
                  <a:schemeClr val="bg1"/>
                </a:solidFill>
              </a:rPr>
              <a:t>La formalización te permite acceder a un respaldo de capacitación para micro y pequeñas empresas</a:t>
            </a:r>
          </a:p>
        </p:txBody>
      </p:sp>
    </p:spTree>
    <p:extLst>
      <p:ext uri="{BB962C8B-B14F-4D97-AF65-F5344CB8AC3E}">
        <p14:creationId xmlns:p14="http://schemas.microsoft.com/office/powerpoint/2010/main" val="3953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0B75F3-C661-654E-80D6-313E2D19B0D0}"/>
              </a:ext>
            </a:extLst>
          </p:cNvPr>
          <p:cNvSpPr txBox="1"/>
          <p:nvPr/>
        </p:nvSpPr>
        <p:spPr>
          <a:xfrm flipH="1">
            <a:off x="2133600" y="3314700"/>
            <a:ext cx="1394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i="1" dirty="0">
                <a:solidFill>
                  <a:schemeClr val="bg1"/>
                </a:solidFill>
              </a:rPr>
              <a:t>La formalización te permite acceder a un respaldo de soporte tecnológico para micro y pequeñas empresas</a:t>
            </a:r>
          </a:p>
        </p:txBody>
      </p:sp>
    </p:spTree>
    <p:extLst>
      <p:ext uri="{BB962C8B-B14F-4D97-AF65-F5344CB8AC3E}">
        <p14:creationId xmlns:p14="http://schemas.microsoft.com/office/powerpoint/2010/main" val="28700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0B75F3-C661-654E-80D6-313E2D19B0D0}"/>
              </a:ext>
            </a:extLst>
          </p:cNvPr>
          <p:cNvSpPr txBox="1"/>
          <p:nvPr/>
        </p:nvSpPr>
        <p:spPr>
          <a:xfrm flipH="1">
            <a:off x="2133600" y="3314700"/>
            <a:ext cx="1394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i="1" dirty="0">
                <a:solidFill>
                  <a:schemeClr val="bg1"/>
                </a:solidFill>
              </a:rPr>
              <a:t>La formalización te permite acceder a un respaldo de financiamiento para micro y pequeñas empresas</a:t>
            </a:r>
          </a:p>
        </p:txBody>
      </p:sp>
    </p:spTree>
    <p:extLst>
      <p:ext uri="{BB962C8B-B14F-4D97-AF65-F5344CB8AC3E}">
        <p14:creationId xmlns:p14="http://schemas.microsoft.com/office/powerpoint/2010/main" val="869082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0B75F3-C661-654E-80D6-313E2D19B0D0}"/>
              </a:ext>
            </a:extLst>
          </p:cNvPr>
          <p:cNvSpPr txBox="1"/>
          <p:nvPr/>
        </p:nvSpPr>
        <p:spPr>
          <a:xfrm flipH="1">
            <a:off x="1981200" y="4174004"/>
            <a:ext cx="1394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i="1" dirty="0">
                <a:solidFill>
                  <a:schemeClr val="bg1"/>
                </a:solidFill>
              </a:rPr>
              <a:t>Vas a pagar poco, mucho menos que los demás</a:t>
            </a:r>
          </a:p>
        </p:txBody>
      </p:sp>
    </p:spTree>
    <p:extLst>
      <p:ext uri="{BB962C8B-B14F-4D97-AF65-F5344CB8AC3E}">
        <p14:creationId xmlns:p14="http://schemas.microsoft.com/office/powerpoint/2010/main" val="22947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706850" y="1019175"/>
            <a:ext cx="1104900" cy="1104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54574" y="6058924"/>
            <a:ext cx="5133426" cy="42280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3400" y="2999483"/>
            <a:ext cx="14186005" cy="515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112" dirty="0" err="1">
                <a:solidFill>
                  <a:srgbClr val="FFF6F8"/>
                </a:solidFill>
              </a:rPr>
              <a:t>En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funcion</a:t>
            </a:r>
            <a:r>
              <a:rPr lang="en-US" sz="5600" spc="112" dirty="0">
                <a:solidFill>
                  <a:srgbClr val="FFF6F8"/>
                </a:solidFill>
              </a:rPr>
              <a:t> de sus  </a:t>
            </a:r>
            <a:r>
              <a:rPr lang="en-US" sz="5600" spc="112" dirty="0" err="1">
                <a:solidFill>
                  <a:srgbClr val="FFF6F8"/>
                </a:solidFill>
              </a:rPr>
              <a:t>ventajas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competitivas</a:t>
            </a:r>
            <a:r>
              <a:rPr lang="en-US" sz="5600" spc="112" dirty="0">
                <a:solidFill>
                  <a:srgbClr val="FFF6F8"/>
                </a:solidFill>
              </a:rPr>
              <a:t>, la gran </a:t>
            </a:r>
            <a:r>
              <a:rPr lang="en-US" sz="5600" spc="112" dirty="0" err="1">
                <a:solidFill>
                  <a:srgbClr val="FFF6F8"/>
                </a:solidFill>
              </a:rPr>
              <a:t>mayoría</a:t>
            </a:r>
            <a:r>
              <a:rPr lang="en-US" sz="5600" spc="112" dirty="0">
                <a:solidFill>
                  <a:srgbClr val="FFF6F8"/>
                </a:solidFill>
              </a:rPr>
              <a:t> de las micro y </a:t>
            </a:r>
            <a:r>
              <a:rPr lang="en-US" sz="5600" spc="112" dirty="0" err="1">
                <a:solidFill>
                  <a:srgbClr val="FFF6F8"/>
                </a:solidFill>
              </a:rPr>
              <a:t>pequeñas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empresas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en</a:t>
            </a:r>
            <a:r>
              <a:rPr lang="en-US" sz="5600" spc="112" dirty="0">
                <a:solidFill>
                  <a:srgbClr val="FFF6F8"/>
                </a:solidFill>
              </a:rPr>
              <a:t> México, </a:t>
            </a:r>
            <a:r>
              <a:rPr lang="en-US" sz="5600" spc="112" dirty="0" err="1">
                <a:solidFill>
                  <a:srgbClr val="FFF6F8"/>
                </a:solidFill>
              </a:rPr>
              <a:t>está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produciendo</a:t>
            </a:r>
            <a:r>
              <a:rPr lang="en-US" sz="5600" spc="112" dirty="0">
                <a:solidFill>
                  <a:srgbClr val="FFF6F8"/>
                </a:solidFill>
              </a:rPr>
              <a:t> lo que no </a:t>
            </a:r>
            <a:r>
              <a:rPr lang="en-US" sz="5600" spc="112" dirty="0" err="1">
                <a:solidFill>
                  <a:srgbClr val="FFF6F8"/>
                </a:solidFill>
              </a:rPr>
              <a:t>debiera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producir</a:t>
            </a:r>
            <a:r>
              <a:rPr lang="en-US" sz="5600" spc="112" dirty="0">
                <a:solidFill>
                  <a:srgbClr val="FFF6F8"/>
                </a:solidFill>
              </a:rPr>
              <a:t>, </a:t>
            </a:r>
            <a:r>
              <a:rPr lang="en-US" sz="5600" spc="112" dirty="0" err="1">
                <a:solidFill>
                  <a:srgbClr val="FFF6F8"/>
                </a:solidFill>
              </a:rPr>
              <a:t>vendiendo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donde</a:t>
            </a:r>
            <a:r>
              <a:rPr lang="en-US" sz="5600" spc="112" dirty="0">
                <a:solidFill>
                  <a:srgbClr val="FFF6F8"/>
                </a:solidFill>
              </a:rPr>
              <a:t> no </a:t>
            </a:r>
            <a:r>
              <a:rPr lang="en-US" sz="5600" spc="112" dirty="0" err="1">
                <a:solidFill>
                  <a:srgbClr val="FFF6F8"/>
                </a:solidFill>
              </a:rPr>
              <a:t>debiera</a:t>
            </a:r>
            <a:r>
              <a:rPr lang="en-US" sz="5600" spc="112" dirty="0">
                <a:solidFill>
                  <a:srgbClr val="FFF6F8"/>
                </a:solidFill>
              </a:rPr>
              <a:t> vender y </a:t>
            </a:r>
            <a:r>
              <a:rPr lang="en-US" sz="5600" spc="112" dirty="0" err="1">
                <a:solidFill>
                  <a:srgbClr val="FFF6F8"/>
                </a:solidFill>
              </a:rPr>
              <a:t>comprando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como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</a:p>
          <a:p>
            <a:pPr>
              <a:lnSpc>
                <a:spcPts val="6720"/>
              </a:lnSpc>
            </a:pPr>
            <a:r>
              <a:rPr lang="en-US" sz="5600" spc="112" dirty="0">
                <a:solidFill>
                  <a:srgbClr val="FFF6F8"/>
                </a:solidFill>
              </a:rPr>
              <a:t>no </a:t>
            </a:r>
            <a:r>
              <a:rPr lang="en-US" sz="5600" spc="112" dirty="0" err="1">
                <a:solidFill>
                  <a:srgbClr val="FFF6F8"/>
                </a:solidFill>
              </a:rPr>
              <a:t>debiera</a:t>
            </a:r>
            <a:r>
              <a:rPr lang="en-US" sz="5600" spc="112" dirty="0">
                <a:solidFill>
                  <a:srgbClr val="FFF6F8"/>
                </a:solidFill>
              </a:rPr>
              <a:t> </a:t>
            </a:r>
            <a:r>
              <a:rPr lang="en-US" sz="5600" spc="112" dirty="0" err="1">
                <a:solidFill>
                  <a:srgbClr val="FFF6F8"/>
                </a:solidFill>
              </a:rPr>
              <a:t>comprar</a:t>
            </a:r>
            <a:endParaRPr lang="en-US" sz="5600" spc="112" dirty="0">
              <a:solidFill>
                <a:srgbClr val="FFF6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6706850" y="1019175"/>
            <a:ext cx="1104900" cy="1104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F9A8B5D-9658-8E46-93AE-D71B416AF6B6}"/>
              </a:ext>
            </a:extLst>
          </p:cNvPr>
          <p:cNvSpPr txBox="1"/>
          <p:nvPr/>
        </p:nvSpPr>
        <p:spPr>
          <a:xfrm>
            <a:off x="3930874" y="4076700"/>
            <a:ext cx="10426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dirty="0">
                <a:solidFill>
                  <a:schemeClr val="bg1"/>
                </a:solidFill>
              </a:rPr>
              <a:t>Concluye Primera Sesión</a:t>
            </a:r>
          </a:p>
        </p:txBody>
      </p:sp>
    </p:spTree>
    <p:extLst>
      <p:ext uri="{BB962C8B-B14F-4D97-AF65-F5344CB8AC3E}">
        <p14:creationId xmlns:p14="http://schemas.microsoft.com/office/powerpoint/2010/main" val="146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6706850" y="1019175"/>
            <a:ext cx="1104900" cy="1104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F9A8B5D-9658-8E46-93AE-D71B416AF6B6}"/>
              </a:ext>
            </a:extLst>
          </p:cNvPr>
          <p:cNvSpPr txBox="1"/>
          <p:nvPr/>
        </p:nvSpPr>
        <p:spPr>
          <a:xfrm>
            <a:off x="3930874" y="4076700"/>
            <a:ext cx="91133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dirty="0">
                <a:solidFill>
                  <a:schemeClr val="bg1"/>
                </a:solidFill>
              </a:rPr>
              <a:t>Inicia Segunda Sesión</a:t>
            </a:r>
          </a:p>
        </p:txBody>
      </p:sp>
    </p:spTree>
    <p:extLst>
      <p:ext uri="{BB962C8B-B14F-4D97-AF65-F5344CB8AC3E}">
        <p14:creationId xmlns:p14="http://schemas.microsoft.com/office/powerpoint/2010/main" val="14235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6706850" y="1019175"/>
            <a:ext cx="1104900" cy="1104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5282" y="3924300"/>
            <a:ext cx="14186005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spc="112" dirty="0">
                <a:solidFill>
                  <a:srgbClr val="FFF6F8"/>
                </a:solidFill>
              </a:rPr>
              <a:t>LAS VENTAJAS COMPETITIVAS DE LAS MICRO Y PEQUEÑAS EMPRESAS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54574" y="6058924"/>
            <a:ext cx="5133426" cy="42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400550"/>
            <a:ext cx="19145250" cy="19145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57550" y="-4162425"/>
            <a:ext cx="8610600" cy="86106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49113E0-E744-5C4F-B686-07633E1AF3B8}"/>
              </a:ext>
            </a:extLst>
          </p:cNvPr>
          <p:cNvGrpSpPr/>
          <p:nvPr/>
        </p:nvGrpSpPr>
        <p:grpSpPr>
          <a:xfrm>
            <a:off x="344593" y="1028700"/>
            <a:ext cx="17943407" cy="5729330"/>
            <a:chOff x="344593" y="1028700"/>
            <a:chExt cx="17943407" cy="572933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16706850" y="1028700"/>
              <a:ext cx="1104900" cy="110490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5718246" y="3449432"/>
              <a:ext cx="12569754" cy="3308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i="1" spc="144" dirty="0" err="1">
                  <a:solidFill>
                    <a:srgbClr val="FFF6F8"/>
                  </a:solidFill>
                </a:rPr>
                <a:t>Pueden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incorporar</a:t>
              </a:r>
              <a:r>
                <a:rPr lang="en-US" sz="7200" i="1" spc="144" dirty="0">
                  <a:solidFill>
                    <a:srgbClr val="FFF6F8"/>
                  </a:solidFill>
                </a:rPr>
                <a:t> con mayor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velocidad</a:t>
              </a:r>
              <a:r>
                <a:rPr lang="en-US" sz="7200" i="1" spc="144" dirty="0">
                  <a:solidFill>
                    <a:srgbClr val="FFF6F8"/>
                  </a:solidFill>
                </a:rPr>
                <a:t> y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menor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costo</a:t>
              </a:r>
              <a:r>
                <a:rPr lang="en-US" sz="7200" i="1" spc="144" dirty="0">
                  <a:solidFill>
                    <a:srgbClr val="FFF6F8"/>
                  </a:solidFill>
                </a:rPr>
                <a:t> las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innovaciones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tecnológicas</a:t>
              </a:r>
              <a:endParaRPr lang="en-US" sz="7200" i="1" spc="144" dirty="0">
                <a:solidFill>
                  <a:srgbClr val="FFF6F8"/>
                </a:solidFill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344593" y="1581150"/>
              <a:ext cx="5595058" cy="2715760"/>
              <a:chOff x="0" y="0"/>
              <a:chExt cx="7460077" cy="3621014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0" y="-9525"/>
                <a:ext cx="7460077" cy="27527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079"/>
                  </a:lnSpc>
                </a:pPr>
                <a:r>
                  <a:rPr lang="en-US" sz="3400" spc="125" err="1">
                    <a:solidFill>
                      <a:srgbClr val="FFF6F8"/>
                    </a:solidFill>
                    <a:latin typeface="Aileron Regular Bold"/>
                  </a:rPr>
                  <a:t>Ventajas</a:t>
                </a: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 </a:t>
                </a:r>
                <a:r>
                  <a:rPr lang="en-US" sz="3400" spc="125" err="1">
                    <a:solidFill>
                      <a:srgbClr val="FFF6F8"/>
                    </a:solidFill>
                    <a:latin typeface="Aileron Regular Bold"/>
                  </a:rPr>
                  <a:t>competivas</a:t>
                </a: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 </a:t>
                </a:r>
              </a:p>
              <a:p>
                <a:pPr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de las MYPES</a:t>
                </a:r>
              </a:p>
              <a:p>
                <a:pPr>
                  <a:lnSpc>
                    <a:spcPts val="4079"/>
                  </a:lnSpc>
                </a:pPr>
                <a:endParaRPr lang="en-US" sz="3400" spc="125">
                  <a:solidFill>
                    <a:srgbClr val="FFF6F8"/>
                  </a:solidFill>
                  <a:latin typeface="Aileron Regular Bold"/>
                </a:endParaRPr>
              </a:p>
              <a:p>
                <a:pPr>
                  <a:lnSpc>
                    <a:spcPts val="4079"/>
                  </a:lnSpc>
                </a:pPr>
                <a:endParaRPr lang="en-US" sz="3400" spc="125">
                  <a:solidFill>
                    <a:srgbClr val="FFF6F8"/>
                  </a:solidFill>
                  <a:latin typeface="Aileron Regular Bold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3029617"/>
                <a:ext cx="7460077" cy="5913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27094011-1AAA-6943-A6BB-81EB2C1CF2BB}"/>
              </a:ext>
            </a:extLst>
          </p:cNvPr>
          <p:cNvGrpSpPr/>
          <p:nvPr/>
        </p:nvGrpSpPr>
        <p:grpSpPr>
          <a:xfrm>
            <a:off x="0" y="-5067300"/>
            <a:ext cx="22230058" cy="19145250"/>
            <a:chOff x="0" y="-5067300"/>
            <a:chExt cx="22230058" cy="1914525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663576F-1D00-3040-ADDC-F13A0B8C9DDD}"/>
                </a:ext>
              </a:extLst>
            </p:cNvPr>
            <p:cNvGrpSpPr/>
            <p:nvPr/>
          </p:nvGrpSpPr>
          <p:grpSpPr>
            <a:xfrm>
              <a:off x="0" y="-5067300"/>
              <a:ext cx="19145250" cy="19145250"/>
              <a:chOff x="0" y="-5067300"/>
              <a:chExt cx="19145250" cy="19145250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0" y="-5067300"/>
                <a:ext cx="19145250" cy="19145250"/>
              </a:xfrm>
              <a:prstGeom prst="rect">
                <a:avLst/>
              </a:prstGeom>
            </p:spPr>
          </p:pic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0722688" y="6213647"/>
                <a:ext cx="2135491" cy="1067745"/>
              </a:xfrm>
              <a:prstGeom prst="rect">
                <a:avLst/>
              </a:prstGeom>
            </p:spPr>
          </p:pic>
          <p:grpSp>
            <p:nvGrpSpPr>
              <p:cNvPr id="4" name="Group 4"/>
              <p:cNvGrpSpPr/>
              <p:nvPr/>
            </p:nvGrpSpPr>
            <p:grpSpPr>
              <a:xfrm>
                <a:off x="567465" y="1055389"/>
                <a:ext cx="8908967" cy="7627314"/>
                <a:chOff x="0" y="0"/>
                <a:chExt cx="11878623" cy="10169752"/>
              </a:xfrm>
            </p:grpSpPr>
            <p:sp>
              <p:nvSpPr>
                <p:cNvPr id="5" name="TextBox 5"/>
                <p:cNvSpPr txBox="1"/>
                <p:nvPr/>
              </p:nvSpPr>
              <p:spPr>
                <a:xfrm>
                  <a:off x="0" y="-28575"/>
                  <a:ext cx="11878623" cy="6728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160"/>
                    </a:lnSpc>
                  </a:pPr>
                  <a:endParaRPr/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0" y="855572"/>
                  <a:ext cx="11878623" cy="931418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5040"/>
                    </a:lnSpc>
                  </a:pP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"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En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32 de los 36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países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de la OCDE es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altamente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probable que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casi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uno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de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cada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dos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trabajos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, se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vea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seriamente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afectado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por la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automatización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.  El 14 % de los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puestos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de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trabajo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es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altamente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automatizable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(con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probabilidades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de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más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del 70 %).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Adicionalmente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,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otro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37% de los 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empleos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afrontarán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entre 50% y el 70% de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posibilidades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de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sufrir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cambios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significativos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como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resultado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 de la </a:t>
                  </a:r>
                  <a:r>
                    <a:rPr lang="en-US" sz="3600" spc="72" dirty="0" err="1">
                      <a:solidFill>
                        <a:srgbClr val="FFF6F8"/>
                      </a:solidFill>
                      <a:latin typeface="Aileron Regular"/>
                    </a:rPr>
                    <a:t>automatización</a:t>
                  </a:r>
                  <a:r>
                    <a:rPr lang="en-US" sz="3600" spc="72" dirty="0">
                      <a:solidFill>
                        <a:srgbClr val="FFF6F8"/>
                      </a:solidFill>
                      <a:latin typeface="Aileron Regular"/>
                    </a:rPr>
                    <a:t>.</a:t>
                  </a:r>
                </a:p>
              </p:txBody>
            </p:sp>
          </p:grpSp>
        </p:grpSp>
        <p:sp>
          <p:nvSpPr>
            <p:cNvPr id="7" name="TextBox 7"/>
            <p:cNvSpPr txBox="1"/>
            <p:nvPr/>
          </p:nvSpPr>
          <p:spPr>
            <a:xfrm>
              <a:off x="10439400" y="5268744"/>
              <a:ext cx="11790658" cy="2904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spc="118" dirty="0">
                  <a:solidFill>
                    <a:srgbClr val="FFF6F8"/>
                  </a:solidFill>
                  <a:latin typeface="Aileron Regular Bold"/>
                </a:rPr>
                <a:t>Survey of Adult Skills (2018)</a:t>
              </a:r>
            </a:p>
            <a:p>
              <a:pPr>
                <a:lnSpc>
                  <a:spcPts val="3839"/>
                </a:lnSpc>
              </a:pPr>
              <a:endParaRPr lang="en-US" sz="3199" spc="118" dirty="0">
                <a:solidFill>
                  <a:srgbClr val="FFF6F8"/>
                </a:solidFill>
                <a:latin typeface="Aileron Regular Bold"/>
              </a:endParaRPr>
            </a:p>
            <a:p>
              <a:pPr>
                <a:lnSpc>
                  <a:spcPts val="3839"/>
                </a:lnSpc>
              </a:pPr>
              <a:endParaRPr lang="en-US" sz="3199" spc="118" dirty="0">
                <a:solidFill>
                  <a:srgbClr val="FFF6F8"/>
                </a:solidFill>
                <a:latin typeface="Aileron Regular Bold"/>
              </a:endParaRPr>
            </a:p>
            <a:p>
              <a:pPr>
                <a:lnSpc>
                  <a:spcPts val="3839"/>
                </a:lnSpc>
              </a:pPr>
              <a:endParaRPr lang="en-US" sz="3199" spc="118" dirty="0">
                <a:solidFill>
                  <a:srgbClr val="FFF6F8"/>
                </a:solidFill>
                <a:latin typeface="Aileron Regular Bold"/>
              </a:endParaRPr>
            </a:p>
            <a:p>
              <a:pPr>
                <a:lnSpc>
                  <a:spcPts val="3839"/>
                </a:lnSpc>
              </a:pPr>
              <a:endParaRPr lang="en-US" sz="3199" spc="118" dirty="0">
                <a:solidFill>
                  <a:srgbClr val="FFF6F8"/>
                </a:solidFill>
                <a:latin typeface="Aileron Regular Bold"/>
              </a:endParaRPr>
            </a:p>
            <a:p>
              <a:pPr>
                <a:lnSpc>
                  <a:spcPts val="3839"/>
                </a:lnSpc>
              </a:pPr>
              <a:r>
                <a:rPr lang="en-US" sz="3199" spc="118" dirty="0" err="1">
                  <a:solidFill>
                    <a:srgbClr val="FFF6F8"/>
                  </a:solidFill>
                  <a:latin typeface="Aileron Regular Bold"/>
                </a:rPr>
                <a:t>Ljubica</a:t>
              </a:r>
              <a:r>
                <a:rPr lang="en-US" sz="3199" spc="118" dirty="0">
                  <a:solidFill>
                    <a:srgbClr val="FFF6F8"/>
                  </a:solidFill>
                  <a:latin typeface="Aileron Regular Bold"/>
                </a:rPr>
                <a:t> </a:t>
              </a:r>
              <a:r>
                <a:rPr lang="en-US" sz="3199" spc="118" dirty="0" err="1">
                  <a:solidFill>
                    <a:srgbClr val="FFF6F8"/>
                  </a:solidFill>
                  <a:latin typeface="Aileron Regular Bold"/>
                </a:rPr>
                <a:t>Nedlkoska</a:t>
              </a:r>
              <a:r>
                <a:rPr lang="en-US" sz="3199" spc="118" dirty="0">
                  <a:solidFill>
                    <a:srgbClr val="FFF6F8"/>
                  </a:solidFill>
                  <a:latin typeface="Aileron Regular Bold"/>
                </a:rPr>
                <a:t> &amp; Glenda </a:t>
              </a:r>
              <a:r>
                <a:rPr lang="en-US" sz="3199" spc="118" dirty="0" err="1">
                  <a:solidFill>
                    <a:srgbClr val="FFF6F8"/>
                  </a:solidFill>
                  <a:latin typeface="Aileron Regular Bold"/>
                </a:rPr>
                <a:t>Quintini</a:t>
              </a:r>
              <a:r>
                <a:rPr lang="en-US" sz="3199" spc="118" dirty="0">
                  <a:solidFill>
                    <a:srgbClr val="FFF6F8"/>
                  </a:solidFill>
                  <a:latin typeface="Aileron Regular Bold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5124450"/>
            <a:ext cx="19145250" cy="19145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57550" y="-4162425"/>
            <a:ext cx="8610600" cy="8610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706850" y="1028700"/>
            <a:ext cx="1104900" cy="1104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32960" y="2729381"/>
            <a:ext cx="10817154" cy="4391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i="1" spc="144" dirty="0" err="1">
                <a:solidFill>
                  <a:srgbClr val="FFF6F8"/>
                </a:solidFill>
              </a:rPr>
              <a:t>Pueden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adoptar</a:t>
            </a:r>
            <a:r>
              <a:rPr lang="en-US" sz="7200" i="1" spc="144" dirty="0">
                <a:solidFill>
                  <a:srgbClr val="FFF6F8"/>
                </a:solidFill>
              </a:rPr>
              <a:t> la </a:t>
            </a:r>
            <a:r>
              <a:rPr lang="en-US" sz="7200" i="1" spc="144" dirty="0" err="1">
                <a:solidFill>
                  <a:srgbClr val="FFF6F8"/>
                </a:solidFill>
              </a:rPr>
              <a:t>especialización</a:t>
            </a:r>
            <a:r>
              <a:rPr lang="en-US" sz="7200" i="1" spc="144" dirty="0">
                <a:solidFill>
                  <a:srgbClr val="FFF6F8"/>
                </a:solidFill>
              </a:rPr>
              <a:t> flexible </a:t>
            </a:r>
          </a:p>
          <a:p>
            <a:pPr>
              <a:lnSpc>
                <a:spcPts val="8640"/>
              </a:lnSpc>
            </a:pPr>
            <a:r>
              <a:rPr lang="en-US" sz="7200" i="1" spc="144" dirty="0">
                <a:solidFill>
                  <a:srgbClr val="FFF6F8"/>
                </a:solidFill>
              </a:rPr>
              <a:t>con mayor </a:t>
            </a:r>
            <a:r>
              <a:rPr lang="en-US" sz="7200" i="1" spc="144" dirty="0" err="1">
                <a:solidFill>
                  <a:srgbClr val="FFF6F8"/>
                </a:solidFill>
              </a:rPr>
              <a:t>oportunidad</a:t>
            </a:r>
            <a:r>
              <a:rPr lang="en-US" sz="7200" i="1" spc="144" dirty="0">
                <a:solidFill>
                  <a:srgbClr val="FFF6F8"/>
                </a:solidFill>
              </a:rPr>
              <a:t> y </a:t>
            </a:r>
          </a:p>
          <a:p>
            <a:pPr>
              <a:lnSpc>
                <a:spcPts val="8640"/>
              </a:lnSpc>
            </a:pPr>
            <a:r>
              <a:rPr lang="en-US" sz="7200" i="1" spc="144" dirty="0" err="1">
                <a:solidFill>
                  <a:srgbClr val="FFF6F8"/>
                </a:solidFill>
              </a:rPr>
              <a:t>menor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inversión</a:t>
            </a:r>
            <a:endParaRPr lang="en-US" sz="7200" i="1" spc="144" dirty="0">
              <a:solidFill>
                <a:srgbClr val="FFF6F8"/>
              </a:solidFill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44593" y="1732415"/>
            <a:ext cx="5595058" cy="2715760"/>
            <a:chOff x="0" y="0"/>
            <a:chExt cx="7460077" cy="3621014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460077" cy="275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125" err="1">
                  <a:solidFill>
                    <a:srgbClr val="FFF6F8"/>
                  </a:solidFill>
                  <a:latin typeface="Aileron Regular Bold"/>
                </a:rPr>
                <a:t>Ventajas</a:t>
              </a: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 </a:t>
              </a:r>
              <a:r>
                <a:rPr lang="en-US" sz="3400" spc="125" err="1">
                  <a:solidFill>
                    <a:srgbClr val="FFF6F8"/>
                  </a:solidFill>
                  <a:latin typeface="Aileron Regular Bold"/>
                </a:rPr>
                <a:t>competivas</a:t>
              </a: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 </a:t>
              </a:r>
            </a:p>
            <a:p>
              <a:pPr>
                <a:lnSpc>
                  <a:spcPts val="4079"/>
                </a:lnSpc>
              </a:pP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de las MYPES</a:t>
              </a:r>
            </a:p>
            <a:p>
              <a:pPr>
                <a:lnSpc>
                  <a:spcPts val="4079"/>
                </a:lnSpc>
              </a:pPr>
              <a:endParaRPr lang="en-US" sz="3400" spc="125">
                <a:solidFill>
                  <a:srgbClr val="FFF6F8"/>
                </a:solidFill>
                <a:latin typeface="Aileron Regular Bold"/>
              </a:endParaRPr>
            </a:p>
            <a:p>
              <a:pPr>
                <a:lnSpc>
                  <a:spcPts val="4079"/>
                </a:lnSpc>
              </a:pPr>
              <a:endParaRPr lang="en-US" sz="3400" spc="125">
                <a:solidFill>
                  <a:srgbClr val="FFF6F8"/>
                </a:solidFill>
                <a:latin typeface="Aileron Regular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29617"/>
              <a:ext cx="7460077" cy="59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89C331-DBF5-4B45-901A-EB4563436454}"/>
              </a:ext>
            </a:extLst>
          </p:cNvPr>
          <p:cNvSpPr txBox="1"/>
          <p:nvPr/>
        </p:nvSpPr>
        <p:spPr>
          <a:xfrm>
            <a:off x="2133600" y="4381500"/>
            <a:ext cx="13163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solidFill>
                  <a:schemeClr val="bg1"/>
                </a:solidFill>
              </a:rPr>
              <a:t>Las</a:t>
            </a:r>
            <a:r>
              <a:rPr lang="es-MX" sz="6000" dirty="0">
                <a:solidFill>
                  <a:schemeClr val="bg1"/>
                </a:solidFill>
              </a:rPr>
              <a:t> micro y pequeñas empresas turísticas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8000"/>
          </a:blip>
          <a:srcRect/>
          <a:stretch>
            <a:fillRect/>
          </a:stretch>
        </p:blipFill>
        <p:spPr>
          <a:xfrm>
            <a:off x="-2447925" y="-2305050"/>
            <a:ext cx="5695950" cy="569595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5075AE67-F229-3944-BDE4-78EB3D74A909}"/>
              </a:ext>
            </a:extLst>
          </p:cNvPr>
          <p:cNvGrpSpPr/>
          <p:nvPr/>
        </p:nvGrpSpPr>
        <p:grpSpPr>
          <a:xfrm>
            <a:off x="228600" y="1104900"/>
            <a:ext cx="18330522" cy="8949076"/>
            <a:chOff x="400050" y="777240"/>
            <a:chExt cx="18330522" cy="8949076"/>
          </a:xfrm>
        </p:grpSpPr>
        <p:grpSp>
          <p:nvGrpSpPr>
            <p:cNvPr id="3" name="Group 3"/>
            <p:cNvGrpSpPr/>
            <p:nvPr/>
          </p:nvGrpSpPr>
          <p:grpSpPr>
            <a:xfrm>
              <a:off x="16897350" y="1028700"/>
              <a:ext cx="723900" cy="8229600"/>
              <a:chOff x="0" y="0"/>
              <a:chExt cx="965200" cy="10972800"/>
            </a:xfrm>
          </p:grpSpPr>
          <p:sp>
            <p:nvSpPr>
              <p:cNvPr id="4" name="AutoShape 4"/>
              <p:cNvSpPr/>
              <p:nvPr/>
            </p:nvSpPr>
            <p:spPr>
              <a:xfrm>
                <a:off x="0" y="0"/>
                <a:ext cx="50800" cy="10972800"/>
              </a:xfrm>
              <a:prstGeom prst="rect">
                <a:avLst/>
              </a:prstGeom>
              <a:solidFill>
                <a:srgbClr val="FFF6F8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 rot="5400000">
                <a:off x="-4478386" y="5481588"/>
                <a:ext cx="10457277" cy="525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359"/>
                  </a:lnSpc>
                </a:pPr>
                <a:r>
                  <a:rPr lang="en-US" sz="2400" spc="192">
                    <a:solidFill>
                      <a:srgbClr val="FFF6F8"/>
                    </a:solidFill>
                    <a:latin typeface="Aileron Heavy"/>
                  </a:rPr>
                  <a:t>HOTELES CON MENOS DE 10 CUARTOS</a:t>
                </a:r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742950" y="1028700"/>
              <a:ext cx="1104900" cy="11049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00050" y="2412867"/>
              <a:ext cx="5203053" cy="348131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957350" y="2441121"/>
              <a:ext cx="5183814" cy="345306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1417535" y="2441121"/>
              <a:ext cx="5056269" cy="345306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00050" y="6210739"/>
              <a:ext cx="5203053" cy="351557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957350" y="6210739"/>
              <a:ext cx="3515577" cy="351557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761206" y="6210739"/>
              <a:ext cx="6470157" cy="351557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603103" y="777240"/>
              <a:ext cx="13127469" cy="803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69"/>
                </a:lnSpc>
              </a:pPr>
              <a:r>
                <a:rPr lang="en-US" sz="5500" spc="99">
                  <a:solidFill>
                    <a:srgbClr val="FFF6F8"/>
                  </a:solidFill>
                  <a:latin typeface="Aileron Regular Bold"/>
                </a:rPr>
                <a:t>MICRO HOTELES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2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429000" y="-5600700"/>
            <a:ext cx="25145999" cy="1914525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974F1AFE-3261-A14E-BCDF-FB50E07D38F0}"/>
              </a:ext>
            </a:extLst>
          </p:cNvPr>
          <p:cNvGrpSpPr/>
          <p:nvPr/>
        </p:nvGrpSpPr>
        <p:grpSpPr>
          <a:xfrm>
            <a:off x="-609600" y="419100"/>
            <a:ext cx="18477392" cy="11485493"/>
            <a:chOff x="-219209" y="-1181100"/>
            <a:chExt cx="18477392" cy="11485493"/>
          </a:xfrm>
        </p:grpSpPr>
        <p:grpSp>
          <p:nvGrpSpPr>
            <p:cNvPr id="3" name="Group 3"/>
            <p:cNvGrpSpPr/>
            <p:nvPr/>
          </p:nvGrpSpPr>
          <p:grpSpPr>
            <a:xfrm>
              <a:off x="1243284" y="-1171535"/>
              <a:ext cx="10662355" cy="1977765"/>
              <a:chOff x="0" y="0"/>
              <a:chExt cx="14216473" cy="2637020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-9525"/>
                <a:ext cx="14216473" cy="14700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640"/>
                  </a:lnSpc>
                </a:pPr>
                <a:r>
                  <a:rPr lang="en-US" sz="7200" spc="144" dirty="0">
                    <a:solidFill>
                      <a:srgbClr val="FFF6F8"/>
                    </a:solidFill>
                    <a:latin typeface="Aileron Regular Bold"/>
                  </a:rPr>
                  <a:t>ESPECIALIZACIÓN</a:t>
                </a:r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0" y="2382358"/>
                <a:ext cx="2149127" cy="254661"/>
              </a:xfrm>
              <a:prstGeom prst="rect">
                <a:avLst/>
              </a:prstGeom>
              <a:solidFill>
                <a:srgbClr val="FFF6F8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6000"/>
            </a:blip>
            <a:srcRect/>
            <a:stretch>
              <a:fillRect/>
            </a:stretch>
          </p:blipFill>
          <p:spPr>
            <a:xfrm>
              <a:off x="12905133" y="-1181100"/>
              <a:ext cx="5353050" cy="5353050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219209" y="1970949"/>
              <a:ext cx="16304113" cy="8333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Sólo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turistas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de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francia</a:t>
              </a: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Sólo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amantes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de la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equitación</a:t>
              </a: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Solo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expertos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del bridge</a:t>
              </a: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Solo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actores</a:t>
              </a: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Solo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diplomáticos</a:t>
              </a: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>
                <a:lnSpc>
                  <a:spcPts val="6640"/>
                </a:lnSpc>
                <a:spcBef>
                  <a:spcPct val="0"/>
                </a:spcBef>
              </a:pPr>
              <a:endParaRPr lang="en-US" sz="5108" spc="459" dirty="0">
                <a:solidFill>
                  <a:srgbClr val="FFFFFF"/>
                </a:solidFill>
                <a:latin typeface="Aileron Regula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86000"/>
          </a:blip>
          <a:srcRect/>
          <a:stretch>
            <a:fillRect/>
          </a:stretch>
        </p:blipFill>
        <p:spPr>
          <a:xfrm>
            <a:off x="13004446" y="-2346585"/>
            <a:ext cx="5353050" cy="5353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6154400" y="912682"/>
            <a:ext cx="1104900" cy="11049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604BDB0-C417-6440-AE38-1B130E841F2F}"/>
              </a:ext>
            </a:extLst>
          </p:cNvPr>
          <p:cNvGrpSpPr/>
          <p:nvPr/>
        </p:nvGrpSpPr>
        <p:grpSpPr>
          <a:xfrm>
            <a:off x="-428625" y="-4400550"/>
            <a:ext cx="19145250" cy="19145250"/>
            <a:chOff x="-428625" y="-4400550"/>
            <a:chExt cx="19145250" cy="1914525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428625" y="-4400550"/>
              <a:ext cx="19145250" cy="19145250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1285875" y="329940"/>
              <a:ext cx="10662355" cy="1977765"/>
              <a:chOff x="0" y="0"/>
              <a:chExt cx="14216473" cy="2637020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-9525"/>
                <a:ext cx="14216473" cy="14700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640"/>
                  </a:lnSpc>
                </a:pPr>
                <a:r>
                  <a:rPr lang="en-US" sz="7200" spc="144" dirty="0">
                    <a:solidFill>
                      <a:srgbClr val="FFF6F8"/>
                    </a:solidFill>
                    <a:latin typeface="Aileron Regular Bold"/>
                  </a:rPr>
                  <a:t>ESPECIALIZACIÓN</a:t>
                </a:r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0" y="2382358"/>
                <a:ext cx="2149127" cy="254661"/>
              </a:xfrm>
              <a:prstGeom prst="rect">
                <a:avLst/>
              </a:prstGeom>
              <a:solidFill>
                <a:srgbClr val="FFF6F8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374162" y="2517624"/>
              <a:ext cx="16856563" cy="8333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Sólo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profesionales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del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buceo</a:t>
              </a: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Sólo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escritores</a:t>
              </a: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Solo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turistas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de la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tercera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edad</a:t>
              </a: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Solo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bohemios</a:t>
              </a: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endParaRPr lang="en-US" sz="5108" i="1" spc="459" dirty="0">
                <a:solidFill>
                  <a:srgbClr val="FFFFFF"/>
                </a:solidFill>
                <a:latin typeface="Aileron Regular"/>
              </a:endParaRPr>
            </a:p>
            <a:p>
              <a:pPr marL="843385" lvl="1" indent="-421692">
                <a:lnSpc>
                  <a:spcPts val="6640"/>
                </a:lnSpc>
                <a:buFont typeface="Arial"/>
                <a:buChar char="•"/>
              </a:pP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Solo para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protectores</a:t>
              </a:r>
              <a:r>
                <a:rPr lang="en-US" sz="5108" i="1" spc="459" dirty="0">
                  <a:solidFill>
                    <a:srgbClr val="FFFFFF"/>
                  </a:solidFill>
                  <a:latin typeface="Aileron Regular"/>
                </a:rPr>
                <a:t> del </a:t>
              </a:r>
              <a:r>
                <a:rPr lang="en-US" sz="5108" i="1" spc="459" dirty="0" err="1">
                  <a:solidFill>
                    <a:srgbClr val="FFFFFF"/>
                  </a:solidFill>
                  <a:latin typeface="Aileron Regular"/>
                </a:rPr>
                <a:t>planet</a:t>
              </a:r>
              <a:r>
                <a:rPr lang="en-US" sz="5108" spc="459" dirty="0" err="1">
                  <a:solidFill>
                    <a:srgbClr val="FFFFFF"/>
                  </a:solidFill>
                  <a:latin typeface="Aileron Regular"/>
                </a:rPr>
                <a:t>a</a:t>
              </a:r>
              <a:endParaRPr lang="en-US" sz="5108" spc="459" dirty="0">
                <a:solidFill>
                  <a:srgbClr val="FFFFFF"/>
                </a:solidFill>
                <a:latin typeface="Aileron Regular"/>
              </a:endParaRPr>
            </a:p>
            <a:p>
              <a:pPr>
                <a:lnSpc>
                  <a:spcPts val="6640"/>
                </a:lnSpc>
                <a:spcBef>
                  <a:spcPct val="0"/>
                </a:spcBef>
              </a:pPr>
              <a:endParaRPr lang="en-US" sz="5108" spc="459" dirty="0">
                <a:solidFill>
                  <a:srgbClr val="FFFFFF"/>
                </a:solidFill>
                <a:latin typeface="Aileron Regula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0050" y="-4400550"/>
            <a:ext cx="19145250" cy="191452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85875" y="329940"/>
            <a:ext cx="10662355" cy="1977765"/>
            <a:chOff x="0" y="0"/>
            <a:chExt cx="14216473" cy="26370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4216473" cy="147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spc="144" dirty="0">
                  <a:solidFill>
                    <a:srgbClr val="FFF6F8"/>
                  </a:solidFill>
                  <a:latin typeface="Aileron Regular Bold"/>
                </a:rPr>
                <a:t>ESPECIALIZACIÓN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382358"/>
              <a:ext cx="2149127" cy="254661"/>
            </a:xfrm>
            <a:prstGeom prst="rect">
              <a:avLst/>
            </a:prstGeom>
            <a:solidFill>
              <a:srgbClr val="FFF6F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86000"/>
          </a:blip>
          <a:srcRect/>
          <a:stretch>
            <a:fillRect/>
          </a:stretch>
        </p:blipFill>
        <p:spPr>
          <a:xfrm>
            <a:off x="13004446" y="-2346585"/>
            <a:ext cx="5353050" cy="5353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6154400" y="912682"/>
            <a:ext cx="1104900" cy="11049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15719" y="2384781"/>
            <a:ext cx="16856563" cy="833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Sólo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para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solteros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alegres</a:t>
            </a: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Sólo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para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amantes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de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mozart</a:t>
            </a: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Solo para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propietarios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de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hoteles</a:t>
            </a: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6640"/>
              </a:lnSpc>
            </a:pP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Solo para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turistas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del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japón</a:t>
            </a: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6640"/>
              </a:lnSpc>
            </a:pP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Solo para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lectores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de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oscar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wilde</a:t>
            </a: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6640"/>
              </a:lnSpc>
              <a:spcBef>
                <a:spcPct val="0"/>
              </a:spcBef>
            </a:pPr>
            <a:endParaRPr lang="en-US" sz="5108" spc="459" dirty="0">
              <a:solidFill>
                <a:srgbClr val="FFFFFF"/>
              </a:solidFill>
              <a:latin typeface="Aileron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429125"/>
            <a:ext cx="19145250" cy="191452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85875" y="329940"/>
            <a:ext cx="10662355" cy="1977765"/>
            <a:chOff x="0" y="0"/>
            <a:chExt cx="14216473" cy="26370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4216473" cy="147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spc="144" dirty="0">
                  <a:solidFill>
                    <a:srgbClr val="FFF6F8"/>
                  </a:solidFill>
                  <a:latin typeface="Aileron Regular Bold"/>
                </a:rPr>
                <a:t>ESPECIALIZACIÓN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382358"/>
              <a:ext cx="2149127" cy="254661"/>
            </a:xfrm>
            <a:prstGeom prst="rect">
              <a:avLst/>
            </a:prstGeom>
            <a:solidFill>
              <a:srgbClr val="FFF6F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86000"/>
          </a:blip>
          <a:srcRect/>
          <a:stretch>
            <a:fillRect/>
          </a:stretch>
        </p:blipFill>
        <p:spPr>
          <a:xfrm>
            <a:off x="13004446" y="-2346585"/>
            <a:ext cx="5353050" cy="5353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6154400" y="912682"/>
            <a:ext cx="1104900" cy="11049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15719" y="2384781"/>
            <a:ext cx="16856563" cy="824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Sólo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para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coleccionistas</a:t>
            </a: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6640"/>
              </a:lnSpc>
            </a:pP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Sólo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para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medallistas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olímpicos</a:t>
            </a: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6640"/>
              </a:lnSpc>
            </a:pP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843385" lvl="1" indent="-421692">
              <a:lnSpc>
                <a:spcPts val="6640"/>
              </a:lnSpc>
              <a:buFont typeface="Arial"/>
              <a:buChar char="•"/>
            </a:pP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Solo para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amantes</a:t>
            </a:r>
            <a:r>
              <a:rPr lang="en-US" sz="5108" i="1" spc="459" dirty="0">
                <a:solidFill>
                  <a:srgbClr val="FFFFFF"/>
                </a:solidFill>
                <a:latin typeface="Aileron Regular"/>
              </a:rPr>
              <a:t> del </a:t>
            </a:r>
            <a:r>
              <a:rPr lang="en-US" sz="5108" i="1" spc="459" dirty="0" err="1">
                <a:solidFill>
                  <a:srgbClr val="FFFFFF"/>
                </a:solidFill>
                <a:latin typeface="Aileron Regular"/>
              </a:rPr>
              <a:t>teatro</a:t>
            </a: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6640"/>
              </a:lnSpc>
            </a:pPr>
            <a:endParaRPr lang="en-US" sz="5108" i="1" spc="459" dirty="0">
              <a:solidFill>
                <a:srgbClr val="FFFFFF"/>
              </a:solidFill>
              <a:latin typeface="Aileron Regular"/>
            </a:endParaRPr>
          </a:p>
          <a:p>
            <a:pPr marL="792480" lvl="1" indent="-396240">
              <a:lnSpc>
                <a:spcPts val="6240"/>
              </a:lnSpc>
              <a:buFont typeface="Arial"/>
              <a:buChar char="•"/>
            </a:pPr>
            <a:r>
              <a:rPr lang="en-US" sz="4800" i="1" spc="432" dirty="0">
                <a:solidFill>
                  <a:srgbClr val="FFFFFF"/>
                </a:solidFill>
                <a:latin typeface="Aileron Regular"/>
              </a:rPr>
              <a:t>Solo para </a:t>
            </a:r>
            <a:r>
              <a:rPr lang="en-US" sz="4800" i="1" spc="432" dirty="0" err="1">
                <a:solidFill>
                  <a:srgbClr val="FFFFFF"/>
                </a:solidFill>
                <a:latin typeface="Aileron Regular"/>
              </a:rPr>
              <a:t>arqueologos</a:t>
            </a:r>
            <a:r>
              <a:rPr lang="en-US" sz="4800" i="1" spc="432" dirty="0">
                <a:solidFill>
                  <a:srgbClr val="FFFFFF"/>
                </a:solidFill>
                <a:latin typeface="Aileron Regular"/>
              </a:rPr>
              <a:t> y </a:t>
            </a:r>
            <a:r>
              <a:rPr lang="en-US" sz="4800" i="1" spc="432" dirty="0" err="1">
                <a:solidFill>
                  <a:srgbClr val="FFFFFF"/>
                </a:solidFill>
                <a:latin typeface="Aileron Regular"/>
              </a:rPr>
              <a:t>antropólogos</a:t>
            </a:r>
            <a:endParaRPr lang="en-US" sz="4800" i="1" spc="432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6640"/>
              </a:lnSpc>
            </a:pPr>
            <a:endParaRPr lang="en-US" sz="4800" i="1" spc="432" dirty="0">
              <a:solidFill>
                <a:srgbClr val="FFFFFF"/>
              </a:solidFill>
              <a:latin typeface="Aileron Regular"/>
            </a:endParaRPr>
          </a:p>
          <a:p>
            <a:pPr marL="792480" lvl="1" indent="-396240">
              <a:lnSpc>
                <a:spcPts val="6240"/>
              </a:lnSpc>
              <a:buFont typeface="Arial"/>
              <a:buChar char="•"/>
            </a:pPr>
            <a:r>
              <a:rPr lang="en-US" sz="4800" i="1" spc="432" dirty="0">
                <a:solidFill>
                  <a:srgbClr val="FFFFFF"/>
                </a:solidFill>
                <a:latin typeface="Aileron Regular"/>
              </a:rPr>
              <a:t>Solo para </a:t>
            </a:r>
            <a:r>
              <a:rPr lang="en-US" sz="4800" i="1" spc="432" dirty="0" err="1">
                <a:solidFill>
                  <a:srgbClr val="FFFFFF"/>
                </a:solidFill>
                <a:latin typeface="Aileron Regular"/>
              </a:rPr>
              <a:t>galardonados</a:t>
            </a:r>
            <a:r>
              <a:rPr lang="en-US" sz="4800" i="1" spc="432" dirty="0">
                <a:solidFill>
                  <a:srgbClr val="FFFFFF"/>
                </a:solidFill>
                <a:latin typeface="Aileron Regular"/>
              </a:rPr>
              <a:t> (</a:t>
            </a:r>
            <a:r>
              <a:rPr lang="en-US" sz="4800" i="1" spc="432" dirty="0" err="1">
                <a:solidFill>
                  <a:srgbClr val="FFFFFF"/>
                </a:solidFill>
                <a:latin typeface="Aileron Regular"/>
              </a:rPr>
              <a:t>oscar</a:t>
            </a:r>
            <a:r>
              <a:rPr lang="en-US" sz="4800" i="1" spc="432" dirty="0">
                <a:solidFill>
                  <a:srgbClr val="FFFFFF"/>
                </a:solidFill>
                <a:latin typeface="Aileron Regular"/>
              </a:rPr>
              <a:t>, </a:t>
            </a:r>
            <a:r>
              <a:rPr lang="en-US" sz="4800" i="1" spc="432" dirty="0" err="1">
                <a:solidFill>
                  <a:srgbClr val="FFFFFF"/>
                </a:solidFill>
                <a:latin typeface="Aileron Regular"/>
              </a:rPr>
              <a:t>ariel</a:t>
            </a:r>
            <a:r>
              <a:rPr lang="en-US" sz="4800" i="1" spc="432" dirty="0">
                <a:solidFill>
                  <a:srgbClr val="FFFFFF"/>
                </a:solidFill>
                <a:latin typeface="Aileron Regular"/>
              </a:rPr>
              <a:t>...)</a:t>
            </a:r>
          </a:p>
          <a:p>
            <a:pPr>
              <a:lnSpc>
                <a:spcPts val="6640"/>
              </a:lnSpc>
              <a:spcBef>
                <a:spcPct val="0"/>
              </a:spcBef>
            </a:pPr>
            <a:endParaRPr lang="en-US" sz="4800" spc="432" dirty="0">
              <a:solidFill>
                <a:srgbClr val="FFFFFF"/>
              </a:solidFill>
              <a:latin typeface="Aileron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429125"/>
            <a:ext cx="19145250" cy="191452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0015" y="-100454"/>
            <a:ext cx="10662355" cy="2182657"/>
            <a:chOff x="0" y="0"/>
            <a:chExt cx="14216473" cy="291021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4216473" cy="255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spc="128" dirty="0">
                  <a:solidFill>
                    <a:srgbClr val="FFF6F8"/>
                  </a:solidFill>
                  <a:latin typeface="Aileron Regular Bold"/>
                </a:rPr>
                <a:t>ESPECIALIZACIÓN TEMPORAL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32084" y="2655549"/>
              <a:ext cx="2149127" cy="254661"/>
            </a:xfrm>
            <a:prstGeom prst="rect">
              <a:avLst/>
            </a:prstGeom>
            <a:solidFill>
              <a:srgbClr val="FFF6F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86000"/>
          </a:blip>
          <a:srcRect/>
          <a:stretch>
            <a:fillRect/>
          </a:stretch>
        </p:blipFill>
        <p:spPr>
          <a:xfrm>
            <a:off x="13004446" y="-2346585"/>
            <a:ext cx="5353050" cy="5353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6154400" y="912682"/>
            <a:ext cx="1104900" cy="11049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98044" y="2287231"/>
            <a:ext cx="16856563" cy="992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420" lvl="1" indent="-346710">
              <a:lnSpc>
                <a:spcPts val="5460"/>
              </a:lnSpc>
              <a:buFont typeface="Arial"/>
              <a:buChar char="•"/>
            </a:pP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(</a:t>
            </a:r>
            <a:r>
              <a:rPr lang="en-US" sz="4200" i="1" spc="378" dirty="0" err="1">
                <a:solidFill>
                  <a:srgbClr val="FFFFFF"/>
                </a:solidFill>
                <a:latin typeface="Aileron Regular Italics"/>
              </a:rPr>
              <a:t>Ene-feb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)</a:t>
            </a:r>
            <a:r>
              <a:rPr lang="en-US" sz="4200" i="1" spc="378" dirty="0" err="1">
                <a:solidFill>
                  <a:srgbClr val="FFFFFF"/>
                </a:solidFill>
                <a:latin typeface="Aileron Regular"/>
              </a:rPr>
              <a:t>sólo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 para </a:t>
            </a:r>
            <a:r>
              <a:rPr lang="en-US" sz="4200" i="1" spc="378" dirty="0" err="1">
                <a:solidFill>
                  <a:srgbClr val="FFFFFF"/>
                </a:solidFill>
                <a:latin typeface="Aileron Regular"/>
              </a:rPr>
              <a:t>cinéfilos</a:t>
            </a: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5460"/>
              </a:lnSpc>
            </a:pP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 marL="693420" lvl="1" indent="-346710">
              <a:lnSpc>
                <a:spcPts val="5460"/>
              </a:lnSpc>
              <a:buFont typeface="Arial"/>
              <a:buChar char="•"/>
            </a:pP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(</a:t>
            </a:r>
            <a:r>
              <a:rPr lang="en-US" sz="4200" i="1" spc="378" dirty="0">
                <a:solidFill>
                  <a:srgbClr val="FFFFFF"/>
                </a:solidFill>
                <a:latin typeface="Aileron Regular Italics"/>
              </a:rPr>
              <a:t>Mar-</a:t>
            </a:r>
            <a:r>
              <a:rPr lang="en-US" sz="4200" i="1" spc="378" dirty="0" err="1">
                <a:solidFill>
                  <a:srgbClr val="FFFFFF"/>
                </a:solidFill>
                <a:latin typeface="Aileron Regular Italics"/>
              </a:rPr>
              <a:t>abr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)</a:t>
            </a:r>
            <a:r>
              <a:rPr lang="en-US" sz="4200" i="1" spc="378" dirty="0" err="1">
                <a:solidFill>
                  <a:srgbClr val="FFFFFF"/>
                </a:solidFill>
                <a:latin typeface="Aileron Regular"/>
              </a:rPr>
              <a:t>sólo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 para padres e </a:t>
            </a:r>
            <a:r>
              <a:rPr lang="en-US" sz="4200" i="1" spc="378" dirty="0" err="1">
                <a:solidFill>
                  <a:srgbClr val="FFFFFF"/>
                </a:solidFill>
                <a:latin typeface="Aileron Regular"/>
              </a:rPr>
              <a:t>hijos</a:t>
            </a: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5460"/>
              </a:lnSpc>
            </a:pP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 marL="693420" lvl="1" indent="-346710">
              <a:lnSpc>
                <a:spcPts val="5460"/>
              </a:lnSpc>
              <a:buFont typeface="Arial"/>
              <a:buChar char="•"/>
            </a:pP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(</a:t>
            </a:r>
            <a:r>
              <a:rPr lang="en-US" sz="4200" i="1" spc="378" dirty="0">
                <a:solidFill>
                  <a:srgbClr val="FFFFFF"/>
                </a:solidFill>
                <a:latin typeface="Aileron Regular Italics"/>
              </a:rPr>
              <a:t>May-</a:t>
            </a:r>
            <a:r>
              <a:rPr lang="en-US" sz="4200" i="1" spc="378" dirty="0" err="1">
                <a:solidFill>
                  <a:srgbClr val="FFFFFF"/>
                </a:solidFill>
                <a:latin typeface="Aileron Regular Italics"/>
              </a:rPr>
              <a:t>jun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) solo para </a:t>
            </a:r>
            <a:r>
              <a:rPr lang="en-US" sz="4200" i="1" spc="378" dirty="0" err="1">
                <a:solidFill>
                  <a:srgbClr val="FFFFFF"/>
                </a:solidFill>
                <a:latin typeface="Aileron Regular"/>
              </a:rPr>
              <a:t>amantes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 de la opera</a:t>
            </a:r>
          </a:p>
          <a:p>
            <a:pPr>
              <a:lnSpc>
                <a:spcPts val="5460"/>
              </a:lnSpc>
            </a:pP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 marL="693420" lvl="1" indent="-346710">
              <a:lnSpc>
                <a:spcPts val="5460"/>
              </a:lnSpc>
              <a:buFont typeface="Arial"/>
              <a:buChar char="•"/>
            </a:pP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(</a:t>
            </a:r>
            <a:r>
              <a:rPr lang="en-US" sz="4200" i="1" spc="378" dirty="0">
                <a:solidFill>
                  <a:srgbClr val="FFFFFF"/>
                </a:solidFill>
                <a:latin typeface="Aileron Regular Italics"/>
              </a:rPr>
              <a:t>Jul-ago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) solo para gourmets</a:t>
            </a:r>
          </a:p>
          <a:p>
            <a:pPr>
              <a:lnSpc>
                <a:spcPts val="5460"/>
              </a:lnSpc>
            </a:pP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 marL="693420" lvl="1" indent="-346710">
              <a:lnSpc>
                <a:spcPts val="5460"/>
              </a:lnSpc>
              <a:buFont typeface="Arial"/>
              <a:buChar char="•"/>
            </a:pP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(</a:t>
            </a:r>
            <a:r>
              <a:rPr lang="en-US" sz="4200" i="1" spc="378" dirty="0">
                <a:solidFill>
                  <a:srgbClr val="FFFFFF"/>
                </a:solidFill>
                <a:latin typeface="Aileron Regular Italics"/>
              </a:rPr>
              <a:t>Sep-oct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)solo para </a:t>
            </a:r>
            <a:r>
              <a:rPr lang="en-US" sz="4200" i="1" spc="378" dirty="0" err="1">
                <a:solidFill>
                  <a:srgbClr val="FFFFFF"/>
                </a:solidFill>
                <a:latin typeface="Aileron Regular"/>
              </a:rPr>
              <a:t>migrantes</a:t>
            </a: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5460"/>
              </a:lnSpc>
            </a:pP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 marL="693420" lvl="1" indent="-346710">
              <a:lnSpc>
                <a:spcPts val="5460"/>
              </a:lnSpc>
              <a:buFont typeface="Arial"/>
              <a:buChar char="•"/>
            </a:pP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(</a:t>
            </a:r>
            <a:r>
              <a:rPr lang="en-US" sz="4200" i="1" spc="378" dirty="0">
                <a:solidFill>
                  <a:srgbClr val="FFFFFF"/>
                </a:solidFill>
                <a:latin typeface="Aileron Regular Italics"/>
              </a:rPr>
              <a:t>Nov-</a:t>
            </a:r>
            <a:r>
              <a:rPr lang="en-US" sz="4200" i="1" spc="378" dirty="0" err="1">
                <a:solidFill>
                  <a:srgbClr val="FFFFFF"/>
                </a:solidFill>
                <a:latin typeface="Aileron Regular Italics"/>
              </a:rPr>
              <a:t>dic</a:t>
            </a:r>
            <a:r>
              <a:rPr lang="en-US" sz="4200" i="1" spc="378" dirty="0">
                <a:solidFill>
                  <a:srgbClr val="FFFFFF"/>
                </a:solidFill>
                <a:latin typeface="Aileron Regular"/>
              </a:rPr>
              <a:t>) solo para personas, no para </a:t>
            </a:r>
            <a:r>
              <a:rPr lang="en-US" sz="4200" i="1" spc="378" dirty="0" err="1">
                <a:solidFill>
                  <a:srgbClr val="FFFFFF"/>
                </a:solidFill>
                <a:latin typeface="Aileron Regular"/>
              </a:rPr>
              <a:t>gente</a:t>
            </a:r>
            <a:endParaRPr lang="en-US" sz="4200" i="1" spc="378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5460"/>
              </a:lnSpc>
            </a:pPr>
            <a:endParaRPr lang="en-US" sz="4200" spc="378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5460"/>
              </a:lnSpc>
            </a:pPr>
            <a:endParaRPr lang="en-US" sz="4200" spc="378" dirty="0">
              <a:solidFill>
                <a:srgbClr val="FFFFFF"/>
              </a:solidFill>
              <a:latin typeface="Aileron Regular"/>
            </a:endParaRPr>
          </a:p>
          <a:p>
            <a:pPr>
              <a:lnSpc>
                <a:spcPts val="6640"/>
              </a:lnSpc>
              <a:spcBef>
                <a:spcPct val="0"/>
              </a:spcBef>
            </a:pPr>
            <a:endParaRPr lang="en-US" sz="4200" spc="378" dirty="0">
              <a:solidFill>
                <a:srgbClr val="FFFFFF"/>
              </a:solidFill>
              <a:latin typeface="Aileron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8625" y="-4429125"/>
            <a:ext cx="19145250" cy="191452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6706850" y="1028700"/>
            <a:ext cx="1104900" cy="11049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21E02C6-33E4-2B4D-8FB7-6800C33A868A}"/>
              </a:ext>
            </a:extLst>
          </p:cNvPr>
          <p:cNvGrpSpPr/>
          <p:nvPr/>
        </p:nvGrpSpPr>
        <p:grpSpPr>
          <a:xfrm>
            <a:off x="-3257550" y="-4305300"/>
            <a:ext cx="21522359" cy="12326596"/>
            <a:chOff x="-3257550" y="-4305300"/>
            <a:chExt cx="21522359" cy="1232659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3257550" y="-4305300"/>
              <a:ext cx="8610600" cy="861060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5695055" y="4712698"/>
              <a:ext cx="12569754" cy="3308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i="1" spc="144" dirty="0" err="1">
                  <a:solidFill>
                    <a:srgbClr val="FFF6F8"/>
                  </a:solidFill>
                </a:rPr>
                <a:t>Pueden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incorporar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elementos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</a:p>
            <a:p>
              <a:pPr>
                <a:lnSpc>
                  <a:spcPts val="8640"/>
                </a:lnSpc>
              </a:pPr>
              <a:r>
                <a:rPr lang="en-US" sz="7200" i="1" spc="144" dirty="0">
                  <a:solidFill>
                    <a:srgbClr val="FFF6F8"/>
                  </a:solidFill>
                </a:rPr>
                <a:t>y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significados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culturales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en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su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trabajo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productivo</a:t>
              </a:r>
              <a:endParaRPr lang="en-US" sz="7200" i="1" spc="144" dirty="0">
                <a:solidFill>
                  <a:srgbClr val="FFF6F8"/>
                </a:solidFill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344593" y="1589540"/>
              <a:ext cx="5595058" cy="2715760"/>
              <a:chOff x="0" y="0"/>
              <a:chExt cx="7460077" cy="3621014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0" y="-9525"/>
                <a:ext cx="7460077" cy="27527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079"/>
                  </a:lnSpc>
                </a:pPr>
                <a:r>
                  <a:rPr lang="en-US" sz="3400" spc="125" dirty="0" err="1">
                    <a:solidFill>
                      <a:srgbClr val="FFF6F8"/>
                    </a:solidFill>
                    <a:latin typeface="Aileron Regular Bold"/>
                  </a:rPr>
                  <a:t>Ventajas</a:t>
                </a:r>
                <a:r>
                  <a:rPr lang="en-US" sz="3400" spc="125" dirty="0">
                    <a:solidFill>
                      <a:srgbClr val="FFF6F8"/>
                    </a:solidFill>
                    <a:latin typeface="Aileron Regular Bold"/>
                  </a:rPr>
                  <a:t> </a:t>
                </a:r>
                <a:r>
                  <a:rPr lang="en-US" sz="3400" spc="125" dirty="0" err="1">
                    <a:solidFill>
                      <a:srgbClr val="FFF6F8"/>
                    </a:solidFill>
                    <a:latin typeface="Aileron Regular Bold"/>
                  </a:rPr>
                  <a:t>competivas</a:t>
                </a:r>
                <a:r>
                  <a:rPr lang="en-US" sz="3400" spc="125" dirty="0">
                    <a:solidFill>
                      <a:srgbClr val="FFF6F8"/>
                    </a:solidFill>
                    <a:latin typeface="Aileron Regular Bold"/>
                  </a:rPr>
                  <a:t> </a:t>
                </a:r>
              </a:p>
              <a:p>
                <a:pPr>
                  <a:lnSpc>
                    <a:spcPts val="4079"/>
                  </a:lnSpc>
                </a:pPr>
                <a:r>
                  <a:rPr lang="en-US" sz="3400" spc="125" dirty="0">
                    <a:solidFill>
                      <a:srgbClr val="FFF6F8"/>
                    </a:solidFill>
                    <a:latin typeface="Aileron Regular Bold"/>
                  </a:rPr>
                  <a:t>de las MYPES</a:t>
                </a:r>
              </a:p>
              <a:p>
                <a:pPr>
                  <a:lnSpc>
                    <a:spcPts val="4079"/>
                  </a:lnSpc>
                </a:pPr>
                <a:endParaRPr lang="en-US" sz="3400" spc="125" dirty="0">
                  <a:solidFill>
                    <a:srgbClr val="FFF6F8"/>
                  </a:solidFill>
                  <a:latin typeface="Aileron Regular Bold"/>
                </a:endParaRPr>
              </a:p>
              <a:p>
                <a:pPr>
                  <a:lnSpc>
                    <a:spcPts val="4079"/>
                  </a:lnSpc>
                </a:pPr>
                <a:endParaRPr lang="en-US" sz="3400" spc="125" dirty="0">
                  <a:solidFill>
                    <a:srgbClr val="FFF6F8"/>
                  </a:solidFill>
                  <a:latin typeface="Aileron Regular Bold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3029617"/>
                <a:ext cx="7460077" cy="5913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024" y="-244654"/>
            <a:ext cx="18113554" cy="18113554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0ECCE03B-8A08-3147-B536-DC40913AB29A}"/>
              </a:ext>
            </a:extLst>
          </p:cNvPr>
          <p:cNvGrpSpPr/>
          <p:nvPr/>
        </p:nvGrpSpPr>
        <p:grpSpPr>
          <a:xfrm>
            <a:off x="-381000" y="-1104900"/>
            <a:ext cx="16154400" cy="11300906"/>
            <a:chOff x="-381000" y="-1104900"/>
            <a:chExt cx="16154400" cy="11300906"/>
          </a:xfrm>
        </p:grpSpPr>
        <p:grpSp>
          <p:nvGrpSpPr>
            <p:cNvPr id="3" name="Group 3"/>
            <p:cNvGrpSpPr/>
            <p:nvPr/>
          </p:nvGrpSpPr>
          <p:grpSpPr>
            <a:xfrm>
              <a:off x="12281494" y="2788073"/>
              <a:ext cx="3339506" cy="1179410"/>
              <a:chOff x="0" y="1917860"/>
              <a:chExt cx="6351270" cy="224307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89610" y="1944782"/>
                <a:ext cx="5661660" cy="2216150"/>
              </a:xfrm>
              <a:custGeom>
                <a:avLst/>
                <a:gdLst/>
                <a:ahLst/>
                <a:cxnLst/>
                <a:rect l="l" t="t" r="r" b="b"/>
                <a:pathLst>
                  <a:path w="5661660" h="2216150">
                    <a:moveTo>
                      <a:pt x="4951730" y="0"/>
                    </a:moveTo>
                    <a:lnTo>
                      <a:pt x="20320" y="0"/>
                    </a:lnTo>
                    <a:lnTo>
                      <a:pt x="0" y="0"/>
                    </a:lnTo>
                    <a:lnTo>
                      <a:pt x="0" y="2216150"/>
                    </a:lnTo>
                    <a:lnTo>
                      <a:pt x="20320" y="2216150"/>
                    </a:lnTo>
                    <a:lnTo>
                      <a:pt x="4950460" y="2213610"/>
                    </a:lnTo>
                    <a:cubicBezTo>
                      <a:pt x="5342890" y="2213610"/>
                      <a:pt x="5660390" y="1717040"/>
                      <a:pt x="5660390" y="1104900"/>
                    </a:cubicBezTo>
                    <a:cubicBezTo>
                      <a:pt x="5661660" y="496570"/>
                      <a:pt x="5344160" y="0"/>
                      <a:pt x="4951730" y="0"/>
                    </a:cubicBezTo>
                    <a:lnTo>
                      <a:pt x="4951730" y="0"/>
                    </a:lnTo>
                    <a:close/>
                    <a:moveTo>
                      <a:pt x="730250" y="1107440"/>
                    </a:moveTo>
                    <a:lnTo>
                      <a:pt x="730250" y="1102360"/>
                    </a:lnTo>
                    <a:lnTo>
                      <a:pt x="730250" y="110744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1917860"/>
                <a:ext cx="1421129" cy="2217420"/>
              </a:xfrm>
              <a:custGeom>
                <a:avLst/>
                <a:gdLst/>
                <a:ahLst/>
                <a:cxnLst/>
                <a:rect l="l" t="t" r="r" b="b"/>
                <a:pathLst>
                  <a:path w="1421130" h="2217420">
                    <a:moveTo>
                      <a:pt x="1361440" y="665480"/>
                    </a:moveTo>
                    <a:lnTo>
                      <a:pt x="1346200" y="615950"/>
                    </a:lnTo>
                    <a:cubicBezTo>
                      <a:pt x="1341120" y="599440"/>
                      <a:pt x="1336040" y="584200"/>
                      <a:pt x="1329690" y="568960"/>
                    </a:cubicBezTo>
                    <a:lnTo>
                      <a:pt x="1329690" y="567690"/>
                    </a:lnTo>
                    <a:cubicBezTo>
                      <a:pt x="1324610" y="552450"/>
                      <a:pt x="1318260" y="537210"/>
                      <a:pt x="1311910" y="521970"/>
                    </a:cubicBezTo>
                    <a:lnTo>
                      <a:pt x="1311910" y="520700"/>
                    </a:lnTo>
                    <a:cubicBezTo>
                      <a:pt x="1305560" y="505460"/>
                      <a:pt x="1299210" y="491490"/>
                      <a:pt x="1292860" y="476250"/>
                    </a:cubicBezTo>
                    <a:lnTo>
                      <a:pt x="1292860" y="474980"/>
                    </a:lnTo>
                    <a:cubicBezTo>
                      <a:pt x="1286510" y="461010"/>
                      <a:pt x="1280160" y="445770"/>
                      <a:pt x="1272540" y="431800"/>
                    </a:cubicBezTo>
                    <a:lnTo>
                      <a:pt x="1272540" y="430530"/>
                    </a:lnTo>
                    <a:cubicBezTo>
                      <a:pt x="1266190" y="416560"/>
                      <a:pt x="1258570" y="402590"/>
                      <a:pt x="1250950" y="389890"/>
                    </a:cubicBezTo>
                    <a:lnTo>
                      <a:pt x="1250950" y="388620"/>
                    </a:lnTo>
                    <a:cubicBezTo>
                      <a:pt x="1243330" y="374650"/>
                      <a:pt x="1235710" y="361950"/>
                      <a:pt x="1228090" y="349250"/>
                    </a:cubicBezTo>
                    <a:cubicBezTo>
                      <a:pt x="1220470" y="336550"/>
                      <a:pt x="1212850" y="323850"/>
                      <a:pt x="1203960" y="311150"/>
                    </a:cubicBezTo>
                    <a:cubicBezTo>
                      <a:pt x="1078230" y="121920"/>
                      <a:pt x="908050" y="3810"/>
                      <a:pt x="718820" y="0"/>
                    </a:cubicBezTo>
                    <a:lnTo>
                      <a:pt x="709930" y="0"/>
                    </a:lnTo>
                    <a:cubicBezTo>
                      <a:pt x="317500" y="0"/>
                      <a:pt x="0" y="496570"/>
                      <a:pt x="0" y="1108710"/>
                    </a:cubicBezTo>
                    <a:cubicBezTo>
                      <a:pt x="0" y="1720850"/>
                      <a:pt x="317500" y="2217420"/>
                      <a:pt x="709930" y="2217420"/>
                    </a:cubicBezTo>
                    <a:lnTo>
                      <a:pt x="718820" y="2217420"/>
                    </a:lnTo>
                    <a:cubicBezTo>
                      <a:pt x="1107440" y="2209800"/>
                      <a:pt x="1419860" y="1717040"/>
                      <a:pt x="1419860" y="1109980"/>
                    </a:cubicBezTo>
                    <a:cubicBezTo>
                      <a:pt x="1421130" y="951230"/>
                      <a:pt x="1399540" y="801370"/>
                      <a:pt x="1361440" y="665480"/>
                    </a:cubicBezTo>
                    <a:close/>
                  </a:path>
                </a:pathLst>
              </a:custGeom>
              <a:solidFill>
                <a:srgbClr val="9AA7B2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381000" y="-1104900"/>
              <a:ext cx="4867767" cy="486776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800000">
              <a:off x="713966" y="2032340"/>
              <a:ext cx="1004735" cy="1004735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12281494" y="4214764"/>
              <a:ext cx="3491906" cy="1179410"/>
              <a:chOff x="0" y="1917860"/>
              <a:chExt cx="6641113" cy="224307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89610" y="1944783"/>
                <a:ext cx="5951503" cy="2216149"/>
              </a:xfrm>
              <a:custGeom>
                <a:avLst/>
                <a:gdLst/>
                <a:ahLst/>
                <a:cxnLst/>
                <a:rect l="l" t="t" r="r" b="b"/>
                <a:pathLst>
                  <a:path w="5661660" h="2216150">
                    <a:moveTo>
                      <a:pt x="4951730" y="0"/>
                    </a:moveTo>
                    <a:lnTo>
                      <a:pt x="20320" y="0"/>
                    </a:lnTo>
                    <a:lnTo>
                      <a:pt x="0" y="0"/>
                    </a:lnTo>
                    <a:lnTo>
                      <a:pt x="0" y="2216150"/>
                    </a:lnTo>
                    <a:lnTo>
                      <a:pt x="20320" y="2216150"/>
                    </a:lnTo>
                    <a:lnTo>
                      <a:pt x="4950460" y="2213610"/>
                    </a:lnTo>
                    <a:cubicBezTo>
                      <a:pt x="5342890" y="2213610"/>
                      <a:pt x="5660390" y="1717040"/>
                      <a:pt x="5660390" y="1104900"/>
                    </a:cubicBezTo>
                    <a:cubicBezTo>
                      <a:pt x="5661660" y="496570"/>
                      <a:pt x="5344160" y="0"/>
                      <a:pt x="4951730" y="0"/>
                    </a:cubicBezTo>
                    <a:lnTo>
                      <a:pt x="4951730" y="0"/>
                    </a:lnTo>
                    <a:close/>
                    <a:moveTo>
                      <a:pt x="730250" y="1107440"/>
                    </a:moveTo>
                    <a:lnTo>
                      <a:pt x="730250" y="1102360"/>
                    </a:lnTo>
                    <a:lnTo>
                      <a:pt x="730250" y="110744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1917860"/>
                <a:ext cx="1421129" cy="2217420"/>
              </a:xfrm>
              <a:custGeom>
                <a:avLst/>
                <a:gdLst/>
                <a:ahLst/>
                <a:cxnLst/>
                <a:rect l="l" t="t" r="r" b="b"/>
                <a:pathLst>
                  <a:path w="1421130" h="2217420">
                    <a:moveTo>
                      <a:pt x="1361440" y="665480"/>
                    </a:moveTo>
                    <a:lnTo>
                      <a:pt x="1346200" y="615950"/>
                    </a:lnTo>
                    <a:cubicBezTo>
                      <a:pt x="1341120" y="599440"/>
                      <a:pt x="1336040" y="584200"/>
                      <a:pt x="1329690" y="568960"/>
                    </a:cubicBezTo>
                    <a:lnTo>
                      <a:pt x="1329690" y="567690"/>
                    </a:lnTo>
                    <a:cubicBezTo>
                      <a:pt x="1324610" y="552450"/>
                      <a:pt x="1318260" y="537210"/>
                      <a:pt x="1311910" y="521970"/>
                    </a:cubicBezTo>
                    <a:lnTo>
                      <a:pt x="1311910" y="520700"/>
                    </a:lnTo>
                    <a:cubicBezTo>
                      <a:pt x="1305560" y="505460"/>
                      <a:pt x="1299210" y="491490"/>
                      <a:pt x="1292860" y="476250"/>
                    </a:cubicBezTo>
                    <a:lnTo>
                      <a:pt x="1292860" y="474980"/>
                    </a:lnTo>
                    <a:cubicBezTo>
                      <a:pt x="1286510" y="461010"/>
                      <a:pt x="1280160" y="445770"/>
                      <a:pt x="1272540" y="431800"/>
                    </a:cubicBezTo>
                    <a:lnTo>
                      <a:pt x="1272540" y="430530"/>
                    </a:lnTo>
                    <a:cubicBezTo>
                      <a:pt x="1266190" y="416560"/>
                      <a:pt x="1258570" y="402590"/>
                      <a:pt x="1250950" y="389890"/>
                    </a:cubicBezTo>
                    <a:lnTo>
                      <a:pt x="1250950" y="388620"/>
                    </a:lnTo>
                    <a:cubicBezTo>
                      <a:pt x="1243330" y="374650"/>
                      <a:pt x="1235710" y="361950"/>
                      <a:pt x="1228090" y="349250"/>
                    </a:cubicBezTo>
                    <a:cubicBezTo>
                      <a:pt x="1220470" y="336550"/>
                      <a:pt x="1212850" y="323850"/>
                      <a:pt x="1203960" y="311150"/>
                    </a:cubicBezTo>
                    <a:cubicBezTo>
                      <a:pt x="1078230" y="121920"/>
                      <a:pt x="908050" y="3810"/>
                      <a:pt x="718820" y="0"/>
                    </a:cubicBezTo>
                    <a:lnTo>
                      <a:pt x="709930" y="0"/>
                    </a:lnTo>
                    <a:cubicBezTo>
                      <a:pt x="317500" y="0"/>
                      <a:pt x="0" y="496570"/>
                      <a:pt x="0" y="1108710"/>
                    </a:cubicBezTo>
                    <a:cubicBezTo>
                      <a:pt x="0" y="1720850"/>
                      <a:pt x="317500" y="2217420"/>
                      <a:pt x="709930" y="2217420"/>
                    </a:cubicBezTo>
                    <a:lnTo>
                      <a:pt x="718820" y="2217420"/>
                    </a:lnTo>
                    <a:cubicBezTo>
                      <a:pt x="1107440" y="2209800"/>
                      <a:pt x="1419860" y="1717040"/>
                      <a:pt x="1419860" y="1109980"/>
                    </a:cubicBezTo>
                    <a:cubicBezTo>
                      <a:pt x="1421130" y="951230"/>
                      <a:pt x="1399540" y="801370"/>
                      <a:pt x="1361440" y="665480"/>
                    </a:cubicBezTo>
                    <a:close/>
                  </a:path>
                </a:pathLst>
              </a:custGeom>
              <a:solidFill>
                <a:srgbClr val="9AA7B2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2244077" y="5662564"/>
              <a:ext cx="3339506" cy="1179410"/>
              <a:chOff x="0" y="1917860"/>
              <a:chExt cx="6351270" cy="224307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689610" y="1944782"/>
                <a:ext cx="5661660" cy="2216150"/>
              </a:xfrm>
              <a:custGeom>
                <a:avLst/>
                <a:gdLst/>
                <a:ahLst/>
                <a:cxnLst/>
                <a:rect l="l" t="t" r="r" b="b"/>
                <a:pathLst>
                  <a:path w="5661660" h="2216150">
                    <a:moveTo>
                      <a:pt x="4951730" y="0"/>
                    </a:moveTo>
                    <a:lnTo>
                      <a:pt x="20320" y="0"/>
                    </a:lnTo>
                    <a:lnTo>
                      <a:pt x="0" y="0"/>
                    </a:lnTo>
                    <a:lnTo>
                      <a:pt x="0" y="2216150"/>
                    </a:lnTo>
                    <a:lnTo>
                      <a:pt x="20320" y="2216150"/>
                    </a:lnTo>
                    <a:lnTo>
                      <a:pt x="4950460" y="2213610"/>
                    </a:lnTo>
                    <a:cubicBezTo>
                      <a:pt x="5342890" y="2213610"/>
                      <a:pt x="5660390" y="1717040"/>
                      <a:pt x="5660390" y="1104900"/>
                    </a:cubicBezTo>
                    <a:cubicBezTo>
                      <a:pt x="5661660" y="496570"/>
                      <a:pt x="5344160" y="0"/>
                      <a:pt x="4951730" y="0"/>
                    </a:cubicBezTo>
                    <a:lnTo>
                      <a:pt x="4951730" y="0"/>
                    </a:lnTo>
                    <a:close/>
                    <a:moveTo>
                      <a:pt x="730250" y="1107440"/>
                    </a:moveTo>
                    <a:lnTo>
                      <a:pt x="730250" y="1102360"/>
                    </a:lnTo>
                    <a:lnTo>
                      <a:pt x="730250" y="110744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917860"/>
                <a:ext cx="1421129" cy="2217420"/>
              </a:xfrm>
              <a:custGeom>
                <a:avLst/>
                <a:gdLst/>
                <a:ahLst/>
                <a:cxnLst/>
                <a:rect l="l" t="t" r="r" b="b"/>
                <a:pathLst>
                  <a:path w="1421130" h="2217420">
                    <a:moveTo>
                      <a:pt x="1361440" y="665480"/>
                    </a:moveTo>
                    <a:lnTo>
                      <a:pt x="1346200" y="615950"/>
                    </a:lnTo>
                    <a:cubicBezTo>
                      <a:pt x="1341120" y="599440"/>
                      <a:pt x="1336040" y="584200"/>
                      <a:pt x="1329690" y="568960"/>
                    </a:cubicBezTo>
                    <a:lnTo>
                      <a:pt x="1329690" y="567690"/>
                    </a:lnTo>
                    <a:cubicBezTo>
                      <a:pt x="1324610" y="552450"/>
                      <a:pt x="1318260" y="537210"/>
                      <a:pt x="1311910" y="521970"/>
                    </a:cubicBezTo>
                    <a:lnTo>
                      <a:pt x="1311910" y="520700"/>
                    </a:lnTo>
                    <a:cubicBezTo>
                      <a:pt x="1305560" y="505460"/>
                      <a:pt x="1299210" y="491490"/>
                      <a:pt x="1292860" y="476250"/>
                    </a:cubicBezTo>
                    <a:lnTo>
                      <a:pt x="1292860" y="474980"/>
                    </a:lnTo>
                    <a:cubicBezTo>
                      <a:pt x="1286510" y="461010"/>
                      <a:pt x="1280160" y="445770"/>
                      <a:pt x="1272540" y="431800"/>
                    </a:cubicBezTo>
                    <a:lnTo>
                      <a:pt x="1272540" y="430530"/>
                    </a:lnTo>
                    <a:cubicBezTo>
                      <a:pt x="1266190" y="416560"/>
                      <a:pt x="1258570" y="402590"/>
                      <a:pt x="1250950" y="389890"/>
                    </a:cubicBezTo>
                    <a:lnTo>
                      <a:pt x="1250950" y="388620"/>
                    </a:lnTo>
                    <a:cubicBezTo>
                      <a:pt x="1243330" y="374650"/>
                      <a:pt x="1235710" y="361950"/>
                      <a:pt x="1228090" y="349250"/>
                    </a:cubicBezTo>
                    <a:cubicBezTo>
                      <a:pt x="1220470" y="336550"/>
                      <a:pt x="1212850" y="323850"/>
                      <a:pt x="1203960" y="311150"/>
                    </a:cubicBezTo>
                    <a:cubicBezTo>
                      <a:pt x="1078230" y="121920"/>
                      <a:pt x="908050" y="3810"/>
                      <a:pt x="718820" y="0"/>
                    </a:cubicBezTo>
                    <a:lnTo>
                      <a:pt x="709930" y="0"/>
                    </a:lnTo>
                    <a:cubicBezTo>
                      <a:pt x="317500" y="0"/>
                      <a:pt x="0" y="496570"/>
                      <a:pt x="0" y="1108710"/>
                    </a:cubicBezTo>
                    <a:cubicBezTo>
                      <a:pt x="0" y="1720850"/>
                      <a:pt x="317500" y="2217420"/>
                      <a:pt x="709930" y="2217420"/>
                    </a:cubicBezTo>
                    <a:lnTo>
                      <a:pt x="718820" y="2217420"/>
                    </a:lnTo>
                    <a:cubicBezTo>
                      <a:pt x="1107440" y="2209800"/>
                      <a:pt x="1419860" y="1717040"/>
                      <a:pt x="1419860" y="1109980"/>
                    </a:cubicBezTo>
                    <a:cubicBezTo>
                      <a:pt x="1421130" y="951230"/>
                      <a:pt x="1399540" y="801370"/>
                      <a:pt x="1361440" y="665480"/>
                    </a:cubicBezTo>
                    <a:close/>
                  </a:path>
                </a:pathLst>
              </a:custGeom>
              <a:solidFill>
                <a:srgbClr val="9AA7B2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2244077" y="7110364"/>
              <a:ext cx="3339506" cy="1179410"/>
              <a:chOff x="0" y="1917860"/>
              <a:chExt cx="6351270" cy="224307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89610" y="1944782"/>
                <a:ext cx="5661660" cy="2216150"/>
              </a:xfrm>
              <a:custGeom>
                <a:avLst/>
                <a:gdLst/>
                <a:ahLst/>
                <a:cxnLst/>
                <a:rect l="l" t="t" r="r" b="b"/>
                <a:pathLst>
                  <a:path w="5661660" h="2216150">
                    <a:moveTo>
                      <a:pt x="4951730" y="0"/>
                    </a:moveTo>
                    <a:lnTo>
                      <a:pt x="20320" y="0"/>
                    </a:lnTo>
                    <a:lnTo>
                      <a:pt x="0" y="0"/>
                    </a:lnTo>
                    <a:lnTo>
                      <a:pt x="0" y="2216150"/>
                    </a:lnTo>
                    <a:lnTo>
                      <a:pt x="20320" y="2216150"/>
                    </a:lnTo>
                    <a:lnTo>
                      <a:pt x="4950460" y="2213610"/>
                    </a:lnTo>
                    <a:cubicBezTo>
                      <a:pt x="5342890" y="2213610"/>
                      <a:pt x="5660390" y="1717040"/>
                      <a:pt x="5660390" y="1104900"/>
                    </a:cubicBezTo>
                    <a:cubicBezTo>
                      <a:pt x="5661660" y="496570"/>
                      <a:pt x="5344160" y="0"/>
                      <a:pt x="4951730" y="0"/>
                    </a:cubicBezTo>
                    <a:lnTo>
                      <a:pt x="4951730" y="0"/>
                    </a:lnTo>
                    <a:close/>
                    <a:moveTo>
                      <a:pt x="730250" y="1107440"/>
                    </a:moveTo>
                    <a:lnTo>
                      <a:pt x="730250" y="1102360"/>
                    </a:lnTo>
                    <a:lnTo>
                      <a:pt x="730250" y="110744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917860"/>
                <a:ext cx="1421129" cy="2217420"/>
              </a:xfrm>
              <a:custGeom>
                <a:avLst/>
                <a:gdLst/>
                <a:ahLst/>
                <a:cxnLst/>
                <a:rect l="l" t="t" r="r" b="b"/>
                <a:pathLst>
                  <a:path w="1421130" h="2217420">
                    <a:moveTo>
                      <a:pt x="1361440" y="665480"/>
                    </a:moveTo>
                    <a:lnTo>
                      <a:pt x="1346200" y="615950"/>
                    </a:lnTo>
                    <a:cubicBezTo>
                      <a:pt x="1341120" y="599440"/>
                      <a:pt x="1336040" y="584200"/>
                      <a:pt x="1329690" y="568960"/>
                    </a:cubicBezTo>
                    <a:lnTo>
                      <a:pt x="1329690" y="567690"/>
                    </a:lnTo>
                    <a:cubicBezTo>
                      <a:pt x="1324610" y="552450"/>
                      <a:pt x="1318260" y="537210"/>
                      <a:pt x="1311910" y="521970"/>
                    </a:cubicBezTo>
                    <a:lnTo>
                      <a:pt x="1311910" y="520700"/>
                    </a:lnTo>
                    <a:cubicBezTo>
                      <a:pt x="1305560" y="505460"/>
                      <a:pt x="1299210" y="491490"/>
                      <a:pt x="1292860" y="476250"/>
                    </a:cubicBezTo>
                    <a:lnTo>
                      <a:pt x="1292860" y="474980"/>
                    </a:lnTo>
                    <a:cubicBezTo>
                      <a:pt x="1286510" y="461010"/>
                      <a:pt x="1280160" y="445770"/>
                      <a:pt x="1272540" y="431800"/>
                    </a:cubicBezTo>
                    <a:lnTo>
                      <a:pt x="1272540" y="430530"/>
                    </a:lnTo>
                    <a:cubicBezTo>
                      <a:pt x="1266190" y="416560"/>
                      <a:pt x="1258570" y="402590"/>
                      <a:pt x="1250950" y="389890"/>
                    </a:cubicBezTo>
                    <a:lnTo>
                      <a:pt x="1250950" y="388620"/>
                    </a:lnTo>
                    <a:cubicBezTo>
                      <a:pt x="1243330" y="374650"/>
                      <a:pt x="1235710" y="361950"/>
                      <a:pt x="1228090" y="349250"/>
                    </a:cubicBezTo>
                    <a:cubicBezTo>
                      <a:pt x="1220470" y="336550"/>
                      <a:pt x="1212850" y="323850"/>
                      <a:pt x="1203960" y="311150"/>
                    </a:cubicBezTo>
                    <a:cubicBezTo>
                      <a:pt x="1078230" y="121920"/>
                      <a:pt x="908050" y="3810"/>
                      <a:pt x="718820" y="0"/>
                    </a:cubicBezTo>
                    <a:lnTo>
                      <a:pt x="709930" y="0"/>
                    </a:lnTo>
                    <a:cubicBezTo>
                      <a:pt x="317500" y="0"/>
                      <a:pt x="0" y="496570"/>
                      <a:pt x="0" y="1108710"/>
                    </a:cubicBezTo>
                    <a:cubicBezTo>
                      <a:pt x="0" y="1720850"/>
                      <a:pt x="317500" y="2217420"/>
                      <a:pt x="709930" y="2217420"/>
                    </a:cubicBezTo>
                    <a:lnTo>
                      <a:pt x="718820" y="2217420"/>
                    </a:lnTo>
                    <a:cubicBezTo>
                      <a:pt x="1107440" y="2209800"/>
                      <a:pt x="1419860" y="1717040"/>
                      <a:pt x="1419860" y="1109980"/>
                    </a:cubicBezTo>
                    <a:cubicBezTo>
                      <a:pt x="1421130" y="951230"/>
                      <a:pt x="1399540" y="801370"/>
                      <a:pt x="1361440" y="665480"/>
                    </a:cubicBezTo>
                    <a:close/>
                  </a:path>
                </a:pathLst>
              </a:custGeom>
              <a:solidFill>
                <a:srgbClr val="9AA7B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12244077" y="8634364"/>
              <a:ext cx="3339506" cy="1179410"/>
              <a:chOff x="0" y="1917860"/>
              <a:chExt cx="6351270" cy="224307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89610" y="1944782"/>
                <a:ext cx="5661660" cy="2216150"/>
              </a:xfrm>
              <a:custGeom>
                <a:avLst/>
                <a:gdLst/>
                <a:ahLst/>
                <a:cxnLst/>
                <a:rect l="l" t="t" r="r" b="b"/>
                <a:pathLst>
                  <a:path w="5661660" h="2216150">
                    <a:moveTo>
                      <a:pt x="4951730" y="0"/>
                    </a:moveTo>
                    <a:lnTo>
                      <a:pt x="20320" y="0"/>
                    </a:lnTo>
                    <a:lnTo>
                      <a:pt x="0" y="0"/>
                    </a:lnTo>
                    <a:lnTo>
                      <a:pt x="0" y="2216150"/>
                    </a:lnTo>
                    <a:lnTo>
                      <a:pt x="20320" y="2216150"/>
                    </a:lnTo>
                    <a:lnTo>
                      <a:pt x="4950460" y="2213610"/>
                    </a:lnTo>
                    <a:cubicBezTo>
                      <a:pt x="5342890" y="2213610"/>
                      <a:pt x="5660390" y="1717040"/>
                      <a:pt x="5660390" y="1104900"/>
                    </a:cubicBezTo>
                    <a:cubicBezTo>
                      <a:pt x="5661660" y="496570"/>
                      <a:pt x="5344160" y="0"/>
                      <a:pt x="4951730" y="0"/>
                    </a:cubicBezTo>
                    <a:lnTo>
                      <a:pt x="4951730" y="0"/>
                    </a:lnTo>
                    <a:close/>
                    <a:moveTo>
                      <a:pt x="730250" y="1107440"/>
                    </a:moveTo>
                    <a:lnTo>
                      <a:pt x="730250" y="1102360"/>
                    </a:lnTo>
                    <a:lnTo>
                      <a:pt x="730250" y="1107440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1917860"/>
                <a:ext cx="1421129" cy="2217420"/>
              </a:xfrm>
              <a:custGeom>
                <a:avLst/>
                <a:gdLst/>
                <a:ahLst/>
                <a:cxnLst/>
                <a:rect l="l" t="t" r="r" b="b"/>
                <a:pathLst>
                  <a:path w="1421130" h="2217420">
                    <a:moveTo>
                      <a:pt x="1361440" y="665480"/>
                    </a:moveTo>
                    <a:lnTo>
                      <a:pt x="1346200" y="615950"/>
                    </a:lnTo>
                    <a:cubicBezTo>
                      <a:pt x="1341120" y="599440"/>
                      <a:pt x="1336040" y="584200"/>
                      <a:pt x="1329690" y="568960"/>
                    </a:cubicBezTo>
                    <a:lnTo>
                      <a:pt x="1329690" y="567690"/>
                    </a:lnTo>
                    <a:cubicBezTo>
                      <a:pt x="1324610" y="552450"/>
                      <a:pt x="1318260" y="537210"/>
                      <a:pt x="1311910" y="521970"/>
                    </a:cubicBezTo>
                    <a:lnTo>
                      <a:pt x="1311910" y="520700"/>
                    </a:lnTo>
                    <a:cubicBezTo>
                      <a:pt x="1305560" y="505460"/>
                      <a:pt x="1299210" y="491490"/>
                      <a:pt x="1292860" y="476250"/>
                    </a:cubicBezTo>
                    <a:lnTo>
                      <a:pt x="1292860" y="474980"/>
                    </a:lnTo>
                    <a:cubicBezTo>
                      <a:pt x="1286510" y="461010"/>
                      <a:pt x="1280160" y="445770"/>
                      <a:pt x="1272540" y="431800"/>
                    </a:cubicBezTo>
                    <a:lnTo>
                      <a:pt x="1272540" y="430530"/>
                    </a:lnTo>
                    <a:cubicBezTo>
                      <a:pt x="1266190" y="416560"/>
                      <a:pt x="1258570" y="402590"/>
                      <a:pt x="1250950" y="389890"/>
                    </a:cubicBezTo>
                    <a:lnTo>
                      <a:pt x="1250950" y="388620"/>
                    </a:lnTo>
                    <a:cubicBezTo>
                      <a:pt x="1243330" y="374650"/>
                      <a:pt x="1235710" y="361950"/>
                      <a:pt x="1228090" y="349250"/>
                    </a:cubicBezTo>
                    <a:cubicBezTo>
                      <a:pt x="1220470" y="336550"/>
                      <a:pt x="1212850" y="323850"/>
                      <a:pt x="1203960" y="311150"/>
                    </a:cubicBezTo>
                    <a:cubicBezTo>
                      <a:pt x="1078230" y="121920"/>
                      <a:pt x="908050" y="3810"/>
                      <a:pt x="718820" y="0"/>
                    </a:cubicBezTo>
                    <a:lnTo>
                      <a:pt x="709930" y="0"/>
                    </a:lnTo>
                    <a:cubicBezTo>
                      <a:pt x="317500" y="0"/>
                      <a:pt x="0" y="496570"/>
                      <a:pt x="0" y="1108710"/>
                    </a:cubicBezTo>
                    <a:cubicBezTo>
                      <a:pt x="0" y="1720850"/>
                      <a:pt x="317500" y="2217420"/>
                      <a:pt x="709930" y="2217420"/>
                    </a:cubicBezTo>
                    <a:lnTo>
                      <a:pt x="718820" y="2217420"/>
                    </a:lnTo>
                    <a:cubicBezTo>
                      <a:pt x="1107440" y="2209800"/>
                      <a:pt x="1419860" y="1717040"/>
                      <a:pt x="1419860" y="1109980"/>
                    </a:cubicBezTo>
                    <a:cubicBezTo>
                      <a:pt x="1421130" y="951230"/>
                      <a:pt x="1399540" y="801370"/>
                      <a:pt x="1361440" y="665480"/>
                    </a:cubicBezTo>
                    <a:close/>
                  </a:path>
                </a:pathLst>
              </a:custGeom>
              <a:solidFill>
                <a:srgbClr val="9AA7B2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446053" y="4124942"/>
              <a:ext cx="2586414" cy="2586405"/>
              <a:chOff x="0" y="-564656"/>
              <a:chExt cx="6350000" cy="63499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564656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5136" r="-25136"/>
                </a:stretch>
              </a:blip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3491967" y="2967018"/>
              <a:ext cx="1656241" cy="626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05"/>
                </a:lnSpc>
                <a:spcBef>
                  <a:spcPct val="0"/>
                </a:spcBef>
              </a:pPr>
              <a:r>
                <a:rPr lang="en-US" sz="3932" spc="156" dirty="0">
                  <a:solidFill>
                    <a:srgbClr val="4120A9"/>
                  </a:solidFill>
                  <a:latin typeface="Aileron Regular"/>
                </a:rPr>
                <a:t>QUIÉN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3287784" y="4489054"/>
              <a:ext cx="1841924" cy="644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05"/>
                </a:lnSpc>
                <a:spcBef>
                  <a:spcPct val="0"/>
                </a:spcBef>
              </a:pPr>
              <a:r>
                <a:rPr lang="en-US" sz="3932" spc="156" dirty="0">
                  <a:solidFill>
                    <a:srgbClr val="4120A9"/>
                  </a:solidFill>
                  <a:latin typeface="Aileron Regular"/>
                </a:rPr>
                <a:t>CÓMO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3372870" y="5876509"/>
              <a:ext cx="1984704" cy="626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05"/>
                </a:lnSpc>
                <a:spcBef>
                  <a:spcPct val="0"/>
                </a:spcBef>
              </a:pPr>
              <a:r>
                <a:rPr lang="en-US" sz="3932" spc="156" dirty="0">
                  <a:solidFill>
                    <a:srgbClr val="4120A9"/>
                  </a:solidFill>
                  <a:latin typeface="Aileron Regular"/>
                </a:rPr>
                <a:t>DÓNDE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3132309" y="7326313"/>
              <a:ext cx="2451273" cy="626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05"/>
                </a:lnSpc>
                <a:spcBef>
                  <a:spcPct val="0"/>
                </a:spcBef>
              </a:pPr>
              <a:r>
                <a:rPr lang="en-US" sz="3932" spc="156" dirty="0">
                  <a:solidFill>
                    <a:srgbClr val="4120A9"/>
                  </a:solidFill>
                  <a:latin typeface="Aileron Regular"/>
                </a:rPr>
                <a:t>CON QUÉ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198152" y="8848308"/>
              <a:ext cx="2385430" cy="626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05"/>
                </a:lnSpc>
                <a:spcBef>
                  <a:spcPct val="0"/>
                </a:spcBef>
              </a:pPr>
              <a:r>
                <a:rPr lang="en-US" sz="3932" spc="156" dirty="0">
                  <a:solidFill>
                    <a:srgbClr val="4120A9"/>
                  </a:solidFill>
                  <a:latin typeface="Aileron Regular"/>
                </a:rPr>
                <a:t>POR QUÉ</a:t>
              </a: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245F2C3B-84CC-9041-9650-F92EECAA209B}"/>
                </a:ext>
              </a:extLst>
            </p:cNvPr>
            <p:cNvSpPr txBox="1"/>
            <p:nvPr/>
          </p:nvSpPr>
          <p:spPr>
            <a:xfrm>
              <a:off x="227738" y="558116"/>
              <a:ext cx="10821261" cy="10617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4800" spc="125" dirty="0" err="1">
                  <a:solidFill>
                    <a:srgbClr val="FFF6F8"/>
                  </a:solidFill>
                  <a:latin typeface="Aileron Regular Bold"/>
                </a:rPr>
                <a:t>Ventajas</a:t>
              </a:r>
              <a:r>
                <a:rPr lang="en-US" sz="4800" spc="125" dirty="0">
                  <a:solidFill>
                    <a:srgbClr val="FFF6F8"/>
                  </a:solidFill>
                  <a:latin typeface="Aileron Regular Bold"/>
                </a:rPr>
                <a:t> </a:t>
              </a:r>
              <a:r>
                <a:rPr lang="en-US" sz="4800" spc="125" dirty="0" err="1">
                  <a:solidFill>
                    <a:srgbClr val="FFF6F8"/>
                  </a:solidFill>
                  <a:latin typeface="Aileron Regular Bold"/>
                </a:rPr>
                <a:t>competivas</a:t>
              </a:r>
              <a:r>
                <a:rPr lang="en-US" sz="4800" spc="125" dirty="0">
                  <a:solidFill>
                    <a:srgbClr val="FFF6F8"/>
                  </a:solidFill>
                  <a:latin typeface="Aileron Regular Bold"/>
                </a:rPr>
                <a:t> de las MYPES</a:t>
              </a:r>
            </a:p>
            <a:p>
              <a:pPr>
                <a:lnSpc>
                  <a:spcPts val="4079"/>
                </a:lnSpc>
              </a:pPr>
              <a:endParaRPr lang="en-US" sz="4800" spc="125" dirty="0">
                <a:solidFill>
                  <a:srgbClr val="FFF6F8"/>
                </a:solidFill>
                <a:latin typeface="Aileron Regular Bold"/>
              </a:endParaRPr>
            </a:p>
          </p:txBody>
        </p:sp>
        <p:pic>
          <p:nvPicPr>
            <p:cNvPr id="42" name="Imagen 41" descr="Imagen que contiene mosquitero, objeto, interior, persona&#10;&#10;Descripción generada automáticamente">
              <a:extLst>
                <a:ext uri="{FF2B5EF4-FFF2-40B4-BE49-F238E27FC236}">
                  <a16:creationId xmlns:a16="http://schemas.microsoft.com/office/drawing/2014/main" id="{F9BC8C04-0A66-B548-BF71-387A5E095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899" y="1776364"/>
              <a:ext cx="2716483" cy="2257119"/>
            </a:xfrm>
            <a:prstGeom prst="rect">
              <a:avLst/>
            </a:prstGeom>
          </p:spPr>
        </p:pic>
        <p:pic>
          <p:nvPicPr>
            <p:cNvPr id="46" name="Imagen 45" descr="Grupo de personas sentadas alrededor de una mesa&#10;&#10;Descripción generada automáticamente">
              <a:extLst>
                <a:ext uri="{FF2B5EF4-FFF2-40B4-BE49-F238E27FC236}">
                  <a16:creationId xmlns:a16="http://schemas.microsoft.com/office/drawing/2014/main" id="{721EFB8F-E6D0-1F46-9239-FA3FFCCCF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090" y="1785847"/>
              <a:ext cx="3377595" cy="2247636"/>
            </a:xfrm>
            <a:prstGeom prst="rect">
              <a:avLst/>
            </a:prstGeom>
          </p:spPr>
        </p:pic>
        <p:pic>
          <p:nvPicPr>
            <p:cNvPr id="48" name="Imagen 47" descr="Un grupo de personas preparando comida en una mesa&#10;&#10;Descripción generada automáticamente">
              <a:extLst>
                <a:ext uri="{FF2B5EF4-FFF2-40B4-BE49-F238E27FC236}">
                  <a16:creationId xmlns:a16="http://schemas.microsoft.com/office/drawing/2014/main" id="{CA921FB4-0F4D-8E48-8503-BD2FB3BBD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297" y="4228410"/>
              <a:ext cx="3442836" cy="2293789"/>
            </a:xfrm>
            <a:prstGeom prst="rect">
              <a:avLst/>
            </a:prstGeom>
          </p:spPr>
        </p:pic>
        <p:pic>
          <p:nvPicPr>
            <p:cNvPr id="50" name="Imagen 49" descr="Imagen que contiene persona, interior, tabla, hombre&#10;&#10;Descripción generada automáticamente">
              <a:extLst>
                <a:ext uri="{FF2B5EF4-FFF2-40B4-BE49-F238E27FC236}">
                  <a16:creationId xmlns:a16="http://schemas.microsoft.com/office/drawing/2014/main" id="{890CD0D1-5C78-B444-B634-B54559ACD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36" y="6758018"/>
              <a:ext cx="4921479" cy="3437988"/>
            </a:xfrm>
            <a:prstGeom prst="rect">
              <a:avLst/>
            </a:prstGeom>
          </p:spPr>
        </p:pic>
        <p:pic>
          <p:nvPicPr>
            <p:cNvPr id="52" name="Imagen 51" descr="Imagen que contiene interior, persona, tabla, pastel&#10;&#10;Descripción generada automáticamente">
              <a:extLst>
                <a:ext uri="{FF2B5EF4-FFF2-40B4-BE49-F238E27FC236}">
                  <a16:creationId xmlns:a16="http://schemas.microsoft.com/office/drawing/2014/main" id="{932EB3BC-5A0A-CC4A-ACD4-FFC0CA62D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981" y="6744644"/>
              <a:ext cx="5174042" cy="3451362"/>
            </a:xfrm>
            <a:prstGeom prst="rect">
              <a:avLst/>
            </a:prstGeom>
          </p:spPr>
        </p:pic>
        <p:pic>
          <p:nvPicPr>
            <p:cNvPr id="54" name="Imagen 53" descr="Imagen que contiene persona, niña, pastel, joven&#10;&#10;Descripción generada automáticamente">
              <a:extLst>
                <a:ext uri="{FF2B5EF4-FFF2-40B4-BE49-F238E27FC236}">
                  <a16:creationId xmlns:a16="http://schemas.microsoft.com/office/drawing/2014/main" id="{0B2DF6C4-48DB-9F4E-A267-15B45AB07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864" y="4246745"/>
              <a:ext cx="3391846" cy="225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3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821971" y="8635175"/>
            <a:ext cx="2362200" cy="236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90500" y="8991600"/>
            <a:ext cx="1104900" cy="1104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34" b="53532"/>
          <a:stretch>
            <a:fillRect/>
          </a:stretch>
        </p:blipFill>
        <p:spPr>
          <a:xfrm rot="-10800000">
            <a:off x="477984" y="468236"/>
            <a:ext cx="10037617" cy="46752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95400" y="2742760"/>
            <a:ext cx="16199435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En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ningún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país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del </a:t>
            </a:r>
          </a:p>
          <a:p>
            <a:pPr>
              <a:lnSpc>
                <a:spcPts val="8640"/>
              </a:lnSpc>
            </a:pP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mundo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se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considera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a las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medianas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y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grandes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empresas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como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la gran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alternativa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de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generación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de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empleo</a:t>
            </a:r>
            <a:endParaRPr lang="en-US" sz="7200" spc="144" dirty="0">
              <a:solidFill>
                <a:srgbClr val="FFF6F8"/>
              </a:solidFill>
              <a:latin typeface="Aileron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29994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248150"/>
            <a:ext cx="19145250" cy="19145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57550" y="-4162425"/>
            <a:ext cx="8610600" cy="8610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706850" y="1028700"/>
            <a:ext cx="1104900" cy="1104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18246" y="3687418"/>
            <a:ext cx="12569754" cy="329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i="1" spc="144" dirty="0" err="1">
                <a:solidFill>
                  <a:srgbClr val="FFF6F8"/>
                </a:solidFill>
              </a:rPr>
              <a:t>Pueden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sustentar</a:t>
            </a:r>
            <a:r>
              <a:rPr lang="en-US" sz="7200" i="1" spc="144" dirty="0">
                <a:solidFill>
                  <a:srgbClr val="FFF6F8"/>
                </a:solidFill>
              </a:rPr>
              <a:t> el </a:t>
            </a:r>
            <a:r>
              <a:rPr lang="en-US" sz="7200" i="1" spc="144" dirty="0" err="1">
                <a:solidFill>
                  <a:srgbClr val="FFF6F8"/>
                </a:solidFill>
              </a:rPr>
              <a:t>vínculo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comercial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en</a:t>
            </a:r>
            <a:r>
              <a:rPr lang="en-US" sz="7200" i="1" spc="144" dirty="0">
                <a:solidFill>
                  <a:srgbClr val="FFF6F8"/>
                </a:solidFill>
              </a:rPr>
              <a:t> una </a:t>
            </a:r>
            <a:r>
              <a:rPr lang="en-US" sz="7200" i="1" spc="144" dirty="0" err="1">
                <a:solidFill>
                  <a:srgbClr val="FFF6F8"/>
                </a:solidFill>
              </a:rPr>
              <a:t>relación</a:t>
            </a:r>
            <a:r>
              <a:rPr lang="en-US" sz="7200" i="1" spc="144" dirty="0">
                <a:solidFill>
                  <a:srgbClr val="FFF6F8"/>
                </a:solidFill>
              </a:rPr>
              <a:t> personal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44593" y="1732415"/>
            <a:ext cx="5595058" cy="2715760"/>
            <a:chOff x="0" y="0"/>
            <a:chExt cx="7460077" cy="3621014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460077" cy="275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125" err="1">
                  <a:solidFill>
                    <a:srgbClr val="FFF6F8"/>
                  </a:solidFill>
                  <a:latin typeface="Aileron Regular Bold"/>
                </a:rPr>
                <a:t>Ventajas</a:t>
              </a: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 </a:t>
              </a:r>
              <a:r>
                <a:rPr lang="en-US" sz="3400" spc="125" err="1">
                  <a:solidFill>
                    <a:srgbClr val="FFF6F8"/>
                  </a:solidFill>
                  <a:latin typeface="Aileron Regular Bold"/>
                </a:rPr>
                <a:t>competivas</a:t>
              </a: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 </a:t>
              </a:r>
            </a:p>
            <a:p>
              <a:pPr>
                <a:lnSpc>
                  <a:spcPts val="4079"/>
                </a:lnSpc>
              </a:pP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de las MYPES</a:t>
              </a:r>
            </a:p>
            <a:p>
              <a:pPr>
                <a:lnSpc>
                  <a:spcPts val="4079"/>
                </a:lnSpc>
              </a:pPr>
              <a:endParaRPr lang="en-US" sz="3400" spc="125">
                <a:solidFill>
                  <a:srgbClr val="FFF6F8"/>
                </a:solidFill>
                <a:latin typeface="Aileron Regular Bold"/>
              </a:endParaRPr>
            </a:p>
            <a:p>
              <a:pPr>
                <a:lnSpc>
                  <a:spcPts val="4079"/>
                </a:lnSpc>
              </a:pPr>
              <a:endParaRPr lang="en-US" sz="3400" spc="125">
                <a:solidFill>
                  <a:srgbClr val="FFF6F8"/>
                </a:solidFill>
                <a:latin typeface="Aileron Regular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29617"/>
              <a:ext cx="7460077" cy="59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429125"/>
            <a:ext cx="19145250" cy="1914525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585DADF7-FB93-C149-8A40-9A1D3B1D04FB}"/>
              </a:ext>
            </a:extLst>
          </p:cNvPr>
          <p:cNvGrpSpPr/>
          <p:nvPr/>
        </p:nvGrpSpPr>
        <p:grpSpPr>
          <a:xfrm>
            <a:off x="1294588" y="399243"/>
            <a:ext cx="19203212" cy="15536082"/>
            <a:chOff x="1294588" y="399243"/>
            <a:chExt cx="19203212" cy="15536082"/>
          </a:xfrm>
        </p:grpSpPr>
        <p:sp>
          <p:nvSpPr>
            <p:cNvPr id="3" name="TextBox 3"/>
            <p:cNvSpPr txBox="1"/>
            <p:nvPr/>
          </p:nvSpPr>
          <p:spPr>
            <a:xfrm>
              <a:off x="1567771" y="399243"/>
              <a:ext cx="14287130" cy="858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spc="112">
                  <a:solidFill>
                    <a:srgbClr val="FFF6F8"/>
                  </a:solidFill>
                  <a:latin typeface="Aileron Regular Bold"/>
                </a:rPr>
                <a:t>EL PEQUEÑ0 COMERCIO EN ITALIA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534900" y="7972425"/>
              <a:ext cx="7962900" cy="7962900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15773400" y="1028700"/>
              <a:ext cx="1485900" cy="8229600"/>
              <a:chOff x="0" y="0"/>
              <a:chExt cx="1981200" cy="10972800"/>
            </a:xfrm>
          </p:grpSpPr>
          <p:sp>
            <p:nvSpPr>
              <p:cNvPr id="6" name="TextBox 6"/>
              <p:cNvSpPr txBox="1"/>
              <p:nvPr/>
            </p:nvSpPr>
            <p:spPr>
              <a:xfrm rot="5400000">
                <a:off x="-2861676" y="3574868"/>
                <a:ext cx="8323677" cy="13811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Vinculación  estratégica personalizada</a:t>
                </a:r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0" y="0"/>
                <a:ext cx="50800" cy="10972800"/>
              </a:xfrm>
              <a:prstGeom prst="rect">
                <a:avLst/>
              </a:prstGeom>
              <a:solidFill>
                <a:srgbClr val="FFF6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5400000">
              <a:off x="16516350" y="8869475"/>
              <a:ext cx="1104900" cy="11049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294588" y="1920507"/>
              <a:ext cx="6261070" cy="7899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Fecha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de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cumpleaños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y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santo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Integrantes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de la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familia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Información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del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trabajo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Deportes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favoritos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(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Equipo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de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futbol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)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Escuela de los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hijos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Bebida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predilecta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Escuela y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universidad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Color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predilecto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Lugar de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nacimiento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Partido politico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Viajes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y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vacaciones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Fotografia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Proyectos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Mascotas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Música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predilecta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349386" y="1866900"/>
              <a:ext cx="4985614" cy="79597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Edad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aproximada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Marca de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automóvil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Radio y TV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predilectos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Periódicos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y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revistas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Restaurantes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favoritos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Marca de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cigarrillos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Opinión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del Primer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Ministro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Opinión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del Alcalde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Origen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Casa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propia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o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rentada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Perfume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predilecto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Entretenimientos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Aficiones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artísticas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Carácter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Autores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favoritos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Personajes</a:t>
              </a:r>
              <a:r>
                <a:rPr lang="en-US" sz="2800" spc="56" dirty="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2800" spc="56" dirty="0" err="1">
                  <a:solidFill>
                    <a:srgbClr val="FFFFFF"/>
                  </a:solidFill>
                  <a:latin typeface="Aileron Regular"/>
                </a:rPr>
                <a:t>favoritos</a:t>
              </a:r>
              <a:endParaRPr lang="en-US" sz="2800" spc="56" dirty="0">
                <a:solidFill>
                  <a:srgbClr val="FFFFFF"/>
                </a:solidFill>
                <a:latin typeface="Aileron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5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0452AC-7DA8-E148-9545-DB99C4D9DC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1409699"/>
            <a:ext cx="16369748" cy="89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381501"/>
            <a:ext cx="19145250" cy="19145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57550" y="-4162425"/>
            <a:ext cx="8610600" cy="86106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2D292EB-F558-5C4D-B47E-27B9A85ADAA6}"/>
              </a:ext>
            </a:extLst>
          </p:cNvPr>
          <p:cNvGrpSpPr/>
          <p:nvPr/>
        </p:nvGrpSpPr>
        <p:grpSpPr>
          <a:xfrm>
            <a:off x="324715" y="1007577"/>
            <a:ext cx="17807639" cy="7479197"/>
            <a:chOff x="344593" y="1028700"/>
            <a:chExt cx="17807639" cy="747919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16706850" y="1028700"/>
              <a:ext cx="1104900" cy="110490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5582478" y="5212247"/>
              <a:ext cx="12569754" cy="3295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i="1" spc="144" dirty="0" err="1">
                  <a:solidFill>
                    <a:srgbClr val="FFF6F8"/>
                  </a:solidFill>
                </a:rPr>
                <a:t>Pueden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absorver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costos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financieros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relativamente</a:t>
              </a:r>
              <a:r>
                <a:rPr lang="en-US" sz="7200" i="1" spc="144" dirty="0">
                  <a:solidFill>
                    <a:srgbClr val="FFF6F8"/>
                  </a:solidFill>
                </a:rPr>
                <a:t> </a:t>
              </a:r>
              <a:r>
                <a:rPr lang="en-US" sz="7200" i="1" spc="144" dirty="0" err="1">
                  <a:solidFill>
                    <a:srgbClr val="FFF6F8"/>
                  </a:solidFill>
                </a:rPr>
                <a:t>mayores</a:t>
              </a:r>
              <a:endParaRPr lang="en-US" sz="7200" i="1" spc="144" dirty="0">
                <a:solidFill>
                  <a:srgbClr val="FFF6F8"/>
                </a:solidFill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344593" y="1581150"/>
              <a:ext cx="5595058" cy="2715760"/>
              <a:chOff x="0" y="0"/>
              <a:chExt cx="7460077" cy="3621014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0" y="-9525"/>
                <a:ext cx="7460077" cy="27527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079"/>
                  </a:lnSpc>
                </a:pPr>
                <a:r>
                  <a:rPr lang="en-US" sz="3400" spc="125" err="1">
                    <a:solidFill>
                      <a:srgbClr val="FFF6F8"/>
                    </a:solidFill>
                    <a:latin typeface="Aileron Regular Bold"/>
                  </a:rPr>
                  <a:t>Ventajas</a:t>
                </a: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 </a:t>
                </a:r>
                <a:r>
                  <a:rPr lang="en-US" sz="3400" spc="125" err="1">
                    <a:solidFill>
                      <a:srgbClr val="FFF6F8"/>
                    </a:solidFill>
                    <a:latin typeface="Aileron Regular Bold"/>
                  </a:rPr>
                  <a:t>competivas</a:t>
                </a: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 </a:t>
                </a:r>
              </a:p>
              <a:p>
                <a:pPr>
                  <a:lnSpc>
                    <a:spcPts val="4079"/>
                  </a:lnSpc>
                </a:pPr>
                <a:r>
                  <a:rPr lang="en-US" sz="3400" spc="125">
                    <a:solidFill>
                      <a:srgbClr val="FFF6F8"/>
                    </a:solidFill>
                    <a:latin typeface="Aileron Regular Bold"/>
                  </a:rPr>
                  <a:t>de las MYPES</a:t>
                </a:r>
              </a:p>
              <a:p>
                <a:pPr>
                  <a:lnSpc>
                    <a:spcPts val="4079"/>
                  </a:lnSpc>
                </a:pPr>
                <a:endParaRPr lang="en-US" sz="3400" spc="125">
                  <a:solidFill>
                    <a:srgbClr val="FFF6F8"/>
                  </a:solidFill>
                  <a:latin typeface="Aileron Regular Bold"/>
                </a:endParaRPr>
              </a:p>
              <a:p>
                <a:pPr>
                  <a:lnSpc>
                    <a:spcPts val="4079"/>
                  </a:lnSpc>
                </a:pPr>
                <a:endParaRPr lang="en-US" sz="3400" spc="125">
                  <a:solidFill>
                    <a:srgbClr val="FFF6F8"/>
                  </a:solidFill>
                  <a:latin typeface="Aileron Regular Bold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3029617"/>
                <a:ext cx="7460077" cy="5913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endParaRPr/>
              </a:p>
            </p:txBody>
          </p:sp>
        </p:grp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BDC106D1-A215-EE4C-B4E0-8001913FE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5695375"/>
            <a:ext cx="2641600" cy="363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400550"/>
            <a:ext cx="19145250" cy="19145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57550" y="-4162425"/>
            <a:ext cx="8610600" cy="8610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706850" y="1028700"/>
            <a:ext cx="1104900" cy="1104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10096" y="4226401"/>
            <a:ext cx="12569754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i="1" spc="144" dirty="0" err="1">
                <a:solidFill>
                  <a:srgbClr val="FFF6F8"/>
                </a:solidFill>
              </a:rPr>
              <a:t>Pueden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atender</a:t>
            </a:r>
            <a:r>
              <a:rPr lang="en-US" sz="7200" i="1" spc="144" dirty="0">
                <a:solidFill>
                  <a:srgbClr val="FFF6F8"/>
                </a:solidFill>
              </a:rPr>
              <a:t> con mayor </a:t>
            </a:r>
            <a:r>
              <a:rPr lang="en-US" sz="7200" i="1" spc="144" dirty="0" err="1">
                <a:solidFill>
                  <a:srgbClr val="FFF6F8"/>
                </a:solidFill>
              </a:rPr>
              <a:t>efectividad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nichos</a:t>
            </a:r>
            <a:r>
              <a:rPr lang="en-US" sz="7200" i="1" spc="144" dirty="0">
                <a:solidFill>
                  <a:srgbClr val="FFF6F8"/>
                </a:solidFill>
              </a:rPr>
              <a:t> de </a:t>
            </a:r>
            <a:r>
              <a:rPr lang="en-US" sz="7200" i="1" spc="144" dirty="0" err="1">
                <a:solidFill>
                  <a:srgbClr val="FFF6F8"/>
                </a:solidFill>
              </a:rPr>
              <a:t>mercado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exclusivos</a:t>
            </a:r>
            <a:r>
              <a:rPr lang="en-US" sz="7200" i="1" spc="144" dirty="0">
                <a:solidFill>
                  <a:srgbClr val="FFF6F8"/>
                </a:solidFill>
              </a:rPr>
              <a:t> y </a:t>
            </a:r>
            <a:r>
              <a:rPr lang="en-US" sz="7200" i="1" spc="144" dirty="0" err="1">
                <a:solidFill>
                  <a:srgbClr val="FFF6F8"/>
                </a:solidFill>
              </a:rPr>
              <a:t>especializados</a:t>
            </a:r>
            <a:r>
              <a:rPr lang="en-US" sz="7200" i="1" spc="144" dirty="0">
                <a:solidFill>
                  <a:srgbClr val="FFF6F8"/>
                </a:solidFill>
              </a:rPr>
              <a:t> con </a:t>
            </a:r>
            <a:r>
              <a:rPr lang="en-US" sz="7200" i="1" spc="144" dirty="0" err="1">
                <a:solidFill>
                  <a:srgbClr val="FFF6F8"/>
                </a:solidFill>
              </a:rPr>
              <a:t>reducidos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montos</a:t>
            </a:r>
            <a:r>
              <a:rPr lang="en-US" sz="7200" i="1" spc="144" dirty="0">
                <a:solidFill>
                  <a:srgbClr val="FFF6F8"/>
                </a:solidFill>
              </a:rPr>
              <a:t> de </a:t>
            </a:r>
            <a:r>
              <a:rPr lang="en-US" sz="7200" i="1" spc="144" dirty="0" err="1">
                <a:solidFill>
                  <a:srgbClr val="FFF6F8"/>
                </a:solidFill>
              </a:rPr>
              <a:t>demanda</a:t>
            </a:r>
            <a:r>
              <a:rPr lang="en-US" sz="7200" i="1" spc="144" dirty="0">
                <a:solidFill>
                  <a:srgbClr val="FFF6F8"/>
                </a:solidFill>
              </a:rPr>
              <a:t> </a:t>
            </a:r>
            <a:r>
              <a:rPr lang="en-US" sz="7200" i="1" spc="144" dirty="0" err="1">
                <a:solidFill>
                  <a:srgbClr val="FFF6F8"/>
                </a:solidFill>
              </a:rPr>
              <a:t>diferenciada</a:t>
            </a:r>
            <a:endParaRPr lang="en-US" sz="7200" i="1" spc="144" dirty="0">
              <a:solidFill>
                <a:srgbClr val="FFF6F8"/>
              </a:solidFill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44593" y="1732415"/>
            <a:ext cx="5595058" cy="2715760"/>
            <a:chOff x="0" y="0"/>
            <a:chExt cx="7460077" cy="3621014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460077" cy="275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125" err="1">
                  <a:solidFill>
                    <a:srgbClr val="FFF6F8"/>
                  </a:solidFill>
                  <a:latin typeface="Aileron Regular Bold"/>
                </a:rPr>
                <a:t>Ventajas</a:t>
              </a: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 </a:t>
              </a:r>
              <a:r>
                <a:rPr lang="en-US" sz="3400" spc="125" err="1">
                  <a:solidFill>
                    <a:srgbClr val="FFF6F8"/>
                  </a:solidFill>
                  <a:latin typeface="Aileron Regular Bold"/>
                </a:rPr>
                <a:t>competivas</a:t>
              </a: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 </a:t>
              </a:r>
            </a:p>
            <a:p>
              <a:pPr>
                <a:lnSpc>
                  <a:spcPts val="4079"/>
                </a:lnSpc>
              </a:pPr>
              <a:r>
                <a:rPr lang="en-US" sz="3400" spc="125">
                  <a:solidFill>
                    <a:srgbClr val="FFF6F8"/>
                  </a:solidFill>
                  <a:latin typeface="Aileron Regular Bold"/>
                </a:rPr>
                <a:t>de las MYPES</a:t>
              </a:r>
            </a:p>
            <a:p>
              <a:pPr>
                <a:lnSpc>
                  <a:spcPts val="4079"/>
                </a:lnSpc>
              </a:pPr>
              <a:endParaRPr lang="en-US" sz="3400" spc="125">
                <a:solidFill>
                  <a:srgbClr val="FFF6F8"/>
                </a:solidFill>
                <a:latin typeface="Aileron Regular Bold"/>
              </a:endParaRPr>
            </a:p>
            <a:p>
              <a:pPr>
                <a:lnSpc>
                  <a:spcPts val="4079"/>
                </a:lnSpc>
              </a:pPr>
              <a:endParaRPr lang="en-US" sz="3400" spc="125">
                <a:solidFill>
                  <a:srgbClr val="FFF6F8"/>
                </a:solidFill>
                <a:latin typeface="Aileron Regular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029617"/>
              <a:ext cx="7460077" cy="59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1695629C-1387-E44C-8F9A-35D4EBDA4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6" y="5372100"/>
            <a:ext cx="3238500" cy="4105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775F9F-81B2-E34E-9C5B-28BACC2A3302}"/>
              </a:ext>
            </a:extLst>
          </p:cNvPr>
          <p:cNvSpPr txBox="1"/>
          <p:nvPr/>
        </p:nvSpPr>
        <p:spPr>
          <a:xfrm>
            <a:off x="1991240" y="3771900"/>
            <a:ext cx="143055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RESPALDO DEL GOBIERNO FEDERAL </a:t>
            </a:r>
          </a:p>
          <a:p>
            <a:pPr algn="ctr"/>
            <a:r>
              <a:rPr lang="es-MX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LOS GOBIERNOS ESTATALES</a:t>
            </a:r>
          </a:p>
        </p:txBody>
      </p:sp>
    </p:spTree>
    <p:extLst>
      <p:ext uri="{BB962C8B-B14F-4D97-AF65-F5344CB8AC3E}">
        <p14:creationId xmlns:p14="http://schemas.microsoft.com/office/powerpoint/2010/main" val="13901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42058" y="-4991100"/>
            <a:ext cx="19145250" cy="191452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5842" y="8172450"/>
            <a:ext cx="13087350" cy="1308735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2124F9A-0C1F-814F-8EFB-E8FE4CCAEA9B}"/>
              </a:ext>
            </a:extLst>
          </p:cNvPr>
          <p:cNvGrpSpPr/>
          <p:nvPr/>
        </p:nvGrpSpPr>
        <p:grpSpPr>
          <a:xfrm>
            <a:off x="2286000" y="1472218"/>
            <a:ext cx="14973300" cy="8529032"/>
            <a:chOff x="2286000" y="1472218"/>
            <a:chExt cx="14973300" cy="8529032"/>
          </a:xfrm>
        </p:grpSpPr>
        <p:grpSp>
          <p:nvGrpSpPr>
            <p:cNvPr id="3" name="Group 3"/>
            <p:cNvGrpSpPr/>
            <p:nvPr/>
          </p:nvGrpSpPr>
          <p:grpSpPr>
            <a:xfrm>
              <a:off x="2286000" y="1472218"/>
              <a:ext cx="13020145" cy="5455706"/>
              <a:chOff x="-1368668" y="-28575"/>
              <a:chExt cx="17360193" cy="7274274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15991525" cy="672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60"/>
                  </a:lnSpc>
                </a:pPr>
                <a:endParaRPr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-1368668" y="1615268"/>
                <a:ext cx="15991525" cy="56304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719"/>
                  </a:lnSpc>
                </a:pP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Las MYPES no 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requieren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de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dádivas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ni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de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tratamientos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asistencialistas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,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sino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de un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respaldo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efectivo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y de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igualdad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de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oportunidades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en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las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etapas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iniciales</a:t>
                </a:r>
                <a:r>
                  <a:rPr lang="en-US" sz="4800" i="1" dirty="0">
                    <a:solidFill>
                      <a:srgbClr val="FFF6F8"/>
                    </a:solidFill>
                    <a:latin typeface="Aileron Regular"/>
                  </a:rPr>
                  <a:t> del </a:t>
                </a:r>
                <a:r>
                  <a:rPr lang="en-US" sz="4800" i="1" dirty="0" err="1">
                    <a:solidFill>
                      <a:srgbClr val="FFF6F8"/>
                    </a:solidFill>
                    <a:latin typeface="Aileron Regular"/>
                  </a:rPr>
                  <a:t>negocio</a:t>
                </a:r>
                <a:endParaRPr lang="en-US" sz="4800" i="1" dirty="0">
                  <a:solidFill>
                    <a:srgbClr val="FFF6F8"/>
                  </a:solidFill>
                  <a:latin typeface="Aileron Regular"/>
                </a:endParaRPr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5400000">
              <a:off x="16154400" y="8896350"/>
              <a:ext cx="1104900" cy="1104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14203" y="124005"/>
            <a:ext cx="7934841" cy="66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378" dirty="0">
                <a:solidFill>
                  <a:srgbClr val="FFF6F8"/>
                </a:solidFill>
                <a:latin typeface="Aileron Regular Bold"/>
              </a:rPr>
              <a:t>RESPALDO EMPRESARIAL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39600" y="3087230"/>
            <a:ext cx="4733164" cy="4211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 spc="192" dirty="0" err="1">
                <a:solidFill>
                  <a:srgbClr val="FFFF00"/>
                </a:solidFill>
                <a:latin typeface="Aileron Regular Italics"/>
              </a:rPr>
              <a:t>Accesible</a:t>
            </a:r>
            <a:endParaRPr lang="en-US" sz="4800" spc="192" dirty="0">
              <a:solidFill>
                <a:srgbClr val="FFFF00"/>
              </a:solidFill>
              <a:latin typeface="Aileron Regular Italics"/>
            </a:endParaRP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 spc="192" dirty="0" err="1">
                <a:solidFill>
                  <a:srgbClr val="FFFF00"/>
                </a:solidFill>
                <a:latin typeface="Aileron Regular Italics"/>
              </a:rPr>
              <a:t>Adecuado</a:t>
            </a:r>
            <a:endParaRPr lang="en-US" sz="4800" spc="192" dirty="0">
              <a:solidFill>
                <a:srgbClr val="FFFF00"/>
              </a:solidFill>
              <a:latin typeface="Aileron Regular Italics"/>
            </a:endParaRP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 spc="192" dirty="0" err="1">
                <a:solidFill>
                  <a:srgbClr val="FFFF00"/>
                </a:solidFill>
                <a:latin typeface="Aileron Regular Italics"/>
              </a:rPr>
              <a:t>Oportuno</a:t>
            </a:r>
            <a:endParaRPr lang="en-US" sz="4800" spc="192" dirty="0">
              <a:solidFill>
                <a:srgbClr val="FFFF00"/>
              </a:solidFill>
              <a:latin typeface="Aileron Regular Italics"/>
            </a:endParaRPr>
          </a:p>
          <a:p>
            <a:pPr marL="792480" lvl="1" indent="-396240">
              <a:lnSpc>
                <a:spcPts val="6719"/>
              </a:lnSpc>
              <a:buFont typeface="Arial"/>
              <a:buChar char="•"/>
            </a:pPr>
            <a:r>
              <a:rPr lang="en-US" sz="4800" spc="192" dirty="0" err="1">
                <a:solidFill>
                  <a:srgbClr val="FFFF00"/>
                </a:solidFill>
                <a:latin typeface="Aileron Regular Italics"/>
              </a:rPr>
              <a:t>Competitivo</a:t>
            </a:r>
            <a:endParaRPr lang="en-US" sz="4800" spc="192" dirty="0">
              <a:solidFill>
                <a:srgbClr val="FFFF00"/>
              </a:solidFill>
              <a:latin typeface="Aileron Regular Italics"/>
            </a:endParaRPr>
          </a:p>
          <a:p>
            <a:pPr algn="ctr">
              <a:lnSpc>
                <a:spcPts val="6719"/>
              </a:lnSpc>
              <a:spcBef>
                <a:spcPct val="0"/>
              </a:spcBef>
            </a:pPr>
            <a:endParaRPr lang="en-US" sz="4800" spc="192" dirty="0">
              <a:solidFill>
                <a:srgbClr val="FFFF00"/>
              </a:solidFill>
              <a:latin typeface="Aileron Regular Itali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BB8CB48-6A25-1D4B-8A22-8BCEEF1AF051}"/>
              </a:ext>
            </a:extLst>
          </p:cNvPr>
          <p:cNvGrpSpPr/>
          <p:nvPr/>
        </p:nvGrpSpPr>
        <p:grpSpPr>
          <a:xfrm>
            <a:off x="634680" y="1054873"/>
            <a:ext cx="8714859" cy="9055131"/>
            <a:chOff x="634680" y="1054873"/>
            <a:chExt cx="8714859" cy="9055131"/>
          </a:xfrm>
        </p:grpSpPr>
        <p:sp>
          <p:nvSpPr>
            <p:cNvPr id="6" name="Cubo 5">
              <a:extLst>
                <a:ext uri="{FF2B5EF4-FFF2-40B4-BE49-F238E27FC236}">
                  <a16:creationId xmlns:a16="http://schemas.microsoft.com/office/drawing/2014/main" id="{D4B09F6E-AC60-C046-8FB2-ED400A6B69EB}"/>
                </a:ext>
              </a:extLst>
            </p:cNvPr>
            <p:cNvSpPr/>
            <p:nvPr/>
          </p:nvSpPr>
          <p:spPr>
            <a:xfrm>
              <a:off x="634680" y="1054873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Información</a:t>
              </a:r>
            </a:p>
          </p:txBody>
        </p:sp>
        <p:sp>
          <p:nvSpPr>
            <p:cNvPr id="9" name="Cubo 8">
              <a:extLst>
                <a:ext uri="{FF2B5EF4-FFF2-40B4-BE49-F238E27FC236}">
                  <a16:creationId xmlns:a16="http://schemas.microsoft.com/office/drawing/2014/main" id="{722165E5-149D-184B-B3A2-2463BC14ACA0}"/>
                </a:ext>
              </a:extLst>
            </p:cNvPr>
            <p:cNvSpPr/>
            <p:nvPr/>
          </p:nvSpPr>
          <p:spPr>
            <a:xfrm>
              <a:off x="634680" y="3096599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Asesoría Técnica</a:t>
              </a:r>
            </a:p>
          </p:txBody>
        </p:sp>
        <p:sp>
          <p:nvSpPr>
            <p:cNvPr id="10" name="Cubo 9">
              <a:extLst>
                <a:ext uri="{FF2B5EF4-FFF2-40B4-BE49-F238E27FC236}">
                  <a16:creationId xmlns:a16="http://schemas.microsoft.com/office/drawing/2014/main" id="{E762A17C-3033-5E4B-AAEA-97792B982F1D}"/>
                </a:ext>
              </a:extLst>
            </p:cNvPr>
            <p:cNvSpPr/>
            <p:nvPr/>
          </p:nvSpPr>
          <p:spPr>
            <a:xfrm>
              <a:off x="634680" y="2075736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Capacitación</a:t>
              </a:r>
            </a:p>
          </p:txBody>
        </p:sp>
        <p:sp>
          <p:nvSpPr>
            <p:cNvPr id="11" name="Cubo 10">
              <a:extLst>
                <a:ext uri="{FF2B5EF4-FFF2-40B4-BE49-F238E27FC236}">
                  <a16:creationId xmlns:a16="http://schemas.microsoft.com/office/drawing/2014/main" id="{7D7B6373-B848-E742-A578-6B039FA4BF6D}"/>
                </a:ext>
              </a:extLst>
            </p:cNvPr>
            <p:cNvSpPr/>
            <p:nvPr/>
          </p:nvSpPr>
          <p:spPr>
            <a:xfrm>
              <a:off x="634680" y="4117462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Soporte Tecnológico</a:t>
              </a:r>
            </a:p>
          </p:txBody>
        </p:sp>
        <p:sp>
          <p:nvSpPr>
            <p:cNvPr id="12" name="Cubo 11">
              <a:extLst>
                <a:ext uri="{FF2B5EF4-FFF2-40B4-BE49-F238E27FC236}">
                  <a16:creationId xmlns:a16="http://schemas.microsoft.com/office/drawing/2014/main" id="{680AC0AC-99AA-3D43-9750-F34BD3DFA0EB}"/>
                </a:ext>
              </a:extLst>
            </p:cNvPr>
            <p:cNvSpPr/>
            <p:nvPr/>
          </p:nvSpPr>
          <p:spPr>
            <a:xfrm>
              <a:off x="634680" y="6159188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Acción Conjunta</a:t>
              </a:r>
            </a:p>
          </p:txBody>
        </p:sp>
        <p:sp>
          <p:nvSpPr>
            <p:cNvPr id="13" name="Cubo 12">
              <a:extLst>
                <a:ext uri="{FF2B5EF4-FFF2-40B4-BE49-F238E27FC236}">
                  <a16:creationId xmlns:a16="http://schemas.microsoft.com/office/drawing/2014/main" id="{52AAAFEF-9222-8F45-B718-176A43199644}"/>
                </a:ext>
              </a:extLst>
            </p:cNvPr>
            <p:cNvSpPr/>
            <p:nvPr/>
          </p:nvSpPr>
          <p:spPr>
            <a:xfrm>
              <a:off x="634680" y="5138325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Financiamiento</a:t>
              </a:r>
            </a:p>
          </p:txBody>
        </p:sp>
        <p:sp>
          <p:nvSpPr>
            <p:cNvPr id="14" name="Cubo 13">
              <a:extLst>
                <a:ext uri="{FF2B5EF4-FFF2-40B4-BE49-F238E27FC236}">
                  <a16:creationId xmlns:a16="http://schemas.microsoft.com/office/drawing/2014/main" id="{782140EB-F80B-D448-B3BF-FEE85C9EA708}"/>
                </a:ext>
              </a:extLst>
            </p:cNvPr>
            <p:cNvSpPr/>
            <p:nvPr/>
          </p:nvSpPr>
          <p:spPr>
            <a:xfrm>
              <a:off x="634680" y="7180051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Articulación Productiva</a:t>
              </a:r>
            </a:p>
          </p:txBody>
        </p:sp>
        <p:sp>
          <p:nvSpPr>
            <p:cNvPr id="15" name="Cubo 14">
              <a:extLst>
                <a:ext uri="{FF2B5EF4-FFF2-40B4-BE49-F238E27FC236}">
                  <a16:creationId xmlns:a16="http://schemas.microsoft.com/office/drawing/2014/main" id="{294EB5C6-EE42-D246-B1B6-3FE19FCAC24F}"/>
                </a:ext>
              </a:extLst>
            </p:cNvPr>
            <p:cNvSpPr/>
            <p:nvPr/>
          </p:nvSpPr>
          <p:spPr>
            <a:xfrm>
              <a:off x="634680" y="9221777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Promoción Comercial</a:t>
              </a:r>
            </a:p>
          </p:txBody>
        </p:sp>
        <p:sp>
          <p:nvSpPr>
            <p:cNvPr id="16" name="Cubo 15">
              <a:extLst>
                <a:ext uri="{FF2B5EF4-FFF2-40B4-BE49-F238E27FC236}">
                  <a16:creationId xmlns:a16="http://schemas.microsoft.com/office/drawing/2014/main" id="{C4240E92-2B74-904A-82B3-AADDDFA6A4E3}"/>
                </a:ext>
              </a:extLst>
            </p:cNvPr>
            <p:cNvSpPr/>
            <p:nvPr/>
          </p:nvSpPr>
          <p:spPr>
            <a:xfrm>
              <a:off x="634680" y="8200914"/>
              <a:ext cx="8714859" cy="888227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Internacionalización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7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391150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2546030" y="4152900"/>
            <a:ext cx="130215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Centros de Información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orientados expresamente a respaldar a las MYPES</a:t>
            </a:r>
          </a:p>
        </p:txBody>
      </p:sp>
    </p:spTree>
    <p:extLst>
      <p:ext uri="{BB962C8B-B14F-4D97-AF65-F5344CB8AC3E}">
        <p14:creationId xmlns:p14="http://schemas.microsoft.com/office/powerpoint/2010/main" val="30295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10150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3359237" y="4076700"/>
            <a:ext cx="124267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Centros de capacitación productiva para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y pequeñas empresas</a:t>
            </a:r>
            <a:endParaRPr lang="es-MX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562600" y="1028700"/>
            <a:ext cx="13865499" cy="2606043"/>
            <a:chOff x="-3714093" y="0"/>
            <a:chExt cx="18487331" cy="3474723"/>
          </a:xfrm>
        </p:grpSpPr>
        <p:sp>
          <p:nvSpPr>
            <p:cNvPr id="6" name="TextBox 6"/>
            <p:cNvSpPr txBox="1"/>
            <p:nvPr/>
          </p:nvSpPr>
          <p:spPr>
            <a:xfrm>
              <a:off x="-3714093" y="772866"/>
              <a:ext cx="14773238" cy="1156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4"/>
                </a:lnSpc>
              </a:pPr>
              <a:r>
                <a:rPr lang="en-US" sz="3600" spc="158" dirty="0" err="1">
                  <a:solidFill>
                    <a:srgbClr val="FFFFFF"/>
                  </a:solidFill>
                  <a:latin typeface="Glegoo"/>
                </a:rPr>
                <a:t>Activos</a:t>
              </a:r>
              <a:r>
                <a:rPr lang="en-US" sz="3600" spc="158" dirty="0">
                  <a:solidFill>
                    <a:srgbClr val="FFFFFF"/>
                  </a:solidFill>
                  <a:latin typeface="Glegoo"/>
                </a:rPr>
                <a:t> / </a:t>
              </a:r>
              <a:r>
                <a:rPr lang="en-US" sz="3600" spc="158" dirty="0" err="1">
                  <a:solidFill>
                    <a:srgbClr val="FFFFFF"/>
                  </a:solidFill>
                  <a:latin typeface="Glegoo"/>
                </a:rPr>
                <a:t>empleos</a:t>
              </a:r>
              <a:endParaRPr lang="en-US" sz="3600" spc="158" dirty="0">
                <a:solidFill>
                  <a:srgbClr val="FFFFFF"/>
                </a:solidFill>
                <a:latin typeface="Glegoo"/>
              </a:endParaRPr>
            </a:p>
            <a:p>
              <a:pPr algn="ctr">
                <a:lnSpc>
                  <a:spcPts val="2912"/>
                </a:lnSpc>
              </a:pPr>
              <a:r>
                <a:rPr lang="en-US" sz="2800" spc="123" dirty="0">
                  <a:solidFill>
                    <a:srgbClr val="FFFFFF"/>
                  </a:solidFill>
                  <a:latin typeface="Glegoo"/>
                </a:rPr>
                <a:t>(</a:t>
              </a:r>
              <a:r>
                <a:rPr lang="en-US" sz="2800" spc="123" dirty="0" err="1">
                  <a:solidFill>
                    <a:srgbClr val="FFFFFF"/>
                  </a:solidFill>
                  <a:latin typeface="Glegoo"/>
                </a:rPr>
                <a:t>millones</a:t>
              </a:r>
              <a:r>
                <a:rPr lang="en-US" sz="2800" spc="123" dirty="0">
                  <a:solidFill>
                    <a:srgbClr val="FFFFFF"/>
                  </a:solidFill>
                  <a:latin typeface="Glegoo"/>
                </a:rPr>
                <a:t> de pesos)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4773238" cy="393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4"/>
                </a:lnSpc>
              </a:pPr>
              <a:r>
                <a:rPr lang="en-US" sz="1960" spc="286">
                  <a:solidFill>
                    <a:srgbClr val="000000"/>
                  </a:solidFill>
                  <a:latin typeface="Roboto"/>
                </a:rPr>
                <a:t>,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286870"/>
              <a:ext cx="14773238" cy="393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4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79790"/>
              <a:ext cx="14773238" cy="594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7"/>
                </a:lnSpc>
              </a:pPr>
              <a:endParaRPr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94AEE4-E0C7-9C45-B872-4C51F68EA637}"/>
              </a:ext>
            </a:extLst>
          </p:cNvPr>
          <p:cNvGrpSpPr/>
          <p:nvPr/>
        </p:nvGrpSpPr>
        <p:grpSpPr>
          <a:xfrm>
            <a:off x="609600" y="331434"/>
            <a:ext cx="15055588" cy="11452217"/>
            <a:chOff x="609600" y="331434"/>
            <a:chExt cx="15055588" cy="11452217"/>
          </a:xfrm>
        </p:grpSpPr>
        <p:grpSp>
          <p:nvGrpSpPr>
            <p:cNvPr id="2" name="Group 2"/>
            <p:cNvGrpSpPr/>
            <p:nvPr/>
          </p:nvGrpSpPr>
          <p:grpSpPr>
            <a:xfrm>
              <a:off x="609600" y="331434"/>
              <a:ext cx="15055588" cy="1524955"/>
              <a:chOff x="-2684281" y="173897"/>
              <a:chExt cx="20074117" cy="2033273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-2684281" y="173897"/>
                <a:ext cx="17389836" cy="1286809"/>
              </a:xfrm>
              <a:prstGeom prst="rect">
                <a:avLst/>
              </a:prstGeom>
              <a:noFill/>
              <a:effectLst>
                <a:outerShdw blurRad="50800" dist="50800" dir="5400000" sx="1000" sy="1000" algn="ctr" rotWithShape="0">
                  <a:srgbClr val="000000"/>
                </a:outerShdw>
                <a:softEdge rad="279400"/>
              </a:effectLst>
              <a:scene3d>
                <a:camera prst="orthographicFront"/>
                <a:lightRig rig="freezing" dir="t"/>
              </a:scene3d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6839"/>
                  </a:lnSpc>
                </a:pPr>
                <a:r>
                  <a:rPr lang="en-US" sz="7200" spc="-359" dirty="0">
                    <a:solidFill>
                      <a:srgbClr val="000000"/>
                    </a:solidFill>
                    <a:latin typeface="PT Sans"/>
                  </a:rPr>
                  <a:t>LAS 500 EMPRESAS DE EXPANSIÓN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1665792"/>
                <a:ext cx="17389836" cy="5413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30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82870" y="2474596"/>
              <a:ext cx="4953318" cy="9309055"/>
              <a:chOff x="-1040593" y="0"/>
              <a:chExt cx="6604424" cy="12412074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-1040593" y="592920"/>
                <a:ext cx="5563831" cy="100651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2006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2007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2008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2009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2010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2011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2012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2013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2014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2015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2016</a:t>
                </a:r>
              </a:p>
              <a:p>
                <a:pPr algn="ct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2018</a:t>
                </a:r>
              </a:p>
              <a:p>
                <a:pPr algn="ctr">
                  <a:lnSpc>
                    <a:spcPts val="7280"/>
                  </a:lnSpc>
                </a:pPr>
                <a:endParaRPr lang="en-US" sz="4200" spc="184" dirty="0">
                  <a:solidFill>
                    <a:srgbClr val="FFFFFF"/>
                  </a:solidFill>
                  <a:latin typeface="Glegoo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5563831" cy="3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4"/>
                  </a:lnSpc>
                </a:pPr>
                <a:endParaRPr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224222"/>
                <a:ext cx="5563831" cy="3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4"/>
                  </a:lnSpc>
                </a:pPr>
                <a:endParaRPr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11817141"/>
                <a:ext cx="5563831" cy="5949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7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696200" y="2474596"/>
              <a:ext cx="6438448" cy="9309055"/>
              <a:chOff x="-3020767" y="0"/>
              <a:chExt cx="8584598" cy="12412074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-3020767" y="537625"/>
                <a:ext cx="5563831" cy="100651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2.7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3.0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3.6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4.1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4.5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5.9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9.6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10.3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7.1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9.4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14.7</a:t>
                </a:r>
              </a:p>
              <a:p>
                <a:pPr algn="r">
                  <a:lnSpc>
                    <a:spcPts val="4368"/>
                  </a:lnSpc>
                </a:pPr>
                <a:r>
                  <a:rPr lang="en-US" sz="4200" spc="184" dirty="0">
                    <a:solidFill>
                      <a:srgbClr val="FFFFFF"/>
                    </a:solidFill>
                    <a:latin typeface="Glegoo"/>
                  </a:rPr>
                  <a:t>13.8</a:t>
                </a:r>
              </a:p>
              <a:p>
                <a:pPr algn="ctr">
                  <a:lnSpc>
                    <a:spcPts val="7280"/>
                  </a:lnSpc>
                </a:pPr>
                <a:endParaRPr lang="en-US" sz="4200" spc="184" dirty="0">
                  <a:solidFill>
                    <a:srgbClr val="FFFFFF"/>
                  </a:solidFill>
                  <a:latin typeface="Glegoo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5563831" cy="3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4"/>
                  </a:lnSpc>
                </a:pPr>
                <a:endParaRPr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11224222"/>
                <a:ext cx="5563831" cy="3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4"/>
                  </a:lnSpc>
                </a:pPr>
                <a:endParaRPr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11817141"/>
                <a:ext cx="5563831" cy="5949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27"/>
                  </a:lnSpc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35005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1086167" y="4076700"/>
            <a:ext cx="16972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Firmas de asesoría técnica especializadas en la creación de micro </a:t>
            </a:r>
          </a:p>
          <a:p>
            <a:pPr algn="ctr"/>
            <a:r>
              <a:rPr lang="es-ES_tradn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pequeñas empresas competitivas</a:t>
            </a:r>
            <a:endParaRPr lang="es-MX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10150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4363515" y="4076700"/>
            <a:ext cx="104182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de diseño y soporte tecnológico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micro y pequeñas empresas</a:t>
            </a:r>
            <a:endParaRPr lang="es-MX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9652" y="-4991100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1683440" y="4152900"/>
            <a:ext cx="155590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Firmas de servicios especializados en soluciones financieras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integrales para micro y pequeñas empresas</a:t>
            </a:r>
          </a:p>
        </p:txBody>
      </p:sp>
    </p:spTree>
    <p:extLst>
      <p:ext uri="{BB962C8B-B14F-4D97-AF65-F5344CB8AC3E}">
        <p14:creationId xmlns:p14="http://schemas.microsoft.com/office/powerpoint/2010/main" val="17415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93989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1964613" y="3416807"/>
            <a:ext cx="152160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Firmas especializadas en respaldo técnico en articulación y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encadenamientos productivos, desarrollo de proveedores y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alianzas estratégicas</a:t>
            </a:r>
          </a:p>
        </p:txBody>
      </p:sp>
    </p:spTree>
    <p:extLst>
      <p:ext uri="{BB962C8B-B14F-4D97-AF65-F5344CB8AC3E}">
        <p14:creationId xmlns:p14="http://schemas.microsoft.com/office/powerpoint/2010/main" val="2848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4537" y="-4429125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213821" y="3696950"/>
            <a:ext cx="180741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y respaldo de alianzas estratégicas e inversiones conjuntas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micro y pequeñas empresas</a:t>
            </a:r>
          </a:p>
        </p:txBody>
      </p:sp>
    </p:spTree>
    <p:extLst>
      <p:ext uri="{BB962C8B-B14F-4D97-AF65-F5344CB8AC3E}">
        <p14:creationId xmlns:p14="http://schemas.microsoft.com/office/powerpoint/2010/main" val="29827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67300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912241" y="3443496"/>
            <a:ext cx="173207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y respaldo para la formación de empresas de consutoría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especializadas en internacionalización y cooperación internacional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micro, pequeñas y medianas empresas</a:t>
            </a:r>
          </a:p>
        </p:txBody>
      </p:sp>
    </p:spTree>
    <p:extLst>
      <p:ext uri="{BB962C8B-B14F-4D97-AF65-F5344CB8AC3E}">
        <p14:creationId xmlns:p14="http://schemas.microsoft.com/office/powerpoint/2010/main" val="2220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67300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2280403" y="3755361"/>
            <a:ext cx="145844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y respaldo de firmas de servicios comerciales 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especializadas en micro y pequeñas empresas </a:t>
            </a:r>
          </a:p>
        </p:txBody>
      </p:sp>
    </p:spTree>
    <p:extLst>
      <p:ext uri="{BB962C8B-B14F-4D97-AF65-F5344CB8AC3E}">
        <p14:creationId xmlns:p14="http://schemas.microsoft.com/office/powerpoint/2010/main" val="2499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347" y="1"/>
            <a:ext cx="18360551" cy="10287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E8E489C-6628-6247-A098-0278AA2C6C4E}"/>
              </a:ext>
            </a:extLst>
          </p:cNvPr>
          <p:cNvSpPr/>
          <p:nvPr/>
        </p:nvSpPr>
        <p:spPr>
          <a:xfrm>
            <a:off x="3200400" y="3238500"/>
            <a:ext cx="14020800" cy="235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_tradnl" sz="6600" i="1" dirty="0">
                <a:solidFill>
                  <a:schemeClr val="bg1"/>
                </a:solidFill>
                <a:ea typeface="ヒラギノ角ゴ Pro W3" panose="020B0300000000000000" pitchFamily="34" charset="-128"/>
                <a:cs typeface="Times New Roman" panose="02020603050405020304" pitchFamily="18" charset="0"/>
              </a:rPr>
              <a:t>Parques industriales-comerciales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_tradnl" sz="6600" i="1" dirty="0">
                <a:solidFill>
                  <a:schemeClr val="bg1"/>
                </a:solidFill>
                <a:ea typeface="ヒラギノ角ゴ Pro W3" panose="020B0300000000000000" pitchFamily="34" charset="-128"/>
                <a:cs typeface="Times New Roman" panose="02020603050405020304" pitchFamily="18" charset="0"/>
              </a:rPr>
              <a:t>para micro y pequeñas empresas</a:t>
            </a:r>
            <a:endParaRPr lang="es-MX" sz="6600" i="1" dirty="0">
              <a:solidFill>
                <a:schemeClr val="bg1"/>
              </a:solidFill>
              <a:ea typeface="ヒラギノ角ゴ Pro W3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67300"/>
            <a:ext cx="19145250" cy="19145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D99-0A08-6B4C-ACA7-AD99EB30644A}"/>
              </a:ext>
            </a:extLst>
          </p:cNvPr>
          <p:cNvSpPr txBox="1"/>
          <p:nvPr/>
        </p:nvSpPr>
        <p:spPr>
          <a:xfrm>
            <a:off x="2714379" y="3755361"/>
            <a:ext cx="137165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MYPES</a:t>
            </a:r>
          </a:p>
          <a:p>
            <a:pPr algn="ctr"/>
            <a:endParaRPr lang="es-MX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 PROTECCIÓN DEL PLANETA</a:t>
            </a:r>
          </a:p>
        </p:txBody>
      </p:sp>
    </p:spTree>
    <p:extLst>
      <p:ext uri="{BB962C8B-B14F-4D97-AF65-F5344CB8AC3E}">
        <p14:creationId xmlns:p14="http://schemas.microsoft.com/office/powerpoint/2010/main" val="37734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093989"/>
            <a:ext cx="19145250" cy="1914525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BFB5A37B-7E05-4447-8D79-63D34CAC68DE}"/>
              </a:ext>
            </a:extLst>
          </p:cNvPr>
          <p:cNvGrpSpPr/>
          <p:nvPr/>
        </p:nvGrpSpPr>
        <p:grpSpPr>
          <a:xfrm>
            <a:off x="528220" y="-21431"/>
            <a:ext cx="17607380" cy="8576196"/>
            <a:chOff x="528220" y="-21431"/>
            <a:chExt cx="17607380" cy="8576196"/>
          </a:xfrm>
        </p:grpSpPr>
        <p:grpSp>
          <p:nvGrpSpPr>
            <p:cNvPr id="3" name="Group 3"/>
            <p:cNvGrpSpPr/>
            <p:nvPr/>
          </p:nvGrpSpPr>
          <p:grpSpPr>
            <a:xfrm>
              <a:off x="528220" y="-21431"/>
              <a:ext cx="8615780" cy="8576196"/>
              <a:chOff x="0" y="-28575"/>
              <a:chExt cx="11487706" cy="11434928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11487706" cy="672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60"/>
                  </a:lnSpc>
                </a:pPr>
                <a:endParaRPr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817472"/>
                <a:ext cx="11487706" cy="105888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839"/>
                  </a:lnSpc>
                </a:pPr>
                <a:r>
                  <a:rPr lang="en-US" sz="5600" spc="112" dirty="0">
                    <a:solidFill>
                      <a:srgbClr val="FFF6F8"/>
                    </a:solidFill>
                  </a:rPr>
                  <a:t>De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continuar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esta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situación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y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tendencia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, la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afectación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ecológica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y la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falta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de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agua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y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energía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, se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convertirán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en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las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limitaciones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principales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del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propio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desarrollo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empresarial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del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país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en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las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próximas</a:t>
                </a:r>
                <a:r>
                  <a:rPr lang="en-US" sz="5600" spc="112" dirty="0">
                    <a:solidFill>
                      <a:srgbClr val="FFF6F8"/>
                    </a:solidFill>
                  </a:rPr>
                  <a:t> </a:t>
                </a:r>
                <a:r>
                  <a:rPr lang="en-US" sz="5600" spc="112" dirty="0" err="1">
                    <a:solidFill>
                      <a:srgbClr val="FFF6F8"/>
                    </a:solidFill>
                  </a:rPr>
                  <a:t>décadas</a:t>
                </a:r>
                <a:endParaRPr lang="en-US" sz="5600" spc="112" dirty="0">
                  <a:solidFill>
                    <a:srgbClr val="FFF6F8"/>
                  </a:solidFill>
                </a:endParaRPr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t="17644" b="2011"/>
            <a:stretch>
              <a:fillRect/>
            </a:stretch>
          </p:blipFill>
          <p:spPr>
            <a:xfrm>
              <a:off x="9199102" y="2451014"/>
              <a:ext cx="8936498" cy="5384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0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E9BE64EB-7B37-B340-B82A-3F732C568193}"/>
              </a:ext>
            </a:extLst>
          </p:cNvPr>
          <p:cNvSpPr txBox="1"/>
          <p:nvPr/>
        </p:nvSpPr>
        <p:spPr>
          <a:xfrm>
            <a:off x="1346833" y="2933700"/>
            <a:ext cx="138214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i="1" dirty="0">
                <a:solidFill>
                  <a:schemeClr val="bg1"/>
                </a:solidFill>
              </a:rPr>
              <a:t>Con el importe promedio de inversión </a:t>
            </a:r>
          </a:p>
          <a:p>
            <a:r>
              <a:rPr lang="es-MX" sz="5400" i="1" dirty="0">
                <a:solidFill>
                  <a:schemeClr val="bg1"/>
                </a:solidFill>
              </a:rPr>
              <a:t>que requiere la formación de un empleo </a:t>
            </a:r>
          </a:p>
          <a:p>
            <a:r>
              <a:rPr lang="es-MX" sz="5400" i="1" dirty="0">
                <a:solidFill>
                  <a:schemeClr val="bg1"/>
                </a:solidFill>
              </a:rPr>
              <a:t>en las grandes empresas en México, se podrían </a:t>
            </a:r>
          </a:p>
          <a:p>
            <a:r>
              <a:rPr lang="es-MX" sz="5400" i="1" dirty="0">
                <a:solidFill>
                  <a:schemeClr val="bg1"/>
                </a:solidFill>
              </a:rPr>
              <a:t>crear entre 250 y 1000 empleos en las pequeñas </a:t>
            </a:r>
          </a:p>
          <a:p>
            <a:r>
              <a:rPr lang="es-MX" sz="5400" i="1" dirty="0">
                <a:solidFill>
                  <a:schemeClr val="bg1"/>
                </a:solidFill>
              </a:rPr>
              <a:t>y microempresas, respectivamente </a:t>
            </a:r>
          </a:p>
        </p:txBody>
      </p:sp>
    </p:spTree>
    <p:extLst>
      <p:ext uri="{BB962C8B-B14F-4D97-AF65-F5344CB8AC3E}">
        <p14:creationId xmlns:p14="http://schemas.microsoft.com/office/powerpoint/2010/main" val="35538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9AF10D3-2231-AA41-9A4C-E45815FCAFC5}"/>
              </a:ext>
            </a:extLst>
          </p:cNvPr>
          <p:cNvGrpSpPr/>
          <p:nvPr/>
        </p:nvGrpSpPr>
        <p:grpSpPr>
          <a:xfrm>
            <a:off x="-10347" y="1"/>
            <a:ext cx="18876357" cy="10287000"/>
            <a:chOff x="-10347" y="1"/>
            <a:chExt cx="18876357" cy="102870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0347" y="1"/>
              <a:ext cx="18360551" cy="10287000"/>
            </a:xfrm>
            <a:prstGeom prst="rect">
              <a:avLst/>
            </a:prstGeom>
          </p:spPr>
        </p:pic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13411200" y="6486539"/>
              <a:ext cx="3361664" cy="3361650"/>
              <a:chOff x="-918851" y="1114270"/>
              <a:chExt cx="6350000" cy="634997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918851" y="1114270"/>
                <a:ext cx="6350000" cy="6349973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38751" r="-36987"/>
                </a:stretch>
              </a:blipFill>
            </p:spPr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542264" y="6486539"/>
              <a:ext cx="3361664" cy="3361650"/>
              <a:chOff x="-918851" y="1114270"/>
              <a:chExt cx="6350000" cy="634997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-918851" y="1114270"/>
                <a:ext cx="6350000" cy="6349973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68142" t="-32762" r="-68142"/>
                </a:stretch>
              </a:blipFill>
            </p:spPr>
          </p:sp>
        </p:grp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4831909" y="6486539"/>
              <a:ext cx="3361664" cy="3361650"/>
              <a:chOff x="-918851" y="1114270"/>
              <a:chExt cx="6350000" cy="634997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-918851" y="1114270"/>
                <a:ext cx="6350000" cy="6349973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045" r="-2045"/>
                </a:stretch>
              </a:blip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9121554" y="6486539"/>
              <a:ext cx="3361664" cy="3361650"/>
              <a:chOff x="-918851" y="1114270"/>
              <a:chExt cx="6350000" cy="634997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918851" y="1114270"/>
                <a:ext cx="6350000" cy="6349973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6275" r="-18614" b="-1037"/>
                </a:stretch>
              </a:blip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349969" y="2705100"/>
              <a:ext cx="18516041" cy="2757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i="1" spc="72" dirty="0">
                  <a:solidFill>
                    <a:srgbClr val="FFF6F8"/>
                  </a:solidFill>
                </a:rPr>
                <a:t>las micro y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pequeñas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empresas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requieren</a:t>
              </a:r>
              <a:r>
                <a:rPr lang="en-US" sz="3600" i="1" spc="72" dirty="0">
                  <a:solidFill>
                    <a:srgbClr val="FFF6F8"/>
                  </a:solidFill>
                </a:rPr>
                <a:t> de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condiciones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propicias</a:t>
              </a:r>
              <a:r>
                <a:rPr lang="en-US" sz="3600" i="1" spc="72" dirty="0">
                  <a:solidFill>
                    <a:srgbClr val="FFF6F8"/>
                  </a:solidFill>
                </a:rPr>
                <a:t> para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instrumentar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</a:p>
            <a:p>
              <a:pPr>
                <a:lnSpc>
                  <a:spcPts val="4320"/>
                </a:lnSpc>
              </a:pPr>
              <a:r>
                <a:rPr lang="en-US" sz="3600" i="1" spc="72" dirty="0" err="1">
                  <a:solidFill>
                    <a:srgbClr val="FFF6F8"/>
                  </a:solidFill>
                </a:rPr>
                <a:t>acciones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conjuntas</a:t>
              </a:r>
              <a:r>
                <a:rPr lang="en-US" sz="3600" i="1" spc="72" dirty="0">
                  <a:solidFill>
                    <a:srgbClr val="FFF6F8"/>
                  </a:solidFill>
                </a:rPr>
                <a:t> de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eficiencia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colectiva</a:t>
              </a:r>
              <a:r>
                <a:rPr lang="en-US" sz="3600" i="1" spc="72" dirty="0">
                  <a:solidFill>
                    <a:srgbClr val="FFF6F8"/>
                  </a:solidFill>
                </a:rPr>
                <a:t> y de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protección</a:t>
              </a:r>
              <a:r>
                <a:rPr lang="en-US" sz="3600" i="1" spc="72" dirty="0">
                  <a:solidFill>
                    <a:srgbClr val="FFF6F8"/>
                  </a:solidFill>
                </a:rPr>
                <a:t> del medio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ambiente</a:t>
              </a:r>
              <a:r>
                <a:rPr lang="en-US" sz="3600" i="1" spc="72" dirty="0">
                  <a:solidFill>
                    <a:srgbClr val="FFF6F8"/>
                  </a:solidFill>
                </a:rPr>
                <a:t>,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además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</a:p>
            <a:p>
              <a:pPr>
                <a:lnSpc>
                  <a:spcPts val="4320"/>
                </a:lnSpc>
              </a:pPr>
              <a:r>
                <a:rPr lang="en-US" sz="3600" i="1" spc="72" dirty="0">
                  <a:solidFill>
                    <a:srgbClr val="FFF6F8"/>
                  </a:solidFill>
                </a:rPr>
                <a:t>de una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infraestructura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común</a:t>
              </a:r>
              <a:r>
                <a:rPr lang="en-US" sz="3600" i="1" spc="72" dirty="0">
                  <a:solidFill>
                    <a:srgbClr val="FFF6F8"/>
                  </a:solidFill>
                </a:rPr>
                <a:t> que sea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determinante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en</a:t>
              </a:r>
              <a:r>
                <a:rPr lang="en-US" sz="3600" i="1" spc="72" dirty="0">
                  <a:solidFill>
                    <a:srgbClr val="FFF6F8"/>
                  </a:solidFill>
                </a:rPr>
                <a:t> el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propósito</a:t>
              </a:r>
              <a:r>
                <a:rPr lang="en-US" sz="3600" i="1" spc="72" dirty="0">
                  <a:solidFill>
                    <a:srgbClr val="FFF6F8"/>
                  </a:solidFill>
                </a:rPr>
                <a:t> de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impulsar</a:t>
              </a:r>
              <a:r>
                <a:rPr lang="en-US" sz="3600" i="1" spc="72" dirty="0">
                  <a:solidFill>
                    <a:srgbClr val="FFF6F8"/>
                  </a:solidFill>
                </a:rPr>
                <a:t> la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especialización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productiva</a:t>
              </a:r>
              <a:r>
                <a:rPr lang="en-US" sz="3600" i="1" spc="72" dirty="0">
                  <a:solidFill>
                    <a:srgbClr val="FFF6F8"/>
                  </a:solidFill>
                </a:rPr>
                <a:t> y la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organización</a:t>
              </a:r>
              <a:r>
                <a:rPr lang="en-US" sz="3600" i="1" spc="72" dirty="0">
                  <a:solidFill>
                    <a:srgbClr val="FFF6F8"/>
                  </a:solidFill>
                </a:rPr>
                <a:t> de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verdaderos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distritos</a:t>
              </a:r>
              <a:r>
                <a:rPr lang="en-US" sz="3600" i="1" spc="72" dirty="0">
                  <a:solidFill>
                    <a:srgbClr val="FFF6F8"/>
                  </a:solidFill>
                </a:rPr>
                <a:t>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empresariales</a:t>
              </a:r>
              <a:r>
                <a:rPr lang="en-US" sz="3600" i="1" spc="72" dirty="0">
                  <a:solidFill>
                    <a:srgbClr val="FFF6F8"/>
                  </a:solidFill>
                </a:rPr>
                <a:t>  </a:t>
              </a:r>
            </a:p>
            <a:p>
              <a:pPr>
                <a:lnSpc>
                  <a:spcPts val="4320"/>
                </a:lnSpc>
              </a:pPr>
              <a:r>
                <a:rPr lang="en-US" sz="3600" i="1" spc="72" dirty="0" err="1">
                  <a:solidFill>
                    <a:srgbClr val="FFF6F8"/>
                  </a:solidFill>
                </a:rPr>
                <a:t>acordes</a:t>
              </a:r>
              <a:r>
                <a:rPr lang="en-US" sz="3600" i="1" spc="72" dirty="0">
                  <a:solidFill>
                    <a:srgbClr val="FFF6F8"/>
                  </a:solidFill>
                </a:rPr>
                <a:t> con sus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requerimientos</a:t>
              </a:r>
              <a:r>
                <a:rPr lang="en-US" sz="3600" i="1" spc="72" dirty="0">
                  <a:solidFill>
                    <a:srgbClr val="FFF6F8"/>
                  </a:solidFill>
                </a:rPr>
                <a:t> y </a:t>
              </a:r>
              <a:r>
                <a:rPr lang="en-US" sz="3600" i="1" spc="72" dirty="0" err="1">
                  <a:solidFill>
                    <a:srgbClr val="FFF6F8"/>
                  </a:solidFill>
                </a:rPr>
                <a:t>posibilidades</a:t>
              </a:r>
              <a:endParaRPr lang="en-US" sz="3600" i="1" spc="72" dirty="0">
                <a:solidFill>
                  <a:srgbClr val="FFF6F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0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347" y="1"/>
            <a:ext cx="18360551" cy="10287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E8E489C-6628-6247-A098-0278AA2C6C4E}"/>
              </a:ext>
            </a:extLst>
          </p:cNvPr>
          <p:cNvSpPr/>
          <p:nvPr/>
        </p:nvSpPr>
        <p:spPr>
          <a:xfrm>
            <a:off x="1905000" y="2819209"/>
            <a:ext cx="14020800" cy="393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sz="4400" dirty="0">
                <a:solidFill>
                  <a:schemeClr val="bg1"/>
                </a:solidFill>
                <a:ea typeface="ヒラギノ角ゴ Pro W3" panose="020B0300000000000000" pitchFamily="34" charset="-128"/>
                <a:cs typeface="Times New Roman" panose="02020603050405020304" pitchFamily="18" charset="0"/>
              </a:rPr>
              <a:t>Impulso de la desconcentración de instalaciones productivas de las zonas urbanas, y a su concentración en distritos que faciliten y promuevan un desarrollo regional más competitivo y equilibrado, a la vez que una mayor eficiencia y productividad colectiva de las micro y pequeñas empresas.</a:t>
            </a:r>
            <a:endParaRPr lang="es-MX" sz="4400" dirty="0">
              <a:solidFill>
                <a:schemeClr val="bg1"/>
              </a:solidFill>
              <a:ea typeface="ヒラギノ角ゴ Pro W3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25" y="-4838700"/>
            <a:ext cx="19145250" cy="1914525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C078BAD-3610-2C4B-83CC-7D8C39DFF781}"/>
              </a:ext>
            </a:extLst>
          </p:cNvPr>
          <p:cNvGrpSpPr/>
          <p:nvPr/>
        </p:nvGrpSpPr>
        <p:grpSpPr>
          <a:xfrm>
            <a:off x="2819400" y="571500"/>
            <a:ext cx="14478000" cy="10702707"/>
            <a:chOff x="2819400" y="571500"/>
            <a:chExt cx="14478000" cy="1070270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95271A62-EC08-B249-AAF0-8174A4194C66}"/>
                </a:ext>
              </a:extLst>
            </p:cNvPr>
            <p:cNvSpPr txBox="1"/>
            <p:nvPr/>
          </p:nvSpPr>
          <p:spPr>
            <a:xfrm>
              <a:off x="2819400" y="4533900"/>
              <a:ext cx="11545148" cy="6740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mariolopezespinosa@yahoo.com.mx</a:t>
              </a:r>
              <a:endParaRPr lang="es-MX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www.ideq.mx</a:t>
              </a:r>
              <a:endParaRPr lang="es-MX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55 1633 7094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AA884F6-A971-284C-9D99-E180E5E5F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200" y="571500"/>
              <a:ext cx="4648200" cy="359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5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-821971" y="8635175"/>
            <a:ext cx="2362200" cy="236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90500" y="8991600"/>
            <a:ext cx="1104900" cy="1104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34" b="53532"/>
          <a:stretch>
            <a:fillRect/>
          </a:stretch>
        </p:blipFill>
        <p:spPr>
          <a:xfrm rot="-10800000">
            <a:off x="477984" y="468236"/>
            <a:ext cx="10037617" cy="46752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42341" y="3698043"/>
            <a:ext cx="16199435" cy="439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La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alternativa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de las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empresas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maquiladoras no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parece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ser la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opción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más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aconsejable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para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generar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empleo</a:t>
            </a:r>
            <a:r>
              <a:rPr lang="en-US" sz="7200" spc="144" dirty="0">
                <a:solidFill>
                  <a:srgbClr val="FFF6F8"/>
                </a:solidFill>
                <a:latin typeface="Aileron Regular Bold"/>
              </a:rPr>
              <a:t> </a:t>
            </a:r>
            <a:r>
              <a:rPr lang="en-US" sz="7200" spc="144" dirty="0" err="1">
                <a:solidFill>
                  <a:srgbClr val="FFF6F8"/>
                </a:solidFill>
                <a:latin typeface="Aileron Regular Bold"/>
              </a:rPr>
              <a:t>productivo</a:t>
            </a:r>
            <a:endParaRPr lang="en-US" sz="7200" spc="144" dirty="0">
              <a:solidFill>
                <a:srgbClr val="FFF6F8"/>
              </a:solidFill>
              <a:latin typeface="Aileron Regula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BA"/>
            </a:gs>
            <a:gs pos="48000">
              <a:srgbClr val="002060"/>
            </a:gs>
            <a:gs pos="99000">
              <a:srgbClr val="FF00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F2224DB-43BD-9645-9675-2D856A84B7B7}"/>
              </a:ext>
            </a:extLst>
          </p:cNvPr>
          <p:cNvGrpSpPr/>
          <p:nvPr/>
        </p:nvGrpSpPr>
        <p:grpSpPr>
          <a:xfrm>
            <a:off x="914400" y="946011"/>
            <a:ext cx="13701187" cy="8394978"/>
            <a:chOff x="2293406" y="481786"/>
            <a:chExt cx="13701187" cy="8394978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E1EBF05-DC8A-4E40-BFA7-D76DBABB2F72}"/>
                </a:ext>
              </a:extLst>
            </p:cNvPr>
            <p:cNvSpPr txBox="1"/>
            <p:nvPr/>
          </p:nvSpPr>
          <p:spPr>
            <a:xfrm>
              <a:off x="5029200" y="481786"/>
              <a:ext cx="89931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/>
                  </a:solidFill>
                </a:rPr>
                <a:t>EMPRESAS MAQUILADORAS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2C0F9D-98D9-C045-9CFC-96A4C3079685}"/>
                </a:ext>
              </a:extLst>
            </p:cNvPr>
            <p:cNvSpPr txBox="1"/>
            <p:nvPr/>
          </p:nvSpPr>
          <p:spPr>
            <a:xfrm>
              <a:off x="2293406" y="2628900"/>
              <a:ext cx="13701187" cy="624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Font typeface="Wingdings" pitchFamily="2" charset="2"/>
                <a:buChar char="§"/>
              </a:pPr>
              <a:r>
                <a:rPr lang="es-MX" sz="4000" i="1" dirty="0">
                  <a:solidFill>
                    <a:schemeClr val="bg1"/>
                  </a:solidFill>
                </a:rPr>
                <a:t>Salarios relativamente bajos y prestaciones laborales mínimas </a:t>
              </a:r>
            </a:p>
            <a:p>
              <a:pPr marL="571500" indent="-571500">
                <a:buFont typeface="Wingdings" pitchFamily="2" charset="2"/>
                <a:buChar char="§"/>
              </a:pPr>
              <a:endParaRPr lang="es-MX" sz="4000" i="1" dirty="0">
                <a:solidFill>
                  <a:schemeClr val="bg1"/>
                </a:solidFill>
              </a:endParaRPr>
            </a:p>
            <a:p>
              <a:pPr marL="571500" indent="-571500">
                <a:buFont typeface="Wingdings" pitchFamily="2" charset="2"/>
                <a:buChar char="§"/>
              </a:pPr>
              <a:endParaRPr lang="es-MX" sz="4000" i="1" dirty="0">
                <a:solidFill>
                  <a:schemeClr val="bg1"/>
                </a:solidFill>
              </a:endParaRP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s-MX" sz="4000" i="1" dirty="0">
                  <a:solidFill>
                    <a:schemeClr val="bg1"/>
                  </a:solidFill>
                </a:rPr>
                <a:t>Infraestructura</a:t>
              </a:r>
            </a:p>
            <a:p>
              <a:pPr marL="571500" indent="-571500">
                <a:buFont typeface="Wingdings" pitchFamily="2" charset="2"/>
                <a:buChar char="§"/>
              </a:pPr>
              <a:endParaRPr lang="es-MX" sz="4000" i="1" dirty="0">
                <a:solidFill>
                  <a:schemeClr val="bg1"/>
                </a:solidFill>
              </a:endParaRPr>
            </a:p>
            <a:p>
              <a:pPr marL="571500" indent="-571500">
                <a:buFont typeface="Wingdings" pitchFamily="2" charset="2"/>
                <a:buChar char="§"/>
              </a:pPr>
              <a:endParaRPr lang="es-MX" sz="4000" i="1" dirty="0">
                <a:solidFill>
                  <a:schemeClr val="bg1"/>
                </a:solidFill>
              </a:endParaRP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s-MX" sz="4000" i="1" dirty="0">
                  <a:solidFill>
                    <a:schemeClr val="bg1"/>
                  </a:solidFill>
                </a:rPr>
                <a:t>Economía de escala y producción en serie (mercados masivos)</a:t>
              </a:r>
            </a:p>
            <a:p>
              <a:pPr marL="571500" indent="-571500">
                <a:buFont typeface="Wingdings" pitchFamily="2" charset="2"/>
                <a:buChar char="§"/>
              </a:pPr>
              <a:endParaRPr lang="es-MX" sz="4000" i="1" dirty="0">
                <a:solidFill>
                  <a:schemeClr val="bg1"/>
                </a:solidFill>
              </a:endParaRPr>
            </a:p>
            <a:p>
              <a:pPr marL="571500" indent="-571500">
                <a:buFont typeface="Wingdings" pitchFamily="2" charset="2"/>
                <a:buChar char="§"/>
              </a:pPr>
              <a:endParaRPr lang="es-MX" sz="4000" i="1" dirty="0">
                <a:solidFill>
                  <a:schemeClr val="bg1"/>
                </a:solidFill>
              </a:endParaRP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s-MX" sz="4000" i="1" dirty="0">
                  <a:solidFill>
                    <a:schemeClr val="bg1"/>
                  </a:solidFill>
                </a:rPr>
                <a:t>Flujo migratorio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5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1796</Words>
  <Application>Microsoft Macintosh PowerPoint</Application>
  <PresentationFormat>Personalizado</PresentationFormat>
  <Paragraphs>401</Paragraphs>
  <Slides>72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84" baseType="lpstr">
      <vt:lpstr>PT Sans</vt:lpstr>
      <vt:lpstr>Aileron Heavy</vt:lpstr>
      <vt:lpstr>Aileron Regular Italics</vt:lpstr>
      <vt:lpstr>Roboto</vt:lpstr>
      <vt:lpstr>Arimo</vt:lpstr>
      <vt:lpstr>Aileron Regular</vt:lpstr>
      <vt:lpstr>Calibri</vt:lpstr>
      <vt:lpstr>Aileron Regular Bold</vt:lpstr>
      <vt:lpstr>Wingdings</vt:lpstr>
      <vt:lpstr>Glegoo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Digital Advertising Approach Presentation</dc:title>
  <cp:lastModifiedBy>MARIO LOPEZ ESPINOSA</cp:lastModifiedBy>
  <cp:revision>84</cp:revision>
  <dcterms:created xsi:type="dcterms:W3CDTF">2006-08-16T00:00:00Z</dcterms:created>
  <dcterms:modified xsi:type="dcterms:W3CDTF">2020-07-02T19:28:26Z</dcterms:modified>
  <dc:identifier>DADv0TviCyM</dc:identifier>
</cp:coreProperties>
</file>