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7" r:id="rId12"/>
    <p:sldId id="282" r:id="rId13"/>
    <p:sldId id="278" r:id="rId14"/>
    <p:sldId id="279" r:id="rId15"/>
    <p:sldId id="280" r:id="rId16"/>
    <p:sldId id="304" r:id="rId17"/>
    <p:sldId id="281" r:id="rId18"/>
    <p:sldId id="283" r:id="rId19"/>
    <p:sldId id="284" r:id="rId20"/>
    <p:sldId id="285" r:id="rId21"/>
    <p:sldId id="286" r:id="rId22"/>
    <p:sldId id="287" r:id="rId23"/>
    <p:sldId id="308" r:id="rId24"/>
    <p:sldId id="288" r:id="rId25"/>
    <p:sldId id="289" r:id="rId26"/>
    <p:sldId id="290" r:id="rId27"/>
    <p:sldId id="291" r:id="rId28"/>
    <p:sldId id="305" r:id="rId29"/>
    <p:sldId id="306" r:id="rId30"/>
    <p:sldId id="296" r:id="rId31"/>
    <p:sldId id="292" r:id="rId32"/>
    <p:sldId id="298" r:id="rId33"/>
    <p:sldId id="299" r:id="rId34"/>
    <p:sldId id="301" r:id="rId35"/>
    <p:sldId id="294" r:id="rId36"/>
    <p:sldId id="309" r:id="rId37"/>
    <p:sldId id="302" r:id="rId38"/>
    <p:sldId id="303" r:id="rId39"/>
    <p:sldId id="295" r:id="rId40"/>
    <p:sldId id="307" r:id="rId41"/>
    <p:sldId id="310" r:id="rId4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AAE50-DAAB-544C-B3FE-29D45C348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183A34-9886-904E-8990-E05DE94E3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A43FB-9832-4549-9110-3DA00A2D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722A33-C215-6146-96F4-60DB5133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117B8-E819-B746-9B21-12F0FCC0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8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08969-807E-214A-91A1-13F1F5CF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3878AC-CD11-6145-A1E6-78ED5F0B6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329E7-33F1-DB4D-90E7-E9138209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111F7-65A4-7B4D-A5A1-98F8B29B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1C63BB-E55D-A94E-A85C-72404B8A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91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0F33B8-4A06-D34E-866A-666C4D27C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D348A-E261-BB4C-B3A1-C0FA23621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233CDC-6312-0640-AB28-B11745E1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F9015-4A57-0147-ACF0-AF8E83FA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937494-A20E-A44F-B950-4DCFBC05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76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3DACE-42CA-6849-B4B5-54725C4F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FEB27F-725F-4E46-ACF5-9601E0F00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B1FB1-4FAC-0549-A3C9-1A2F31E0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3D3AD-B94B-DD40-8563-F73115C9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44E5-76B4-644C-8C45-9A8AF7FC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83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A573D-A1F2-AB44-86E7-115AA1E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5ADB91-E98B-264C-B0B4-65368B954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6AD9F4-A149-D74C-8C0B-C4BF6964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4AEB7-6CA2-EA4F-B04B-EBC583B8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7658F4-7DBE-3D48-A501-4304622A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32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CEFF7-7A07-2C4B-8E57-D0EDA1CC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D1DDB-6684-F54C-90D7-1CC1A46BE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008A6E-12D9-FD4D-8ACA-EBAEFDC47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D94D4-A54B-E048-A4DB-09C3AC8B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BF01C1-7C16-8E45-A9D8-B802BD4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EFACB3-0AE3-3144-AC3F-B10D9805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31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20528-BC91-774E-9F6C-3B0CFD8A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FC2284-BC7D-E94A-9599-A20A0EFFF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B165A2-09E0-C246-A525-DF137A84F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6FDBA6-FD34-B34C-920E-43F874882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89EDD8-F109-474F-AEEE-B23FB09FD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4840ED-6D50-B74E-A758-601BCFA1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A5F533-B18E-4442-99C9-5B9A71E5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CD8875-6055-7949-8F20-3E774460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26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7E50A-97F5-3748-AE66-11747155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B73668-2DF4-574D-A8EB-7FEAC478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F95073-B773-B049-ACBD-D583BB88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A7493F-B264-8348-A7DA-F0ADD978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01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8F8F03-BCAB-EC42-8470-80FB3275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6B135A-A6B1-9B46-99FB-BF6346F3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1EA8BF-8A15-6F47-A9F4-7896FF3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20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97D26-A223-C14F-AA5B-C12236BD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59A40F-0B62-4D4F-B35A-87EE36A8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52DC0D-4FDE-C046-AE51-2D4279919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B3D57F-BEA6-D248-A994-BD859D3C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B672F-6046-F748-A33B-32993D1B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56A714-FBC1-D149-8371-CF69A5A1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87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15634-F3C9-EF4D-A7BD-0FF748F2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F318A7-E069-EC41-A039-EC8CA3C1C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3A1EF5-5EAC-254A-9E5C-93E9EE3B7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3AF12-AFCF-2C45-9E94-6E60D433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444473-B73F-3F4E-AFD7-EE1862CE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D40EA7-127D-0548-A07C-E626223B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2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493EE5-E682-A943-962F-ECEA857E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5FED04-D43E-F544-A651-51BCE5F7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DE0A2-703A-9D45-BC50-58F87E4CA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927A-3FE3-6346-89FE-D65E5C1D0812}" type="datetimeFigureOut">
              <a:rPr lang="es-MX" smtClean="0"/>
              <a:t>14/07/20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5C9064-DE10-9345-A715-AFFB12626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5FAB1-D978-8D48-92BA-44C1FADB2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76EE-881A-0544-9E53-DC2DEAD6C0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6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g"/><Relationship Id="rId11" Type="http://schemas.openxmlformats.org/officeDocument/2006/relationships/image" Target="../media/image80.jpg"/><Relationship Id="rId5" Type="http://schemas.openxmlformats.org/officeDocument/2006/relationships/image" Target="../media/image74.jpg"/><Relationship Id="rId10" Type="http://schemas.openxmlformats.org/officeDocument/2006/relationships/image" Target="../media/image79.jpg"/><Relationship Id="rId4" Type="http://schemas.openxmlformats.org/officeDocument/2006/relationships/image" Target="../media/image73.jpg"/><Relationship Id="rId9" Type="http://schemas.openxmlformats.org/officeDocument/2006/relationships/image" Target="../media/image7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q.mx/" TargetMode="External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riolopezespinosa@yahoo.com.m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 rot="-8100000">
            <a:off x="8813099" y="321201"/>
            <a:ext cx="3572235" cy="1910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82AD3BD-86EF-524C-AFDA-3F705FFFC88F}"/>
              </a:ext>
            </a:extLst>
          </p:cNvPr>
          <p:cNvGrpSpPr/>
          <p:nvPr/>
        </p:nvGrpSpPr>
        <p:grpSpPr>
          <a:xfrm>
            <a:off x="-1856608" y="-1868469"/>
            <a:ext cx="14418078" cy="10594937"/>
            <a:chOff x="-1856608" y="-1868469"/>
            <a:chExt cx="14418078" cy="10594937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A8EE34EE-0CAA-EB44-9F93-77B9F8A4F5CE}"/>
                </a:ext>
              </a:extLst>
            </p:cNvPr>
            <p:cNvGrpSpPr/>
            <p:nvPr/>
          </p:nvGrpSpPr>
          <p:grpSpPr>
            <a:xfrm>
              <a:off x="-1856608" y="-1868469"/>
              <a:ext cx="14418078" cy="10594937"/>
              <a:chOff x="-2000301" y="-1955347"/>
              <a:chExt cx="14418078" cy="10594937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/>
              <a:srcRect l="4999" r="4999"/>
              <a:stretch>
                <a:fillRect/>
              </a:stretch>
            </p:blipFill>
            <p:spPr>
              <a:xfrm>
                <a:off x="-182709" y="0"/>
                <a:ext cx="12182475" cy="6853695"/>
              </a:xfrm>
              <a:prstGeom prst="rect">
                <a:avLst/>
              </a:prstGeom>
            </p:spPr>
          </p:pic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-2000301" y="364553"/>
                <a:ext cx="5486400" cy="5486400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16200001">
                <a:off x="9224984" y="-1955347"/>
                <a:ext cx="3192793" cy="3192793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5063476">
                <a:off x="8763095" y="5446797"/>
                <a:ext cx="3192793" cy="3192793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 rot="10800000">
                <a:off x="-1683135" y="0"/>
                <a:ext cx="3192793" cy="3192793"/>
              </a:xfrm>
              <a:prstGeom prst="rect">
                <a:avLst/>
              </a:prstGeom>
            </p:spPr>
          </p:pic>
          <p:sp>
            <p:nvSpPr>
              <p:cNvPr id="12" name="TextBox 12"/>
              <p:cNvSpPr txBox="1"/>
              <p:nvPr/>
            </p:nvSpPr>
            <p:spPr>
              <a:xfrm>
                <a:off x="55226" y="1120372"/>
                <a:ext cx="7479258" cy="40277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8000"/>
                  </a:lnSpc>
                </a:pPr>
                <a:r>
                  <a:rPr lang="en-US" sz="5334" spc="160" dirty="0">
                    <a:solidFill>
                      <a:srgbClr val="FFFFFF"/>
                    </a:solidFill>
                    <a:latin typeface="Poppins Medium"/>
                  </a:rPr>
                  <a:t>Taller </a:t>
                </a:r>
                <a:r>
                  <a:rPr lang="en-US" sz="5334" spc="160" dirty="0" err="1">
                    <a:solidFill>
                      <a:srgbClr val="FFFFFF"/>
                    </a:solidFill>
                    <a:latin typeface="Poppins Medium"/>
                  </a:rPr>
                  <a:t>sobre</a:t>
                </a:r>
                <a:endParaRPr lang="en-US" sz="5334" spc="160" dirty="0">
                  <a:solidFill>
                    <a:srgbClr val="FFFFFF"/>
                  </a:solidFill>
                  <a:latin typeface="Poppins Medium"/>
                </a:endParaRPr>
              </a:p>
              <a:p>
                <a:pPr algn="r">
                  <a:lnSpc>
                    <a:spcPts val="8000"/>
                  </a:lnSpc>
                </a:pPr>
                <a:r>
                  <a:rPr lang="en-US" sz="5334" spc="160" dirty="0">
                    <a:solidFill>
                      <a:srgbClr val="FFFFFF"/>
                    </a:solidFill>
                    <a:latin typeface="Poppins Medium"/>
                  </a:rPr>
                  <a:t>el </a:t>
                </a:r>
                <a:r>
                  <a:rPr lang="en-US" sz="5334" spc="160" dirty="0" err="1">
                    <a:solidFill>
                      <a:srgbClr val="FFFFFF"/>
                    </a:solidFill>
                    <a:latin typeface="Poppins Medium"/>
                  </a:rPr>
                  <a:t>desarrollo</a:t>
                </a:r>
                <a:r>
                  <a:rPr lang="en-US" sz="5334" spc="160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5334" spc="160" dirty="0" err="1">
                    <a:solidFill>
                      <a:srgbClr val="FFFFFF"/>
                    </a:solidFill>
                    <a:latin typeface="Poppins Medium"/>
                  </a:rPr>
                  <a:t>competitivo</a:t>
                </a:r>
                <a:r>
                  <a:rPr lang="en-US" sz="5334" spc="160" dirty="0">
                    <a:solidFill>
                      <a:srgbClr val="FFFFFF"/>
                    </a:solidFill>
                    <a:latin typeface="Poppins Medium"/>
                  </a:rPr>
                  <a:t> de las </a:t>
                </a:r>
                <a:r>
                  <a:rPr lang="en-US" sz="5334" spc="160" dirty="0" err="1">
                    <a:solidFill>
                      <a:srgbClr val="FFFFFF"/>
                    </a:solidFill>
                    <a:latin typeface="Poppins Medium"/>
                  </a:rPr>
                  <a:t>mujeres</a:t>
                </a:r>
                <a:r>
                  <a:rPr lang="en-US" sz="5334" spc="160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5334" spc="160" dirty="0" err="1">
                    <a:solidFill>
                      <a:srgbClr val="FFFFFF"/>
                    </a:solidFill>
                    <a:latin typeface="Poppins Medium"/>
                  </a:rPr>
                  <a:t>empresarias</a:t>
                </a:r>
                <a:r>
                  <a:rPr lang="en-US" sz="5334" spc="160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</a:p>
            </p:txBody>
          </p:sp>
        </p:grpSp>
        <p:pic>
          <p:nvPicPr>
            <p:cNvPr id="9" name="Imagen 8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91F9D696-399F-C641-B8F0-58F086F4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5122" y="6023482"/>
              <a:ext cx="2056124" cy="599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8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77898">
            <a:off x="2220474" y="2886918"/>
            <a:ext cx="5259687" cy="525968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075886" y="0"/>
            <a:ext cx="6116114" cy="709228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4045" y="-1594012"/>
            <a:ext cx="5259687" cy="525968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661491" y="2218546"/>
            <a:ext cx="4844710" cy="1538883"/>
            <a:chOff x="-2" y="3161105"/>
            <a:chExt cx="9689420" cy="3077766"/>
          </a:xfrm>
        </p:grpSpPr>
        <p:sp>
          <p:nvSpPr>
            <p:cNvPr id="10" name="TextBox 10"/>
            <p:cNvSpPr txBox="1"/>
            <p:nvPr/>
          </p:nvSpPr>
          <p:spPr>
            <a:xfrm>
              <a:off x="-2" y="3161105"/>
              <a:ext cx="9689414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Dificultades</a:t>
              </a:r>
              <a:r>
                <a:rPr lang="en-US" sz="5000" spc="150" dirty="0">
                  <a:solidFill>
                    <a:srgbClr val="182722"/>
                  </a:solidFill>
                  <a:latin typeface="Poppins Bold Bold Italics"/>
                </a:rPr>
                <a:t> </a:t>
              </a:r>
            </a:p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estructurales</a:t>
              </a:r>
              <a:endParaRPr lang="en-US" sz="5000" spc="150" dirty="0">
                <a:solidFill>
                  <a:srgbClr val="182722"/>
                </a:solidFill>
                <a:latin typeface="Poppins Bold Bold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79719"/>
              <a:ext cx="9689418" cy="65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E2B6D89-DC38-8F4B-AE00-A1DA367F28D1}"/>
              </a:ext>
            </a:extLst>
          </p:cNvPr>
          <p:cNvGrpSpPr/>
          <p:nvPr/>
        </p:nvGrpSpPr>
        <p:grpSpPr>
          <a:xfrm>
            <a:off x="270616" y="1508081"/>
            <a:ext cx="11483943" cy="5172608"/>
            <a:chOff x="270616" y="1508081"/>
            <a:chExt cx="11483943" cy="5172608"/>
          </a:xfrm>
        </p:grpSpPr>
        <p:grpSp>
          <p:nvGrpSpPr>
            <p:cNvPr id="12" name="Group 12"/>
            <p:cNvGrpSpPr/>
            <p:nvPr/>
          </p:nvGrpSpPr>
          <p:grpSpPr>
            <a:xfrm>
              <a:off x="6661491" y="5132940"/>
              <a:ext cx="5093068" cy="1547749"/>
              <a:chOff x="0" y="2247252"/>
              <a:chExt cx="10186136" cy="3095498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2247252"/>
                <a:ext cx="10186136" cy="10822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</a:pPr>
                <a:r>
                  <a:rPr lang="en-US" sz="3200" spc="416" dirty="0">
                    <a:solidFill>
                      <a:srgbClr val="FF5757"/>
                    </a:solidFill>
                    <a:latin typeface="Poppins Light Bold Italics"/>
                  </a:rPr>
                  <a:t>LAS PROPIAS MUJERES</a:t>
                </a:r>
              </a:p>
            </p:txBody>
          </p:sp>
        </p:grpSp>
        <p:pic>
          <p:nvPicPr>
            <p:cNvPr id="17" name="Imagen 16" descr="Imagen que contiene mujer, joven, gente, grupo&#10;&#10;Descripción generada automáticamente">
              <a:extLst>
                <a:ext uri="{FF2B5EF4-FFF2-40B4-BE49-F238E27FC236}">
                  <a16:creationId xmlns:a16="http://schemas.microsoft.com/office/drawing/2014/main" id="{B84847FA-756C-0F4C-BA5C-9607979D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616" y="1508081"/>
              <a:ext cx="5512466" cy="3635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68052941-5218-7941-8C5E-58ED4EDA64ED}"/>
              </a:ext>
            </a:extLst>
          </p:cNvPr>
          <p:cNvGrpSpPr/>
          <p:nvPr/>
        </p:nvGrpSpPr>
        <p:grpSpPr>
          <a:xfrm>
            <a:off x="-3011152" y="-13231"/>
            <a:ext cx="15270770" cy="6884461"/>
            <a:chOff x="-3011152" y="-13231"/>
            <a:chExt cx="15270770" cy="6884461"/>
          </a:xfrm>
        </p:grpSpPr>
        <p:sp>
          <p:nvSpPr>
            <p:cNvPr id="2" name="AutoShape 2"/>
            <p:cNvSpPr/>
            <p:nvPr/>
          </p:nvSpPr>
          <p:spPr>
            <a:xfrm>
              <a:off x="6332431" y="-13231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-3011152" y="685800"/>
              <a:ext cx="5486400" cy="5486400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45108C2-6805-674D-AD93-AA58D7EC7DF9}"/>
                </a:ext>
              </a:extLst>
            </p:cNvPr>
            <p:cNvSpPr txBox="1"/>
            <p:nvPr/>
          </p:nvSpPr>
          <p:spPr>
            <a:xfrm>
              <a:off x="7154561" y="3941805"/>
              <a:ext cx="461915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/>
                <a:t>VENTAJAS </a:t>
              </a:r>
            </a:p>
            <a:p>
              <a:r>
                <a:rPr lang="es-MX" sz="5400" dirty="0"/>
                <a:t>COMPARATIVAS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9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CF51A9E-6E80-0341-8B6F-5EF5768C96A1}"/>
              </a:ext>
            </a:extLst>
          </p:cNvPr>
          <p:cNvGrpSpPr/>
          <p:nvPr/>
        </p:nvGrpSpPr>
        <p:grpSpPr>
          <a:xfrm>
            <a:off x="1565832" y="-13231"/>
            <a:ext cx="10693786" cy="6884461"/>
            <a:chOff x="1565832" y="-13231"/>
            <a:chExt cx="10693786" cy="6884461"/>
          </a:xfrm>
        </p:grpSpPr>
        <p:sp>
          <p:nvSpPr>
            <p:cNvPr id="2" name="AutoShape 2"/>
            <p:cNvSpPr/>
            <p:nvPr/>
          </p:nvSpPr>
          <p:spPr>
            <a:xfrm>
              <a:off x="6332431" y="-13231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65832" y="1630045"/>
              <a:ext cx="4056491" cy="3597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formalidad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en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el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cumplimiento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de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compromisos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pic>
          <p:nvPicPr>
            <p:cNvPr id="15" name="Imagen 14" descr="Imagen que contiene computadora, tabla, pizza, mujer&#10;&#10;Descripción generada automáticamente">
              <a:extLst>
                <a:ext uri="{FF2B5EF4-FFF2-40B4-BE49-F238E27FC236}">
                  <a16:creationId xmlns:a16="http://schemas.microsoft.com/office/drawing/2014/main" id="{E69D0A10-EB7D-7D47-8E23-9A6F311FA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0482" y="4687675"/>
              <a:ext cx="3104184" cy="2065694"/>
            </a:xfrm>
            <a:prstGeom prst="rect">
              <a:avLst/>
            </a:prstGeom>
          </p:spPr>
        </p:pic>
        <p:pic>
          <p:nvPicPr>
            <p:cNvPr id="11" name="Imagen 10" descr="COMPROMISOS 7.jpg">
              <a:extLst>
                <a:ext uri="{FF2B5EF4-FFF2-40B4-BE49-F238E27FC236}">
                  <a16:creationId xmlns:a16="http://schemas.microsoft.com/office/drawing/2014/main" id="{622F23C2-200C-F54F-906D-222C7630C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985" y="2503556"/>
              <a:ext cx="3089681" cy="2093740"/>
            </a:xfrm>
            <a:prstGeom prst="rect">
              <a:avLst/>
            </a:prstGeom>
          </p:spPr>
        </p:pic>
        <p:pic>
          <p:nvPicPr>
            <p:cNvPr id="6" name="Imagen 5" descr="Imagen que contiene traje, tabla, negocio, oficina&#10;&#10;Descripción generada automáticamente">
              <a:extLst>
                <a:ext uri="{FF2B5EF4-FFF2-40B4-BE49-F238E27FC236}">
                  <a16:creationId xmlns:a16="http://schemas.microsoft.com/office/drawing/2014/main" id="{91ADB010-3E80-8843-8901-138C9657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060" y="170796"/>
              <a:ext cx="3886200" cy="209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2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D643F12-492E-814B-986A-EACBC3E3026D}"/>
              </a:ext>
            </a:extLst>
          </p:cNvPr>
          <p:cNvGrpSpPr/>
          <p:nvPr/>
        </p:nvGrpSpPr>
        <p:grpSpPr>
          <a:xfrm>
            <a:off x="-3011151" y="-13230"/>
            <a:ext cx="15270769" cy="6884461"/>
            <a:chOff x="-3011151" y="-13230"/>
            <a:chExt cx="15270769" cy="6884461"/>
          </a:xfrm>
        </p:grpSpPr>
        <p:sp>
          <p:nvSpPr>
            <p:cNvPr id="2" name="AutoShape 2"/>
            <p:cNvSpPr/>
            <p:nvPr/>
          </p:nvSpPr>
          <p:spPr>
            <a:xfrm>
              <a:off x="6332431" y="-13230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-3011151" y="685801"/>
              <a:ext cx="5486400" cy="54864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553475" y="1883530"/>
              <a:ext cx="4056491" cy="267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Perspectiva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de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largo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plazo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A6F74B4-2073-724A-8F70-C1CDE37BC942}"/>
                </a:ext>
              </a:extLst>
            </p:cNvPr>
            <p:cNvGrpSpPr/>
            <p:nvPr/>
          </p:nvGrpSpPr>
          <p:grpSpPr>
            <a:xfrm>
              <a:off x="6686829" y="208103"/>
              <a:ext cx="2868434" cy="6453956"/>
              <a:chOff x="6541306" y="208101"/>
              <a:chExt cx="3240001" cy="7289979"/>
            </a:xfrm>
          </p:grpSpPr>
          <p:pic>
            <p:nvPicPr>
              <p:cNvPr id="5" name="Imagen 4" descr="Imagen que contiene persona, niño, joven, viendo&#10;&#10;Descripción generada automáticamente">
                <a:extLst>
                  <a:ext uri="{FF2B5EF4-FFF2-40B4-BE49-F238E27FC236}">
                    <a16:creationId xmlns:a16="http://schemas.microsoft.com/office/drawing/2014/main" id="{1E55765E-ACE5-A44C-831D-3571B0751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1307" y="208101"/>
                <a:ext cx="3240000" cy="1968786"/>
              </a:xfrm>
              <a:prstGeom prst="rect">
                <a:avLst/>
              </a:prstGeom>
            </p:spPr>
          </p:pic>
          <p:pic>
            <p:nvPicPr>
              <p:cNvPr id="11" name="Imagen 10" descr="PERSPECTIVA 8.jpg">
                <a:extLst>
                  <a:ext uri="{FF2B5EF4-FFF2-40B4-BE49-F238E27FC236}">
                    <a16:creationId xmlns:a16="http://schemas.microsoft.com/office/drawing/2014/main" id="{835BA167-944D-CB45-BDD9-2CE0CF50C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1306" y="2398219"/>
                <a:ext cx="3127091" cy="2282895"/>
              </a:xfrm>
              <a:prstGeom prst="rect">
                <a:avLst/>
              </a:prstGeom>
            </p:spPr>
          </p:pic>
          <p:pic>
            <p:nvPicPr>
              <p:cNvPr id="14" name="Imagen 13" descr="PERSPECTIVA 9.jpg">
                <a:extLst>
                  <a:ext uri="{FF2B5EF4-FFF2-40B4-BE49-F238E27FC236}">
                    <a16:creationId xmlns:a16="http://schemas.microsoft.com/office/drawing/2014/main" id="{F8E51D8D-892B-5E4E-B29C-5CA8FDBEB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8106" y="4902446"/>
                <a:ext cx="3074440" cy="25956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21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32431" y="-13231"/>
            <a:ext cx="5927187" cy="688446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E0325D3-26F2-FC46-9EBF-D4F7E0972982}"/>
              </a:ext>
            </a:extLst>
          </p:cNvPr>
          <p:cNvGrpSpPr/>
          <p:nvPr/>
        </p:nvGrpSpPr>
        <p:grpSpPr>
          <a:xfrm>
            <a:off x="1553475" y="345124"/>
            <a:ext cx="8239529" cy="6308894"/>
            <a:chOff x="1553475" y="345124"/>
            <a:chExt cx="8239529" cy="6308894"/>
          </a:xfrm>
        </p:grpSpPr>
        <p:sp>
          <p:nvSpPr>
            <p:cNvPr id="7" name="TextBox 7"/>
            <p:cNvSpPr txBox="1"/>
            <p:nvPr/>
          </p:nvSpPr>
          <p:spPr>
            <a:xfrm>
              <a:off x="1553475" y="1883529"/>
              <a:ext cx="4306095" cy="267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prudencia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en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la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asunción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de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riesgos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D80F60D-D86A-9444-B3A0-A93735DD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004" y="4769528"/>
              <a:ext cx="3240000" cy="1884490"/>
            </a:xfrm>
            <a:prstGeom prst="rect">
              <a:avLst/>
            </a:prstGeom>
          </p:spPr>
        </p:pic>
        <p:pic>
          <p:nvPicPr>
            <p:cNvPr id="14" name="Imagen 13" descr="Imagen que contiene parado, aire, encaramado, azul&#10;&#10;Descripción generada automáticamente">
              <a:extLst>
                <a:ext uri="{FF2B5EF4-FFF2-40B4-BE49-F238E27FC236}">
                  <a16:creationId xmlns:a16="http://schemas.microsoft.com/office/drawing/2014/main" id="{1390F78F-2D3A-2542-A3B8-6CADFEDC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8885" y="2656127"/>
              <a:ext cx="3240000" cy="1901980"/>
            </a:xfrm>
            <a:prstGeom prst="rect">
              <a:avLst/>
            </a:prstGeom>
          </p:spPr>
        </p:pic>
        <p:pic>
          <p:nvPicPr>
            <p:cNvPr id="18" name="Imagen 17" descr="Imagen que contiene exterior, nieve, balsa, roca&#10;&#10;Descripción generada automáticamente">
              <a:extLst>
                <a:ext uri="{FF2B5EF4-FFF2-40B4-BE49-F238E27FC236}">
                  <a16:creationId xmlns:a16="http://schemas.microsoft.com/office/drawing/2014/main" id="{C94C9041-E288-124D-BBF8-C5C2AE73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8885" y="345124"/>
              <a:ext cx="3240000" cy="2128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18F40FB-822D-4E47-9E4F-B72829C9D462}"/>
              </a:ext>
            </a:extLst>
          </p:cNvPr>
          <p:cNvGrpSpPr/>
          <p:nvPr/>
        </p:nvGrpSpPr>
        <p:grpSpPr>
          <a:xfrm>
            <a:off x="1553475" y="0"/>
            <a:ext cx="10706144" cy="6884461"/>
            <a:chOff x="1553475" y="0"/>
            <a:chExt cx="10706144" cy="6884461"/>
          </a:xfrm>
        </p:grpSpPr>
        <p:sp>
          <p:nvSpPr>
            <p:cNvPr id="2" name="AutoShape 2"/>
            <p:cNvSpPr/>
            <p:nvPr/>
          </p:nvSpPr>
          <p:spPr>
            <a:xfrm>
              <a:off x="6332432" y="0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53475" y="1883529"/>
              <a:ext cx="4306095" cy="3597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experiencia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y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capacidad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en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la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administración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de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recursos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financieros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</p:txBody>
        </p:sp>
        <p:pic>
          <p:nvPicPr>
            <p:cNvPr id="5" name="Imagen 4" descr="Imagen que contiene persona, tabla, interior, hombre&#10;&#10;Descripción generada automáticamente">
              <a:extLst>
                <a:ext uri="{FF2B5EF4-FFF2-40B4-BE49-F238E27FC236}">
                  <a16:creationId xmlns:a16="http://schemas.microsoft.com/office/drawing/2014/main" id="{9B77E314-1130-1E44-8D8D-2EA482617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0915" y="129184"/>
              <a:ext cx="3240000" cy="2167442"/>
            </a:xfrm>
            <a:prstGeom prst="rect">
              <a:avLst/>
            </a:prstGeom>
          </p:spPr>
        </p:pic>
        <p:pic>
          <p:nvPicPr>
            <p:cNvPr id="10" name="Imagen 9" descr="DINERO 3.jpg">
              <a:extLst>
                <a:ext uri="{FF2B5EF4-FFF2-40B4-BE49-F238E27FC236}">
                  <a16:creationId xmlns:a16="http://schemas.microsoft.com/office/drawing/2014/main" id="{FEF3B512-7A41-484D-A42D-5D119B74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914" y="2487741"/>
              <a:ext cx="2732719" cy="2139303"/>
            </a:xfrm>
            <a:prstGeom prst="rect">
              <a:avLst/>
            </a:prstGeom>
          </p:spPr>
        </p:pic>
        <p:pic>
          <p:nvPicPr>
            <p:cNvPr id="12" name="Imagen 11" descr="DINERO5.jpg">
              <a:extLst>
                <a:ext uri="{FF2B5EF4-FFF2-40B4-BE49-F238E27FC236}">
                  <a16:creationId xmlns:a16="http://schemas.microsoft.com/office/drawing/2014/main" id="{D9D0B81D-BB4C-E542-A982-1408990FF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914" y="4833067"/>
              <a:ext cx="2732719" cy="2051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1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1B5145D-D047-0B46-9356-BD69C5033CA7}"/>
              </a:ext>
            </a:extLst>
          </p:cNvPr>
          <p:cNvGrpSpPr/>
          <p:nvPr/>
        </p:nvGrpSpPr>
        <p:grpSpPr>
          <a:xfrm>
            <a:off x="1553475" y="0"/>
            <a:ext cx="10706144" cy="6884461"/>
            <a:chOff x="1553475" y="0"/>
            <a:chExt cx="10706144" cy="6884461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18F40FB-822D-4E47-9E4F-B72829C9D462}"/>
                </a:ext>
              </a:extLst>
            </p:cNvPr>
            <p:cNvGrpSpPr/>
            <p:nvPr/>
          </p:nvGrpSpPr>
          <p:grpSpPr>
            <a:xfrm>
              <a:off x="1553475" y="0"/>
              <a:ext cx="10706144" cy="6884461"/>
              <a:chOff x="1553475" y="0"/>
              <a:chExt cx="10706144" cy="6884461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6332432" y="0"/>
                <a:ext cx="5927187" cy="6884461"/>
              </a:xfrm>
              <a:prstGeom prst="rect">
                <a:avLst/>
              </a:prstGeom>
              <a:solidFill>
                <a:srgbClr val="00E091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553475" y="1883529"/>
                <a:ext cx="4306095" cy="35979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Mayor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capacidad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en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la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administración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de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recursos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humanos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</a:p>
            </p:txBody>
          </p:sp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2B32260-FBD3-BD4C-A89D-859109ABA50B}"/>
                </a:ext>
              </a:extLst>
            </p:cNvPr>
            <p:cNvGrpSpPr/>
            <p:nvPr/>
          </p:nvGrpSpPr>
          <p:grpSpPr>
            <a:xfrm>
              <a:off x="6652780" y="237197"/>
              <a:ext cx="2999755" cy="6446838"/>
              <a:chOff x="6530904" y="239168"/>
              <a:chExt cx="3268867" cy="7025193"/>
            </a:xfrm>
          </p:grpSpPr>
          <p:pic>
            <p:nvPicPr>
              <p:cNvPr id="9" name="Imagen 8" descr="PERSONAL 8.jpg">
                <a:extLst>
                  <a:ext uri="{FF2B5EF4-FFF2-40B4-BE49-F238E27FC236}">
                    <a16:creationId xmlns:a16="http://schemas.microsoft.com/office/drawing/2014/main" id="{DD66F4BF-E3EF-4D4D-9628-3FF8B4D65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904" y="2629670"/>
                <a:ext cx="3209869" cy="2175283"/>
              </a:xfrm>
              <a:prstGeom prst="rect">
                <a:avLst/>
              </a:prstGeom>
            </p:spPr>
          </p:pic>
          <p:pic>
            <p:nvPicPr>
              <p:cNvPr id="11" name="Imagen 10" descr="PERSONAL 3.jpg">
                <a:extLst>
                  <a:ext uri="{FF2B5EF4-FFF2-40B4-BE49-F238E27FC236}">
                    <a16:creationId xmlns:a16="http://schemas.microsoft.com/office/drawing/2014/main" id="{24B7241E-665E-F74B-B4AE-CD84989BF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905" y="239168"/>
                <a:ext cx="3227460" cy="2175284"/>
              </a:xfrm>
              <a:prstGeom prst="rect">
                <a:avLst/>
              </a:prstGeom>
            </p:spPr>
          </p:pic>
          <p:pic>
            <p:nvPicPr>
              <p:cNvPr id="13" name="Imagen 12" descr="PERSONAL1.jpg">
                <a:extLst>
                  <a:ext uri="{FF2B5EF4-FFF2-40B4-BE49-F238E27FC236}">
                    <a16:creationId xmlns:a16="http://schemas.microsoft.com/office/drawing/2014/main" id="{14DBEBBD-FC1C-F64B-B5AA-D51F084E2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904" y="5089079"/>
                <a:ext cx="3268867" cy="21752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6389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9F8512F-5DF5-CF46-8BC0-9BA1E9D7910C}"/>
              </a:ext>
            </a:extLst>
          </p:cNvPr>
          <p:cNvGrpSpPr/>
          <p:nvPr/>
        </p:nvGrpSpPr>
        <p:grpSpPr>
          <a:xfrm>
            <a:off x="-3078769" y="-13231"/>
            <a:ext cx="15270769" cy="6884461"/>
            <a:chOff x="-3078769" y="-13231"/>
            <a:chExt cx="15270769" cy="6884461"/>
          </a:xfrm>
        </p:grpSpPr>
        <p:sp>
          <p:nvSpPr>
            <p:cNvPr id="2" name="AutoShape 2"/>
            <p:cNvSpPr/>
            <p:nvPr/>
          </p:nvSpPr>
          <p:spPr>
            <a:xfrm>
              <a:off x="6264813" y="-13231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-3078769" y="685800"/>
              <a:ext cx="5486400" cy="5486400"/>
            </a:xfrm>
            <a:prstGeom prst="rect">
              <a:avLst/>
            </a:prstGeom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F407CAF1-4CFC-EE41-9037-138A2A8D33E0}"/>
                </a:ext>
              </a:extLst>
            </p:cNvPr>
            <p:cNvGrpSpPr/>
            <p:nvPr/>
          </p:nvGrpSpPr>
          <p:grpSpPr>
            <a:xfrm>
              <a:off x="1485857" y="199480"/>
              <a:ext cx="7977835" cy="6439966"/>
              <a:chOff x="1553475" y="199480"/>
              <a:chExt cx="7977835" cy="6439966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1553475" y="1883529"/>
                <a:ext cx="4306095" cy="35979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Mayor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capacidad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para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concertar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iniciativas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de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colaboración</a:t>
                </a:r>
                <a:endParaRPr lang="en-US" sz="4000" spc="64" dirty="0">
                  <a:solidFill>
                    <a:srgbClr val="FFFFFF"/>
                  </a:solidFill>
                  <a:latin typeface="Poppins Medium"/>
                </a:endParaRPr>
              </a:p>
            </p:txBody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2DF4EC4A-82BD-2E48-ABE1-CFEFC8C3A7D1}"/>
                  </a:ext>
                </a:extLst>
              </p:cNvPr>
              <p:cNvGrpSpPr/>
              <p:nvPr/>
            </p:nvGrpSpPr>
            <p:grpSpPr>
              <a:xfrm>
                <a:off x="6640980" y="199480"/>
                <a:ext cx="2890330" cy="6439966"/>
                <a:chOff x="6556419" y="22438"/>
                <a:chExt cx="3242300" cy="7224194"/>
              </a:xfrm>
            </p:grpSpPr>
            <p:pic>
              <p:nvPicPr>
                <p:cNvPr id="6" name="Imagen 5" descr="Imagen que contiene tabla, computadora, mujer, cuarto&#10;&#10;Descripción generada automáticamente">
                  <a:extLst>
                    <a:ext uri="{FF2B5EF4-FFF2-40B4-BE49-F238E27FC236}">
                      <a16:creationId xmlns:a16="http://schemas.microsoft.com/office/drawing/2014/main" id="{2B068897-97C5-A44D-BF41-EDFBC4C86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56419" y="22438"/>
                  <a:ext cx="3240000" cy="2386718"/>
                </a:xfrm>
                <a:prstGeom prst="rect">
                  <a:avLst/>
                </a:prstGeom>
              </p:spPr>
            </p:pic>
            <p:pic>
              <p:nvPicPr>
                <p:cNvPr id="11" name="Imagen 10" descr="Imagen que contiene edificio, persona, hombre, raqueta&#10;&#10;Descripción generada automáticamente">
                  <a:extLst>
                    <a:ext uri="{FF2B5EF4-FFF2-40B4-BE49-F238E27FC236}">
                      <a16:creationId xmlns:a16="http://schemas.microsoft.com/office/drawing/2014/main" id="{3F2D9F4E-2983-A149-8893-4649B777EE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56419" y="4881309"/>
                  <a:ext cx="3240000" cy="2365323"/>
                </a:xfrm>
                <a:prstGeom prst="rect">
                  <a:avLst/>
                </a:prstGeom>
              </p:spPr>
            </p:pic>
            <p:pic>
              <p:nvPicPr>
                <p:cNvPr id="13" name="Imagen 12" descr="Imagen que contiene computadora, mujer, tabla&#10;&#10;Descripción generada automáticamente">
                  <a:extLst>
                    <a:ext uri="{FF2B5EF4-FFF2-40B4-BE49-F238E27FC236}">
                      <a16:creationId xmlns:a16="http://schemas.microsoft.com/office/drawing/2014/main" id="{08F6E5D0-2048-AA4B-AAAA-C94AD5F863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58719" y="2567196"/>
                  <a:ext cx="3240000" cy="215607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135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68AD095-BBFF-D94E-8104-26969D25C62A}"/>
              </a:ext>
            </a:extLst>
          </p:cNvPr>
          <p:cNvGrpSpPr/>
          <p:nvPr/>
        </p:nvGrpSpPr>
        <p:grpSpPr>
          <a:xfrm>
            <a:off x="-3078769" y="-13231"/>
            <a:ext cx="15270769" cy="6884461"/>
            <a:chOff x="-3078769" y="-13231"/>
            <a:chExt cx="15270769" cy="6884461"/>
          </a:xfrm>
        </p:grpSpPr>
        <p:sp>
          <p:nvSpPr>
            <p:cNvPr id="2" name="AutoShape 2"/>
            <p:cNvSpPr/>
            <p:nvPr/>
          </p:nvSpPr>
          <p:spPr>
            <a:xfrm>
              <a:off x="6264813" y="-13231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-3078769" y="685800"/>
              <a:ext cx="5486400" cy="5486400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80D51DC-E01C-2C46-9509-2A48E81CF074}"/>
                </a:ext>
              </a:extLst>
            </p:cNvPr>
            <p:cNvGrpSpPr/>
            <p:nvPr/>
          </p:nvGrpSpPr>
          <p:grpSpPr>
            <a:xfrm>
              <a:off x="1419218" y="285192"/>
              <a:ext cx="8212487" cy="6243155"/>
              <a:chOff x="1486836" y="285192"/>
              <a:chExt cx="8212487" cy="6243155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1486836" y="1873059"/>
                <a:ext cx="4306095" cy="26745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Mayor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eficiencia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para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realizar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adquisiciones</a:t>
                </a:r>
                <a:endParaRPr lang="en-US" sz="4000" spc="64" dirty="0">
                  <a:solidFill>
                    <a:srgbClr val="FFFFFF"/>
                  </a:solidFill>
                  <a:latin typeface="Poppins Medium"/>
                </a:endParaRPr>
              </a:p>
            </p:txBody>
          </p:sp>
          <p:pic>
            <p:nvPicPr>
              <p:cNvPr id="16" name="Imagen 15" descr="Imagen que contiene interior, tabla, techo, persona&#10;&#10;Descripción generada automáticamente">
                <a:extLst>
                  <a:ext uri="{FF2B5EF4-FFF2-40B4-BE49-F238E27FC236}">
                    <a16:creationId xmlns:a16="http://schemas.microsoft.com/office/drawing/2014/main" id="{934EA6B5-2234-0847-A5F9-44F026DE9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9671" y="285192"/>
                <a:ext cx="3069652" cy="2044437"/>
              </a:xfrm>
              <a:prstGeom prst="rect">
                <a:avLst/>
              </a:prstGeom>
            </p:spPr>
          </p:pic>
          <p:pic>
            <p:nvPicPr>
              <p:cNvPr id="10" name="Imagen 9" descr="MUJERES COMPRANDO 5.jpg">
                <a:extLst>
                  <a:ext uri="{FF2B5EF4-FFF2-40B4-BE49-F238E27FC236}">
                    <a16:creationId xmlns:a16="http://schemas.microsoft.com/office/drawing/2014/main" id="{8A84E36E-CE21-544C-B3B0-CB189F0DF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9031" y="2429012"/>
                <a:ext cx="2622190" cy="1999976"/>
              </a:xfrm>
              <a:prstGeom prst="rect">
                <a:avLst/>
              </a:prstGeom>
            </p:spPr>
          </p:pic>
          <p:pic>
            <p:nvPicPr>
              <p:cNvPr id="11" name="Imagen 10" descr="MUJERES COMPRANDO 1.jpg">
                <a:extLst>
                  <a:ext uri="{FF2B5EF4-FFF2-40B4-BE49-F238E27FC236}">
                    <a16:creationId xmlns:a16="http://schemas.microsoft.com/office/drawing/2014/main" id="{2296ED98-46E2-574F-B3CF-C610EFEF0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9031" y="4528371"/>
                <a:ext cx="2592562" cy="19999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508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2889C91-7758-2043-9265-2C454DCB2F54}"/>
              </a:ext>
            </a:extLst>
          </p:cNvPr>
          <p:cNvGrpSpPr/>
          <p:nvPr/>
        </p:nvGrpSpPr>
        <p:grpSpPr>
          <a:xfrm>
            <a:off x="-3078770" y="0"/>
            <a:ext cx="15270770" cy="6884461"/>
            <a:chOff x="-3078770" y="0"/>
            <a:chExt cx="15270770" cy="68844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-3078770" y="685800"/>
              <a:ext cx="5486400" cy="5486400"/>
            </a:xfrm>
            <a:prstGeom prst="rect">
              <a:avLst/>
            </a:prstGeom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CA68CD7-3F36-2B46-8615-EFE7F7B05AD2}"/>
                </a:ext>
              </a:extLst>
            </p:cNvPr>
            <p:cNvGrpSpPr/>
            <p:nvPr/>
          </p:nvGrpSpPr>
          <p:grpSpPr>
            <a:xfrm>
              <a:off x="1485856" y="0"/>
              <a:ext cx="10706144" cy="6884461"/>
              <a:chOff x="1553475" y="0"/>
              <a:chExt cx="10706144" cy="6884461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6332432" y="0"/>
                <a:ext cx="5927187" cy="6884461"/>
              </a:xfrm>
              <a:prstGeom prst="rect">
                <a:avLst/>
              </a:prstGeom>
              <a:solidFill>
                <a:srgbClr val="00E091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553475" y="1534046"/>
                <a:ext cx="4306095" cy="35979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Mayor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capacidad</a:t>
                </a: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spc="64" dirty="0">
                    <a:solidFill>
                      <a:srgbClr val="FFFFFF"/>
                    </a:solidFill>
                    <a:latin typeface="Poppins Medium"/>
                  </a:rPr>
                  <a:t>de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spc="64" dirty="0" err="1">
                    <a:solidFill>
                      <a:srgbClr val="FFFFFF"/>
                    </a:solidFill>
                    <a:latin typeface="Poppins Medium"/>
                  </a:rPr>
                  <a:t>persuasión</a:t>
                </a:r>
                <a:endParaRPr lang="en-US" sz="4000" spc="64" dirty="0">
                  <a:solidFill>
                    <a:srgbClr val="FFFFFF"/>
                  </a:solidFill>
                  <a:latin typeface="Poppins Medium"/>
                </a:endParaRPr>
              </a:p>
            </p:txBody>
          </p:sp>
          <p:pic>
            <p:nvPicPr>
              <p:cNvPr id="6" name="Imagen 5" descr="Grupo de personas de pie&#10;&#10;Descripción generada automáticamente">
                <a:extLst>
                  <a:ext uri="{FF2B5EF4-FFF2-40B4-BE49-F238E27FC236}">
                    <a16:creationId xmlns:a16="http://schemas.microsoft.com/office/drawing/2014/main" id="{E23CE757-0D95-1B4D-ACFA-CBA69FBBA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2687" y="83383"/>
                <a:ext cx="3182628" cy="2117895"/>
              </a:xfrm>
              <a:prstGeom prst="rect">
                <a:avLst/>
              </a:prstGeom>
            </p:spPr>
          </p:pic>
          <p:pic>
            <p:nvPicPr>
              <p:cNvPr id="10" name="Imagen 9" descr="Imagen que contiene mujer, persona, ventana, tabla&#10;&#10;Descripción generada automáticamente">
                <a:extLst>
                  <a:ext uri="{FF2B5EF4-FFF2-40B4-BE49-F238E27FC236}">
                    <a16:creationId xmlns:a16="http://schemas.microsoft.com/office/drawing/2014/main" id="{CA91C539-2C56-6E4E-912E-9120199F5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7911" y="2362200"/>
                <a:ext cx="3213100" cy="2133600"/>
              </a:xfrm>
              <a:prstGeom prst="rect">
                <a:avLst/>
              </a:prstGeom>
            </p:spPr>
          </p:pic>
          <p:pic>
            <p:nvPicPr>
              <p:cNvPr id="11" name="Imagen 10" descr="MUJERES CONVENCIENDO 3.jpg">
                <a:extLst>
                  <a:ext uri="{FF2B5EF4-FFF2-40B4-BE49-F238E27FC236}">
                    <a16:creationId xmlns:a16="http://schemas.microsoft.com/office/drawing/2014/main" id="{C9B341F8-6735-1A4A-B7B9-3BCC40A62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687" y="4630263"/>
                <a:ext cx="3182628" cy="20835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42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2D4E07-0DB4-1640-8977-EEBDA63DD9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6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32431" y="-13231"/>
            <a:ext cx="5927187" cy="688446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54166107-BC3F-5840-8172-9316433079FE}"/>
              </a:ext>
            </a:extLst>
          </p:cNvPr>
          <p:cNvGrpSpPr/>
          <p:nvPr/>
        </p:nvGrpSpPr>
        <p:grpSpPr>
          <a:xfrm>
            <a:off x="1332568" y="151939"/>
            <a:ext cx="8100366" cy="6472728"/>
            <a:chOff x="1332568" y="151939"/>
            <a:chExt cx="8100366" cy="6472728"/>
          </a:xfrm>
        </p:grpSpPr>
        <p:sp>
          <p:nvSpPr>
            <p:cNvPr id="7" name="TextBox 7"/>
            <p:cNvSpPr txBox="1"/>
            <p:nvPr/>
          </p:nvSpPr>
          <p:spPr>
            <a:xfrm>
              <a:off x="1332568" y="1403765"/>
              <a:ext cx="4306095" cy="3597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capacidad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para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administrar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inventarios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ABCED68F-549C-DD48-AF4E-A29EF319273D}"/>
                </a:ext>
              </a:extLst>
            </p:cNvPr>
            <p:cNvGrpSpPr/>
            <p:nvPr/>
          </p:nvGrpSpPr>
          <p:grpSpPr>
            <a:xfrm>
              <a:off x="6565893" y="151939"/>
              <a:ext cx="2867041" cy="6472728"/>
              <a:chOff x="6983379" y="31056"/>
              <a:chExt cx="3257857" cy="7355048"/>
            </a:xfrm>
          </p:grpSpPr>
          <p:pic>
            <p:nvPicPr>
              <p:cNvPr id="9" name="Imagen 8" descr="Imagen que contiene persona, viendo, hombre, mujer&#10;&#10;Descripción generada automáticamente">
                <a:extLst>
                  <a:ext uri="{FF2B5EF4-FFF2-40B4-BE49-F238E27FC236}">
                    <a16:creationId xmlns:a16="http://schemas.microsoft.com/office/drawing/2014/main" id="{9397B1A1-9AAE-DE46-B0CC-420C13B4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1236" y="5113268"/>
                <a:ext cx="3240000" cy="2272836"/>
              </a:xfrm>
              <a:prstGeom prst="rect">
                <a:avLst/>
              </a:prstGeom>
            </p:spPr>
          </p:pic>
          <p:pic>
            <p:nvPicPr>
              <p:cNvPr id="12" name="Imagen 11" descr="Imagen que contiene celular, teléfono, hombre, parado&#10;&#10;Descripción generada automáticamente">
                <a:extLst>
                  <a:ext uri="{FF2B5EF4-FFF2-40B4-BE49-F238E27FC236}">
                    <a16:creationId xmlns:a16="http://schemas.microsoft.com/office/drawing/2014/main" id="{A5581086-9689-2B41-817E-AA685D836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3379" y="2541387"/>
                <a:ext cx="3240000" cy="2426873"/>
              </a:xfrm>
              <a:prstGeom prst="rect">
                <a:avLst/>
              </a:prstGeom>
            </p:spPr>
          </p:pic>
          <p:pic>
            <p:nvPicPr>
              <p:cNvPr id="16" name="Imagen 15" descr="Imagen que contiene mujer, sostener, parado, pastel&#10;&#10;Descripción generada automáticamente">
                <a:extLst>
                  <a:ext uri="{FF2B5EF4-FFF2-40B4-BE49-F238E27FC236}">
                    <a16:creationId xmlns:a16="http://schemas.microsoft.com/office/drawing/2014/main" id="{D44FE0E7-2F01-FC4B-A815-1ADD165F3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1236" y="31056"/>
                <a:ext cx="3240000" cy="23653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955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32431" y="-13231"/>
            <a:ext cx="5927187" cy="688446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9C313B33-6E3F-B440-87BA-5528BC71928F}"/>
              </a:ext>
            </a:extLst>
          </p:cNvPr>
          <p:cNvGrpSpPr/>
          <p:nvPr/>
        </p:nvGrpSpPr>
        <p:grpSpPr>
          <a:xfrm>
            <a:off x="1345428" y="231385"/>
            <a:ext cx="8340111" cy="6469861"/>
            <a:chOff x="1345428" y="231385"/>
            <a:chExt cx="8340111" cy="6469861"/>
          </a:xfrm>
        </p:grpSpPr>
        <p:sp>
          <p:nvSpPr>
            <p:cNvPr id="7" name="TextBox 7"/>
            <p:cNvSpPr txBox="1"/>
            <p:nvPr/>
          </p:nvSpPr>
          <p:spPr>
            <a:xfrm>
              <a:off x="1345428" y="1630045"/>
              <a:ext cx="4514142" cy="3597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capacidad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de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efectuar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diversas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acciones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de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manera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simultánea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E95ED049-2692-0E45-81E7-F1A9C87D1F13}"/>
                </a:ext>
              </a:extLst>
            </p:cNvPr>
            <p:cNvGrpSpPr/>
            <p:nvPr/>
          </p:nvGrpSpPr>
          <p:grpSpPr>
            <a:xfrm>
              <a:off x="6650008" y="231385"/>
              <a:ext cx="3035531" cy="6469861"/>
              <a:chOff x="6530473" y="234820"/>
              <a:chExt cx="3301571" cy="7036893"/>
            </a:xfrm>
          </p:grpSpPr>
          <p:pic>
            <p:nvPicPr>
              <p:cNvPr id="5" name="Imagen 4" descr="Un grupo de mujeres sentadas en una mesa&#10;&#10;Descripción generada automáticamente">
                <a:extLst>
                  <a:ext uri="{FF2B5EF4-FFF2-40B4-BE49-F238E27FC236}">
                    <a16:creationId xmlns:a16="http://schemas.microsoft.com/office/drawing/2014/main" id="{347C8C89-52B9-9940-8892-D61942578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2044" y="234820"/>
                <a:ext cx="3240000" cy="2160000"/>
              </a:xfrm>
              <a:prstGeom prst="rect">
                <a:avLst/>
              </a:prstGeom>
            </p:spPr>
          </p:pic>
          <p:pic>
            <p:nvPicPr>
              <p:cNvPr id="14" name="Imagen 13" descr="Imagen que contiene interior, hombre, joven, sostener&#10;&#10;Descripción generada automáticamente">
                <a:extLst>
                  <a:ext uri="{FF2B5EF4-FFF2-40B4-BE49-F238E27FC236}">
                    <a16:creationId xmlns:a16="http://schemas.microsoft.com/office/drawing/2014/main" id="{EFAB8E15-431C-F14F-A540-8937D1267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0473" y="4733288"/>
                <a:ext cx="3240000" cy="2538425"/>
              </a:xfrm>
              <a:prstGeom prst="rect">
                <a:avLst/>
              </a:prstGeom>
            </p:spPr>
          </p:pic>
          <p:pic>
            <p:nvPicPr>
              <p:cNvPr id="18" name="Imagen 17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4AB168D2-D425-C143-B1D3-6CAB3E9BE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2043" y="2579679"/>
                <a:ext cx="3240000" cy="19687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449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32431" y="-13231"/>
            <a:ext cx="5927187" cy="688446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06D9560E-7EC8-3B4A-9EA3-02A92A28DCEA}"/>
              </a:ext>
            </a:extLst>
          </p:cNvPr>
          <p:cNvGrpSpPr/>
          <p:nvPr/>
        </p:nvGrpSpPr>
        <p:grpSpPr>
          <a:xfrm>
            <a:off x="1291616" y="238484"/>
            <a:ext cx="8975789" cy="6381032"/>
            <a:chOff x="1291616" y="238484"/>
            <a:chExt cx="8975789" cy="6381032"/>
          </a:xfrm>
        </p:grpSpPr>
        <p:sp>
          <p:nvSpPr>
            <p:cNvPr id="7" name="TextBox 7"/>
            <p:cNvSpPr txBox="1"/>
            <p:nvPr/>
          </p:nvSpPr>
          <p:spPr>
            <a:xfrm>
              <a:off x="1291616" y="2091710"/>
              <a:ext cx="4804384" cy="267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cumplimiento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de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obligaciones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laborales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B67F0196-4004-B746-9065-691CB47D6F69}"/>
                </a:ext>
              </a:extLst>
            </p:cNvPr>
            <p:cNvGrpSpPr/>
            <p:nvPr/>
          </p:nvGrpSpPr>
          <p:grpSpPr>
            <a:xfrm>
              <a:off x="6627124" y="238484"/>
              <a:ext cx="3640281" cy="6381032"/>
              <a:chOff x="7157758" y="195386"/>
              <a:chExt cx="3275066" cy="5740848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E28BF046-6A69-084B-A507-BA66AF8AA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2824" y="4016645"/>
                <a:ext cx="3240000" cy="1919589"/>
              </a:xfrm>
              <a:prstGeom prst="rect">
                <a:avLst/>
              </a:prstGeom>
            </p:spPr>
          </p:pic>
          <p:pic>
            <p:nvPicPr>
              <p:cNvPr id="11" name="Imagen 10" descr="Imagen que contiene caja, dibujo&#10;&#10;Descripción generada automáticamente">
                <a:extLst>
                  <a:ext uri="{FF2B5EF4-FFF2-40B4-BE49-F238E27FC236}">
                    <a16:creationId xmlns:a16="http://schemas.microsoft.com/office/drawing/2014/main" id="{41061CA3-8EC7-404C-B534-6948F7D76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7758" y="1993628"/>
                <a:ext cx="3240000" cy="1814400"/>
              </a:xfrm>
              <a:prstGeom prst="rect">
                <a:avLst/>
              </a:prstGeom>
            </p:spPr>
          </p:pic>
          <p:pic>
            <p:nvPicPr>
              <p:cNvPr id="16" name="Imagen 15" descr="Imagen que contiene mujer, sombrero&#10;&#10;Descripción generada automáticamente">
                <a:extLst>
                  <a:ext uri="{FF2B5EF4-FFF2-40B4-BE49-F238E27FC236}">
                    <a16:creationId xmlns:a16="http://schemas.microsoft.com/office/drawing/2014/main" id="{CCD7B9CF-AA5F-5440-882E-5B72D7BFE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7758" y="195386"/>
                <a:ext cx="3240000" cy="1589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337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78770" y="685800"/>
            <a:ext cx="5486400" cy="54864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6264812" y="-13231"/>
            <a:ext cx="5927187" cy="6884461"/>
          </a:xfrm>
          <a:prstGeom prst="rect">
            <a:avLst/>
          </a:prstGeom>
          <a:solidFill>
            <a:srgbClr val="00E091"/>
          </a:solidFill>
        </p:spPr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0052E-F30D-5847-9454-9F247CCDE2DC}"/>
              </a:ext>
            </a:extLst>
          </p:cNvPr>
          <p:cNvGrpSpPr/>
          <p:nvPr/>
        </p:nvGrpSpPr>
        <p:grpSpPr>
          <a:xfrm>
            <a:off x="1223997" y="427302"/>
            <a:ext cx="8646729" cy="6312752"/>
            <a:chOff x="1223997" y="427302"/>
            <a:chExt cx="8646729" cy="6312752"/>
          </a:xfrm>
        </p:grpSpPr>
        <p:sp>
          <p:nvSpPr>
            <p:cNvPr id="7" name="TextBox 7"/>
            <p:cNvSpPr txBox="1"/>
            <p:nvPr/>
          </p:nvSpPr>
          <p:spPr>
            <a:xfrm>
              <a:off x="1223997" y="2091710"/>
              <a:ext cx="4804384" cy="3597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cumplimiento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de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obligaciones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financieras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866384AB-2F1B-884B-A095-7CEAE5014C3D}"/>
                </a:ext>
              </a:extLst>
            </p:cNvPr>
            <p:cNvGrpSpPr/>
            <p:nvPr/>
          </p:nvGrpSpPr>
          <p:grpSpPr>
            <a:xfrm>
              <a:off x="6580424" y="427302"/>
              <a:ext cx="3290302" cy="6312752"/>
              <a:chOff x="6580424" y="427302"/>
              <a:chExt cx="3290302" cy="6312752"/>
            </a:xfrm>
          </p:grpSpPr>
          <p:pic>
            <p:nvPicPr>
              <p:cNvPr id="13" name="Imagen 12" descr="Mujer sentada en un escritorio&#10;&#10;Descripción generada automáticamente">
                <a:extLst>
                  <a:ext uri="{FF2B5EF4-FFF2-40B4-BE49-F238E27FC236}">
                    <a16:creationId xmlns:a16="http://schemas.microsoft.com/office/drawing/2014/main" id="{6275544F-2BA5-8C41-8778-EC978B81E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424" y="427302"/>
                <a:ext cx="3240000" cy="1751964"/>
              </a:xfrm>
              <a:prstGeom prst="rect">
                <a:avLst/>
              </a:prstGeom>
            </p:spPr>
          </p:pic>
          <p:pic>
            <p:nvPicPr>
              <p:cNvPr id="15" name="Imagen 14" descr="Imagen que contiene interior, persona, techo, cocina&#10;&#10;Descripción generada automáticamente">
                <a:extLst>
                  <a:ext uri="{FF2B5EF4-FFF2-40B4-BE49-F238E27FC236}">
                    <a16:creationId xmlns:a16="http://schemas.microsoft.com/office/drawing/2014/main" id="{DC3C837D-B199-3842-A44D-F4085D1A9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424" y="4678734"/>
                <a:ext cx="3290302" cy="2061320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702E2C62-C003-8047-9067-0D066B463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0424" y="2295000"/>
                <a:ext cx="3240000" cy="22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57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26330" y="0"/>
            <a:ext cx="5927187" cy="688446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2867210A-BB64-8A4C-AF4A-1E20AF5D2C84}"/>
              </a:ext>
            </a:extLst>
          </p:cNvPr>
          <p:cNvGrpSpPr/>
          <p:nvPr/>
        </p:nvGrpSpPr>
        <p:grpSpPr>
          <a:xfrm>
            <a:off x="1291616" y="277379"/>
            <a:ext cx="8871286" cy="6430636"/>
            <a:chOff x="1291616" y="277379"/>
            <a:chExt cx="8871286" cy="6430636"/>
          </a:xfrm>
        </p:grpSpPr>
        <p:sp>
          <p:nvSpPr>
            <p:cNvPr id="7" name="TextBox 7"/>
            <p:cNvSpPr txBox="1"/>
            <p:nvPr/>
          </p:nvSpPr>
          <p:spPr>
            <a:xfrm>
              <a:off x="1291616" y="2091710"/>
              <a:ext cx="4804384" cy="267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honestidad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profesional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03C1224-280D-8441-8DCD-1ECE7335BBCD}"/>
                </a:ext>
              </a:extLst>
            </p:cNvPr>
            <p:cNvGrpSpPr/>
            <p:nvPr/>
          </p:nvGrpSpPr>
          <p:grpSpPr>
            <a:xfrm>
              <a:off x="6648184" y="277379"/>
              <a:ext cx="3514718" cy="6430636"/>
              <a:chOff x="6895979" y="301916"/>
              <a:chExt cx="3252462" cy="6119921"/>
            </a:xfrm>
          </p:grpSpPr>
          <p:pic>
            <p:nvPicPr>
              <p:cNvPr id="5" name="Imagen 4" descr="Imagen que contiene persona, gabinete, hombre, interior&#10;&#10;Descripción generada automáticamente">
                <a:extLst>
                  <a:ext uri="{FF2B5EF4-FFF2-40B4-BE49-F238E27FC236}">
                    <a16:creationId xmlns:a16="http://schemas.microsoft.com/office/drawing/2014/main" id="{019AF507-0001-A749-812C-DF317ED97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5979" y="2223221"/>
                <a:ext cx="3240000" cy="2156073"/>
              </a:xfrm>
              <a:prstGeom prst="rect">
                <a:avLst/>
              </a:prstGeom>
            </p:spPr>
          </p:pic>
          <p:pic>
            <p:nvPicPr>
              <p:cNvPr id="8" name="Imagen 7" descr="Imagen que contiene computadora, tabla, traje&#10;&#10;Descripción generada automáticamente">
                <a:extLst>
                  <a:ext uri="{FF2B5EF4-FFF2-40B4-BE49-F238E27FC236}">
                    <a16:creationId xmlns:a16="http://schemas.microsoft.com/office/drawing/2014/main" id="{71EAF27F-B2FC-544D-86AC-AB7B62DE5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441" y="4607437"/>
                <a:ext cx="3240000" cy="1814400"/>
              </a:xfrm>
              <a:prstGeom prst="rect">
                <a:avLst/>
              </a:prstGeom>
            </p:spPr>
          </p:pic>
          <p:pic>
            <p:nvPicPr>
              <p:cNvPr id="12" name="Imagen 11" descr="Imagen que contiene alimentos, tabla, cuarto&#10;&#10;Descripción generada automáticamente">
                <a:extLst>
                  <a:ext uri="{FF2B5EF4-FFF2-40B4-BE49-F238E27FC236}">
                    <a16:creationId xmlns:a16="http://schemas.microsoft.com/office/drawing/2014/main" id="{0E20EC1A-C104-6642-88D9-E349B23DA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5980" y="301916"/>
                <a:ext cx="3240000" cy="16931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41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64813" y="0"/>
            <a:ext cx="5927187" cy="688446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91616" y="2520478"/>
            <a:ext cx="4804384" cy="175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pc="64" dirty="0">
                <a:solidFill>
                  <a:srgbClr val="FFFFFF"/>
                </a:solidFill>
                <a:latin typeface="Poppins Medium"/>
              </a:rPr>
              <a:t>Mayor </a:t>
            </a:r>
          </a:p>
          <a:p>
            <a:pPr>
              <a:lnSpc>
                <a:spcPct val="150000"/>
              </a:lnSpc>
            </a:pPr>
            <a:r>
              <a:rPr lang="en-US" sz="4000" spc="64" dirty="0" err="1">
                <a:solidFill>
                  <a:srgbClr val="FFFFFF"/>
                </a:solidFill>
                <a:latin typeface="Poppins Medium"/>
              </a:rPr>
              <a:t>perseverancia</a:t>
            </a:r>
            <a:endParaRPr lang="en-US" sz="4000" spc="64" dirty="0">
              <a:solidFill>
                <a:srgbClr val="FFFFFF"/>
              </a:solidFill>
              <a:latin typeface="Poppins Medium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180572D-87CE-0043-9F94-C5C89B906727}"/>
              </a:ext>
            </a:extLst>
          </p:cNvPr>
          <p:cNvGrpSpPr/>
          <p:nvPr/>
        </p:nvGrpSpPr>
        <p:grpSpPr>
          <a:xfrm>
            <a:off x="6581124" y="180985"/>
            <a:ext cx="3125739" cy="6430234"/>
            <a:chOff x="8148670" y="192635"/>
            <a:chExt cx="3246361" cy="6840396"/>
          </a:xfrm>
        </p:grpSpPr>
        <p:pic>
          <p:nvPicPr>
            <p:cNvPr id="15" name="Imagen 14" descr="Imagen que contiene agua, exterior, ola, hombre&#10;&#10;Descripción generada automáticamente">
              <a:extLst>
                <a:ext uri="{FF2B5EF4-FFF2-40B4-BE49-F238E27FC236}">
                  <a16:creationId xmlns:a16="http://schemas.microsoft.com/office/drawing/2014/main" id="{2DC98D77-A2B8-A847-A537-9B43B47B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8670" y="5212563"/>
              <a:ext cx="3240000" cy="1820468"/>
            </a:xfrm>
            <a:prstGeom prst="rect">
              <a:avLst/>
            </a:prstGeom>
          </p:spPr>
        </p:pic>
        <p:pic>
          <p:nvPicPr>
            <p:cNvPr id="17" name="Imagen 16" descr="Imagen que contiene exterior, hombre, montar a caballo, tablero&#10;&#10;Descripción generada automáticamente">
              <a:extLst>
                <a:ext uri="{FF2B5EF4-FFF2-40B4-BE49-F238E27FC236}">
                  <a16:creationId xmlns:a16="http://schemas.microsoft.com/office/drawing/2014/main" id="{BCC63337-A0E6-9648-8092-5B599115B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5031" y="2878551"/>
              <a:ext cx="3240000" cy="2167855"/>
            </a:xfrm>
            <a:prstGeom prst="rect">
              <a:avLst/>
            </a:prstGeom>
          </p:spPr>
        </p:pic>
        <p:pic>
          <p:nvPicPr>
            <p:cNvPr id="19" name="Imagen 18" descr="Imagen que contiene exterior, nieve, esquiando, hombre&#10;&#10;Descripción generada automáticamente">
              <a:extLst>
                <a:ext uri="{FF2B5EF4-FFF2-40B4-BE49-F238E27FC236}">
                  <a16:creationId xmlns:a16="http://schemas.microsoft.com/office/drawing/2014/main" id="{8CE743AF-0946-6E4F-9C65-F9129679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8670" y="192635"/>
              <a:ext cx="3240000" cy="2493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5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26330" y="0"/>
            <a:ext cx="5927187" cy="688446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967289">
            <a:off x="-3011151" y="685800"/>
            <a:ext cx="5486400" cy="548640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E569A9CF-514C-A74F-984B-EBCCD6C22AA2}"/>
              </a:ext>
            </a:extLst>
          </p:cNvPr>
          <p:cNvGrpSpPr/>
          <p:nvPr/>
        </p:nvGrpSpPr>
        <p:grpSpPr>
          <a:xfrm>
            <a:off x="1383056" y="308590"/>
            <a:ext cx="8557777" cy="6423843"/>
            <a:chOff x="1383056" y="308590"/>
            <a:chExt cx="8557777" cy="6423843"/>
          </a:xfrm>
        </p:grpSpPr>
        <p:sp>
          <p:nvSpPr>
            <p:cNvPr id="7" name="TextBox 7"/>
            <p:cNvSpPr txBox="1"/>
            <p:nvPr/>
          </p:nvSpPr>
          <p:spPr>
            <a:xfrm>
              <a:off x="1383056" y="2080788"/>
              <a:ext cx="4804384" cy="267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Apreciación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del factor “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Diseño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”</a:t>
              </a: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0FC5444-9228-4748-B5C7-701719308BF0}"/>
                </a:ext>
              </a:extLst>
            </p:cNvPr>
            <p:cNvGrpSpPr/>
            <p:nvPr/>
          </p:nvGrpSpPr>
          <p:grpSpPr>
            <a:xfrm>
              <a:off x="6600915" y="308590"/>
              <a:ext cx="3339918" cy="6423843"/>
              <a:chOff x="6832813" y="357835"/>
              <a:chExt cx="3240000" cy="6231665"/>
            </a:xfrm>
          </p:grpSpPr>
          <p:pic>
            <p:nvPicPr>
              <p:cNvPr id="5" name="Imagen 4" descr="Imagen que contiene interior&#10;&#10;Descripción generada automáticamente">
                <a:extLst>
                  <a:ext uri="{FF2B5EF4-FFF2-40B4-BE49-F238E27FC236}">
                    <a16:creationId xmlns:a16="http://schemas.microsoft.com/office/drawing/2014/main" id="{D2376C77-7E37-2D4C-B008-EA4F30786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2813" y="357835"/>
                <a:ext cx="3240000" cy="1820468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6ED111FA-83E6-8040-BA06-B6ACFDCE5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2813" y="5004827"/>
                <a:ext cx="3240000" cy="1584673"/>
              </a:xfrm>
              <a:prstGeom prst="rect">
                <a:avLst/>
              </a:prstGeom>
            </p:spPr>
          </p:pic>
          <p:pic>
            <p:nvPicPr>
              <p:cNvPr id="14" name="Imagen 13" descr="Imagen que contiene naranja, amarillo, hombre, negro&#10;&#10;Descripción generada automáticamente">
                <a:extLst>
                  <a:ext uri="{FF2B5EF4-FFF2-40B4-BE49-F238E27FC236}">
                    <a16:creationId xmlns:a16="http://schemas.microsoft.com/office/drawing/2014/main" id="{87694CFC-A199-9441-A4F6-5EA037D71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2813" y="2487844"/>
                <a:ext cx="3240000" cy="21837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91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E99CD0C-133A-7846-A1CF-45FC3B1878EF}"/>
              </a:ext>
            </a:extLst>
          </p:cNvPr>
          <p:cNvGrpSpPr/>
          <p:nvPr/>
        </p:nvGrpSpPr>
        <p:grpSpPr>
          <a:xfrm>
            <a:off x="-3167905" y="0"/>
            <a:ext cx="15264668" cy="6884461"/>
            <a:chOff x="-3167905" y="0"/>
            <a:chExt cx="15264668" cy="6884461"/>
          </a:xfrm>
        </p:grpSpPr>
        <p:sp>
          <p:nvSpPr>
            <p:cNvPr id="2" name="AutoShape 2"/>
            <p:cNvSpPr/>
            <p:nvPr/>
          </p:nvSpPr>
          <p:spPr>
            <a:xfrm>
              <a:off x="6169576" y="0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-3167905" y="685800"/>
              <a:ext cx="5486400" cy="54864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26302" y="2080788"/>
              <a:ext cx="4804384" cy="267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Solidaridad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de</a:t>
              </a:r>
            </a:p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género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3631ADBA-EF50-404A-9E3C-6E3659CE5216}"/>
                </a:ext>
              </a:extLst>
            </p:cNvPr>
            <p:cNvGrpSpPr/>
            <p:nvPr/>
          </p:nvGrpSpPr>
          <p:grpSpPr>
            <a:xfrm>
              <a:off x="6516835" y="262681"/>
              <a:ext cx="2965956" cy="6428692"/>
              <a:chOff x="6627811" y="264032"/>
              <a:chExt cx="3102717" cy="6725121"/>
            </a:xfrm>
          </p:grpSpPr>
          <p:pic>
            <p:nvPicPr>
              <p:cNvPr id="12" name="Imagen 11" descr="Imagen que contiene persona, interior, pastel, tabla&#10;&#10;Descripción generada automáticamente">
                <a:extLst>
                  <a:ext uri="{FF2B5EF4-FFF2-40B4-BE49-F238E27FC236}">
                    <a16:creationId xmlns:a16="http://schemas.microsoft.com/office/drawing/2014/main" id="{46433BED-C071-2840-BF44-0DD2A4B9F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7812" y="264032"/>
                <a:ext cx="3025980" cy="2017320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B2BE9D14-157D-7E41-B34B-41CE02B57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7811" y="2514717"/>
                <a:ext cx="3102717" cy="2123266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8119474-8A06-EF44-8442-ADD352A30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3501" y="4860058"/>
                <a:ext cx="3067027" cy="21290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92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8D61E6BF-EB38-3945-8B51-44D88C6DB4AE}"/>
              </a:ext>
            </a:extLst>
          </p:cNvPr>
          <p:cNvGrpSpPr/>
          <p:nvPr/>
        </p:nvGrpSpPr>
        <p:grpSpPr>
          <a:xfrm>
            <a:off x="-3011151" y="0"/>
            <a:ext cx="15264668" cy="6884461"/>
            <a:chOff x="-3011151" y="0"/>
            <a:chExt cx="15264668" cy="6884461"/>
          </a:xfrm>
        </p:grpSpPr>
        <p:sp>
          <p:nvSpPr>
            <p:cNvPr id="2" name="AutoShape 2"/>
            <p:cNvSpPr/>
            <p:nvPr/>
          </p:nvSpPr>
          <p:spPr>
            <a:xfrm>
              <a:off x="6326330" y="0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-3011151" y="685800"/>
              <a:ext cx="5486400" cy="54864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383056" y="2080788"/>
              <a:ext cx="4804384" cy="1751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Austeridad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ante el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gasto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improductivo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E67B769-A9F0-7E49-AA6F-3D126330FC10}"/>
                </a:ext>
              </a:extLst>
            </p:cNvPr>
            <p:cNvGrpSpPr/>
            <p:nvPr/>
          </p:nvGrpSpPr>
          <p:grpSpPr>
            <a:xfrm>
              <a:off x="6665757" y="297627"/>
              <a:ext cx="3353453" cy="6421232"/>
              <a:chOff x="6715807" y="295568"/>
              <a:chExt cx="3175000" cy="6232032"/>
            </a:xfrm>
          </p:grpSpPr>
          <p:pic>
            <p:nvPicPr>
              <p:cNvPr id="10" name="Imagen 9" descr="imporductivos 5.jpg">
                <a:extLst>
                  <a:ext uri="{FF2B5EF4-FFF2-40B4-BE49-F238E27FC236}">
                    <a16:creationId xmlns:a16="http://schemas.microsoft.com/office/drawing/2014/main" id="{E817BA76-7FC8-FC4A-B263-F222F9668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5808" y="295568"/>
                <a:ext cx="3158341" cy="2332558"/>
              </a:xfrm>
              <a:prstGeom prst="rect">
                <a:avLst/>
              </a:prstGeom>
            </p:spPr>
          </p:pic>
          <p:pic>
            <p:nvPicPr>
              <p:cNvPr id="5" name="Imagen 4" descr="Imagen que contiene persona, interior, mujer, tabla&#10;&#10;Descripción generada automáticamente">
                <a:extLst>
                  <a:ext uri="{FF2B5EF4-FFF2-40B4-BE49-F238E27FC236}">
                    <a16:creationId xmlns:a16="http://schemas.microsoft.com/office/drawing/2014/main" id="{C31D3ED7-FD90-A44F-8F5C-93986FF81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807" y="4868406"/>
                <a:ext cx="3175000" cy="1659194"/>
              </a:xfrm>
              <a:prstGeom prst="rect">
                <a:avLst/>
              </a:prstGeom>
            </p:spPr>
          </p:pic>
          <p:pic>
            <p:nvPicPr>
              <p:cNvPr id="11" name="Imagen 10" descr="Imagen que contiene aparato, máquina de coser, hombre, mujer&#10;&#10;Descripción generada automáticamente">
                <a:extLst>
                  <a:ext uri="{FF2B5EF4-FFF2-40B4-BE49-F238E27FC236}">
                    <a16:creationId xmlns:a16="http://schemas.microsoft.com/office/drawing/2014/main" id="{4E6D918D-1FCE-E641-9F7A-38A150C73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5807" y="2855888"/>
                <a:ext cx="3175000" cy="1739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99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9981623-93C2-7F4B-8960-EE543F7FE4A7}"/>
              </a:ext>
            </a:extLst>
          </p:cNvPr>
          <p:cNvGrpSpPr/>
          <p:nvPr/>
        </p:nvGrpSpPr>
        <p:grpSpPr>
          <a:xfrm>
            <a:off x="-3011151" y="0"/>
            <a:ext cx="15264668" cy="6884461"/>
            <a:chOff x="-3011151" y="0"/>
            <a:chExt cx="15264668" cy="6884461"/>
          </a:xfrm>
        </p:grpSpPr>
        <p:sp>
          <p:nvSpPr>
            <p:cNvPr id="2" name="AutoShape 2"/>
            <p:cNvSpPr/>
            <p:nvPr/>
          </p:nvSpPr>
          <p:spPr>
            <a:xfrm>
              <a:off x="6326330" y="0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-3011151" y="685800"/>
              <a:ext cx="5486400" cy="54864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383056" y="2080788"/>
              <a:ext cx="4804384" cy="1751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Mayor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compromiso</a:t>
              </a:r>
              <a:r>
                <a:rPr lang="en-US" sz="40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4000" spc="64" dirty="0" err="1">
                  <a:solidFill>
                    <a:srgbClr val="FFFFFF"/>
                  </a:solidFill>
                  <a:latin typeface="Poppins Medium"/>
                </a:rPr>
                <a:t>comunitario</a:t>
              </a:r>
              <a:endParaRPr lang="en-US" sz="4000" spc="64" dirty="0">
                <a:solidFill>
                  <a:srgbClr val="FFFFFF"/>
                </a:solidFill>
                <a:latin typeface="Poppins Medium"/>
              </a:endParaRPr>
            </a:p>
          </p:txBody>
        </p:sp>
        <p:pic>
          <p:nvPicPr>
            <p:cNvPr id="9" name="Imagen 8" descr="solidaridad 4.jpg">
              <a:extLst>
                <a:ext uri="{FF2B5EF4-FFF2-40B4-BE49-F238E27FC236}">
                  <a16:creationId xmlns:a16="http://schemas.microsoft.com/office/drawing/2014/main" id="{4C85E26D-9274-7946-A6EA-A6AA6257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614" y="4518744"/>
              <a:ext cx="3267051" cy="2081147"/>
            </a:xfrm>
            <a:prstGeom prst="rect">
              <a:avLst/>
            </a:prstGeom>
          </p:spPr>
        </p:pic>
        <p:pic>
          <p:nvPicPr>
            <p:cNvPr id="12" name="Imagen 11" descr="solidaridad 3.jpg">
              <a:extLst>
                <a:ext uri="{FF2B5EF4-FFF2-40B4-BE49-F238E27FC236}">
                  <a16:creationId xmlns:a16="http://schemas.microsoft.com/office/drawing/2014/main" id="{AF4853A1-4453-614F-A1E7-4B0A90B88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614" y="2582191"/>
              <a:ext cx="3940252" cy="1693617"/>
            </a:xfrm>
            <a:prstGeom prst="rect">
              <a:avLst/>
            </a:prstGeom>
          </p:spPr>
        </p:pic>
        <p:pic>
          <p:nvPicPr>
            <p:cNvPr id="15" name="Imagen 14" descr="solidaridad 1.jpg">
              <a:extLst>
                <a:ext uri="{FF2B5EF4-FFF2-40B4-BE49-F238E27FC236}">
                  <a16:creationId xmlns:a16="http://schemas.microsoft.com/office/drawing/2014/main" id="{866BEB36-D315-5D42-8DAC-BACB54657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614" y="323220"/>
              <a:ext cx="3029562" cy="2016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9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4FD102CA-0EF6-4748-AA83-6CF5CEB03756}"/>
              </a:ext>
            </a:extLst>
          </p:cNvPr>
          <p:cNvGrpSpPr/>
          <p:nvPr/>
        </p:nvGrpSpPr>
        <p:grpSpPr>
          <a:xfrm>
            <a:off x="-1248983" y="-2753562"/>
            <a:ext cx="13440983" cy="10519373"/>
            <a:chOff x="-1248983" y="-2753562"/>
            <a:chExt cx="13440983" cy="10519373"/>
          </a:xfrm>
        </p:grpSpPr>
        <p:sp>
          <p:nvSpPr>
            <p:cNvPr id="7" name="AutoShape 7"/>
            <p:cNvSpPr/>
            <p:nvPr/>
          </p:nvSpPr>
          <p:spPr>
            <a:xfrm rot="-2700000">
              <a:off x="-1248983" y="1885109"/>
              <a:ext cx="3572235" cy="1910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6075886" y="-2567780"/>
              <a:ext cx="6116114" cy="7092281"/>
            </a:xfrm>
            <a:prstGeom prst="rect">
              <a:avLst/>
            </a:prstGeom>
            <a:solidFill>
              <a:srgbClr val="00E091"/>
            </a:solidFill>
          </p:spPr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59EDAC4-5688-4C44-BA04-D1A8E415F87D}"/>
                </a:ext>
              </a:extLst>
            </p:cNvPr>
            <p:cNvGrpSpPr/>
            <p:nvPr/>
          </p:nvGrpSpPr>
          <p:grpSpPr>
            <a:xfrm>
              <a:off x="-732595" y="-2753562"/>
              <a:ext cx="12605323" cy="10519373"/>
              <a:chOff x="-822980" y="-3014314"/>
              <a:chExt cx="12605323" cy="10519373"/>
            </a:xfrm>
            <a:solidFill>
              <a:schemeClr val="tx1"/>
            </a:solidFill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 rot="12122102">
                <a:off x="3431924" y="2245372"/>
                <a:ext cx="5259687" cy="5259687"/>
              </a:xfrm>
              <a:prstGeom prst="rect">
                <a:avLst/>
              </a:prstGeom>
              <a:grpFill/>
            </p:spPr>
          </p:pic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-822980" y="-3014314"/>
                <a:ext cx="5259687" cy="5259687"/>
              </a:xfrm>
              <a:prstGeom prst="rect">
                <a:avLst/>
              </a:prstGeom>
              <a:grpFill/>
            </p:spPr>
          </p:pic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CBEE762A-521F-CA4F-A31E-15DE240872B8}"/>
                  </a:ext>
                </a:extLst>
              </p:cNvPr>
              <p:cNvGrpSpPr/>
              <p:nvPr/>
            </p:nvGrpSpPr>
            <p:grpSpPr>
              <a:xfrm>
                <a:off x="151401" y="45973"/>
                <a:ext cx="11630942" cy="6199400"/>
                <a:chOff x="151401" y="19847"/>
                <a:chExt cx="11630942" cy="6199400"/>
              </a:xfrm>
              <a:grpFill/>
            </p:grpSpPr>
            <p:sp>
              <p:nvSpPr>
                <p:cNvPr id="4" name="AutoShape 4"/>
                <p:cNvSpPr/>
                <p:nvPr/>
              </p:nvSpPr>
              <p:spPr>
                <a:xfrm rot="-2700000">
                  <a:off x="2980396" y="6199334"/>
                  <a:ext cx="2440511" cy="19913"/>
                </a:xfrm>
                <a:prstGeom prst="rect">
                  <a:avLst/>
                </a:prstGeom>
                <a:grpFill/>
              </p:spPr>
            </p:sp>
            <p:pic>
              <p:nvPicPr>
                <p:cNvPr id="8" name="Picture 8"/>
                <p:cNvPicPr>
                  <a:picLocks noChangeAspect="1"/>
                </p:cNvPicPr>
                <p:nvPr/>
              </p:nvPicPr>
              <p:blipFill>
                <a:blip r:embed="rId3"/>
                <a:srcRect l="15409" t="17487" r="31535" b="11299"/>
                <a:stretch>
                  <a:fillRect/>
                </a:stretch>
              </p:blipFill>
              <p:spPr>
                <a:xfrm>
                  <a:off x="920188" y="2033795"/>
                  <a:ext cx="4208037" cy="376169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9" name="Group 9"/>
                <p:cNvGrpSpPr/>
                <p:nvPr/>
              </p:nvGrpSpPr>
              <p:grpSpPr>
                <a:xfrm>
                  <a:off x="151401" y="19847"/>
                  <a:ext cx="11630942" cy="2199400"/>
                  <a:chOff x="-13572466" y="-560823"/>
                  <a:chExt cx="23261884" cy="4398800"/>
                </a:xfrm>
                <a:grpFill/>
              </p:grpSpPr>
              <p:sp>
                <p:nvSpPr>
                  <p:cNvPr id="10" name="TextBox 10"/>
                  <p:cNvSpPr txBox="1"/>
                  <p:nvPr/>
                </p:nvSpPr>
                <p:spPr>
                  <a:xfrm>
                    <a:off x="-13572466" y="-560823"/>
                    <a:ext cx="9689414" cy="3077766"/>
                  </a:xfrm>
                  <a:prstGeom prst="rect">
                    <a:avLst/>
                  </a:prstGeom>
                  <a:noFill/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6000"/>
                      </a:lnSpc>
                    </a:pPr>
                    <a:r>
                      <a:rPr lang="en-US" sz="5000" spc="150" dirty="0" err="1">
                        <a:latin typeface="Poppins Bold Bold Italics"/>
                      </a:rPr>
                      <a:t>Dificultades</a:t>
                    </a:r>
                    <a:r>
                      <a:rPr lang="en-US" sz="5000" spc="150" dirty="0">
                        <a:latin typeface="Poppins Bold Bold Italics"/>
                      </a:rPr>
                      <a:t> </a:t>
                    </a:r>
                  </a:p>
                  <a:p>
                    <a:pPr>
                      <a:lnSpc>
                        <a:spcPts val="6000"/>
                      </a:lnSpc>
                    </a:pPr>
                    <a:r>
                      <a:rPr lang="en-US" sz="5000" spc="150" dirty="0" err="1">
                        <a:latin typeface="Poppins Bold Bold Italics"/>
                      </a:rPr>
                      <a:t>estructurales</a:t>
                    </a:r>
                    <a:endParaRPr lang="en-US" sz="5000" spc="150" dirty="0">
                      <a:latin typeface="Poppins Bold Bold Italics"/>
                    </a:endParaRPr>
                  </a:p>
                </p:txBody>
              </p:sp>
              <p:sp>
                <p:nvSpPr>
                  <p:cNvPr id="11" name="TextBox 11"/>
                  <p:cNvSpPr txBox="1"/>
                  <p:nvPr/>
                </p:nvSpPr>
                <p:spPr>
                  <a:xfrm>
                    <a:off x="0" y="3179719"/>
                    <a:ext cx="9689418" cy="658258"/>
                  </a:xfrm>
                  <a:prstGeom prst="rect">
                    <a:avLst/>
                  </a:prstGeom>
                  <a:grpFill/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3040"/>
                      </a:lnSpc>
                    </a:pPr>
                    <a:endParaRPr sz="1200"/>
                  </a:p>
                </p:txBody>
              </p:sp>
            </p:grpSp>
          </p:grpSp>
        </p:grpSp>
        <p:sp>
          <p:nvSpPr>
            <p:cNvPr id="13" name="TextBox 13"/>
            <p:cNvSpPr txBox="1"/>
            <p:nvPr/>
          </p:nvSpPr>
          <p:spPr>
            <a:xfrm>
              <a:off x="6937633" y="5994589"/>
              <a:ext cx="5093068" cy="348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3"/>
                </a:lnSpc>
              </a:pPr>
              <a:endParaRPr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937633" y="5532550"/>
              <a:ext cx="5093068" cy="348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37"/>
                </a:lnSpc>
              </a:pPr>
              <a:endParaRPr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937633" y="4805378"/>
              <a:ext cx="5093068" cy="348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3"/>
                </a:lnSpc>
              </a:pPr>
              <a:endParaRPr sz="1200"/>
            </a:p>
          </p:txBody>
        </p:sp>
      </p:grpSp>
      <p:sp>
        <p:nvSpPr>
          <p:cNvPr id="21" name="TextBox 16">
            <a:extLst>
              <a:ext uri="{FF2B5EF4-FFF2-40B4-BE49-F238E27FC236}">
                <a16:creationId xmlns:a16="http://schemas.microsoft.com/office/drawing/2014/main" id="{E2E9F9FD-8D5C-1B46-B505-E0D21B3FD334}"/>
              </a:ext>
            </a:extLst>
          </p:cNvPr>
          <p:cNvSpPr txBox="1"/>
          <p:nvPr/>
        </p:nvSpPr>
        <p:spPr>
          <a:xfrm>
            <a:off x="9129383" y="5224699"/>
            <a:ext cx="5093068" cy="111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16" dirty="0">
                <a:solidFill>
                  <a:srgbClr val="FF5757"/>
                </a:solidFill>
                <a:latin typeface="Poppins Light Bold Italics"/>
              </a:rPr>
              <a:t>LAS TAREAS DOMÉSTICAS</a:t>
            </a:r>
          </a:p>
        </p:txBody>
      </p:sp>
    </p:spTree>
    <p:extLst>
      <p:ext uri="{BB962C8B-B14F-4D97-AF65-F5344CB8AC3E}">
        <p14:creationId xmlns:p14="http://schemas.microsoft.com/office/powerpoint/2010/main" val="13127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46D078A-7DAF-9643-81A0-D8F3F8ABC856}"/>
              </a:ext>
            </a:extLst>
          </p:cNvPr>
          <p:cNvGrpSpPr/>
          <p:nvPr/>
        </p:nvGrpSpPr>
        <p:grpSpPr>
          <a:xfrm>
            <a:off x="1803838" y="674877"/>
            <a:ext cx="10978006" cy="5486400"/>
            <a:chOff x="1803838" y="674877"/>
            <a:chExt cx="10978006" cy="5486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3967289">
              <a:off x="7295444" y="674877"/>
              <a:ext cx="5486400" cy="54864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803838" y="1623666"/>
              <a:ext cx="4804384" cy="36106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400" spc="64" dirty="0" err="1">
                  <a:solidFill>
                    <a:srgbClr val="FFFFFF"/>
                  </a:solidFill>
                  <a:latin typeface="Poppins Medium"/>
                </a:rPr>
                <a:t>Políticas</a:t>
              </a:r>
              <a:r>
                <a:rPr lang="en-US" sz="5400" spc="64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5400" spc="64" dirty="0" err="1">
                  <a:solidFill>
                    <a:srgbClr val="FFFFFF"/>
                  </a:solidFill>
                  <a:latin typeface="Poppins Medium"/>
                </a:rPr>
                <a:t>públicas</a:t>
              </a:r>
              <a:r>
                <a:rPr lang="en-US" sz="5400" spc="64" dirty="0">
                  <a:solidFill>
                    <a:srgbClr val="FFFFFF"/>
                  </a:solidFill>
                  <a:latin typeface="Poppins Medium"/>
                </a:rPr>
                <a:t> de </a:t>
              </a:r>
              <a:r>
                <a:rPr lang="en-US" sz="5400" spc="64" dirty="0" err="1">
                  <a:solidFill>
                    <a:srgbClr val="FFFFFF"/>
                  </a:solidFill>
                  <a:latin typeface="Poppins Medium"/>
                </a:rPr>
                <a:t>fomento</a:t>
              </a:r>
              <a:endParaRPr lang="en-US" sz="5400" spc="64" dirty="0">
                <a:solidFill>
                  <a:srgbClr val="FFFFFF"/>
                </a:solidFill>
                <a:latin typeface="Poppins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9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6F92D59A-4883-D94F-8CBB-433DAF57B41B}"/>
              </a:ext>
            </a:extLst>
          </p:cNvPr>
          <p:cNvGrpSpPr/>
          <p:nvPr/>
        </p:nvGrpSpPr>
        <p:grpSpPr>
          <a:xfrm>
            <a:off x="-3011151" y="0"/>
            <a:ext cx="15264668" cy="6884461"/>
            <a:chOff x="-3011151" y="0"/>
            <a:chExt cx="15264668" cy="6884461"/>
          </a:xfrm>
        </p:grpSpPr>
        <p:sp>
          <p:nvSpPr>
            <p:cNvPr id="2" name="AutoShape 2"/>
            <p:cNvSpPr/>
            <p:nvPr/>
          </p:nvSpPr>
          <p:spPr>
            <a:xfrm>
              <a:off x="6326330" y="0"/>
              <a:ext cx="5927187" cy="6884461"/>
            </a:xfrm>
            <a:prstGeom prst="rect">
              <a:avLst/>
            </a:prstGeom>
            <a:solidFill>
              <a:srgbClr val="00E091"/>
            </a:solidFill>
          </p:spPr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AF162EB5-EB90-2D45-B2EB-AF70EC8BA639}"/>
                </a:ext>
              </a:extLst>
            </p:cNvPr>
            <p:cNvGrpSpPr/>
            <p:nvPr/>
          </p:nvGrpSpPr>
          <p:grpSpPr>
            <a:xfrm>
              <a:off x="-3011151" y="264160"/>
              <a:ext cx="14491220" cy="6329680"/>
              <a:chOff x="-3011151" y="264160"/>
              <a:chExt cx="14491220" cy="6329680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 rot="-3967289">
                <a:off x="-3011151" y="685800"/>
                <a:ext cx="5486400" cy="5486400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1061287" y="670000"/>
                <a:ext cx="4804384" cy="56015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Conforme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las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mujeres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son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capaces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de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generar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directamente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sus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propios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ingresos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,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como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resultado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de sus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repectivas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decisiones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y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acciones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, y de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contribuir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en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paralelo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al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gasto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del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hogar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,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en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similar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medida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van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adquiriendo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mayor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fuerza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social y sus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argumentos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y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propuestas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se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reflejan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en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la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disminución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de los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índices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de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discriminación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y de </a:t>
                </a:r>
                <a:r>
                  <a:rPr lang="en-US" sz="2800" spc="64" dirty="0" err="1">
                    <a:solidFill>
                      <a:srgbClr val="FFFFFF"/>
                    </a:solidFill>
                    <a:latin typeface="Poppins Medium"/>
                  </a:rPr>
                  <a:t>violencia</a:t>
                </a:r>
                <a:r>
                  <a:rPr lang="en-US" sz="2800" spc="64" dirty="0">
                    <a:solidFill>
                      <a:srgbClr val="FFFFFF"/>
                    </a:solidFill>
                    <a:latin typeface="Poppins Medium"/>
                  </a:rPr>
                  <a:t> familiar</a:t>
                </a:r>
              </a:p>
            </p:txBody>
          </p:sp>
          <p:pic>
            <p:nvPicPr>
              <p:cNvPr id="5" name="Imagen 4" descr="Imagen que contiene persona, interior, niño, joven&#10;&#10;Descripción generada automáticamente">
                <a:extLst>
                  <a:ext uri="{FF2B5EF4-FFF2-40B4-BE49-F238E27FC236}">
                    <a16:creationId xmlns:a16="http://schemas.microsoft.com/office/drawing/2014/main" id="{C38C83A3-B27A-1E43-A120-15C2102A3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9821" y="264160"/>
                <a:ext cx="4190248" cy="63296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566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6684">
            <a:off x="-440612" y="-3884699"/>
            <a:ext cx="5486400" cy="5486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40943" y="3854089"/>
            <a:ext cx="5486400" cy="548640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E11B367D-07C0-6E41-A139-8238DCDA5892}"/>
              </a:ext>
            </a:extLst>
          </p:cNvPr>
          <p:cNvGrpSpPr/>
          <p:nvPr/>
        </p:nvGrpSpPr>
        <p:grpSpPr>
          <a:xfrm>
            <a:off x="620693" y="-117141"/>
            <a:ext cx="11704778" cy="7092281"/>
            <a:chOff x="620693" y="-117141"/>
            <a:chExt cx="11704778" cy="7092281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007CAD5-17EE-2049-8791-B14C6E350647}"/>
                </a:ext>
              </a:extLst>
            </p:cNvPr>
            <p:cNvGrpSpPr/>
            <p:nvPr/>
          </p:nvGrpSpPr>
          <p:grpSpPr>
            <a:xfrm>
              <a:off x="685801" y="-117141"/>
              <a:ext cx="11639670" cy="7092281"/>
              <a:chOff x="685801" y="-117141"/>
              <a:chExt cx="11639670" cy="7092281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6096000" y="-117141"/>
                <a:ext cx="6229471" cy="7092281"/>
              </a:xfrm>
              <a:prstGeom prst="rect">
                <a:avLst/>
              </a:prstGeom>
              <a:solidFill>
                <a:srgbClr val="182722"/>
              </a:solidFill>
            </p:spPr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218B7CCF-71A5-B546-A49E-48FBB829DFE3}"/>
                  </a:ext>
                </a:extLst>
              </p:cNvPr>
              <p:cNvGrpSpPr/>
              <p:nvPr/>
            </p:nvGrpSpPr>
            <p:grpSpPr>
              <a:xfrm>
                <a:off x="685801" y="496414"/>
                <a:ext cx="8827600" cy="5940402"/>
                <a:chOff x="685801" y="496414"/>
                <a:chExt cx="8827600" cy="5940402"/>
              </a:xfrm>
            </p:grpSpPr>
            <p:grpSp>
              <p:nvGrpSpPr>
                <p:cNvPr id="3" name="Group 3"/>
                <p:cNvGrpSpPr/>
                <p:nvPr/>
              </p:nvGrpSpPr>
              <p:grpSpPr>
                <a:xfrm>
                  <a:off x="685801" y="2105598"/>
                  <a:ext cx="4447963" cy="4043306"/>
                  <a:chOff x="0" y="0"/>
                  <a:chExt cx="8895927" cy="8086611"/>
                </a:xfrm>
              </p:grpSpPr>
              <p:sp>
                <p:nvSpPr>
                  <p:cNvPr id="4" name="TextBox 4"/>
                  <p:cNvSpPr txBox="1"/>
                  <p:nvPr/>
                </p:nvSpPr>
                <p:spPr>
                  <a:xfrm>
                    <a:off x="0" y="0"/>
                    <a:ext cx="8895923" cy="6924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3040"/>
                      </a:lnSpc>
                    </a:pPr>
                    <a:r>
                      <a:rPr lang="en-US" sz="2533" spc="380" dirty="0">
                        <a:solidFill>
                          <a:srgbClr val="182722"/>
                        </a:solidFill>
                        <a:latin typeface="Poppins Bold Italics"/>
                      </a:rPr>
                      <a:t>ALIMENTACIÓN</a:t>
                    </a:r>
                  </a:p>
                  <a:p>
                    <a:pPr>
                      <a:lnSpc>
                        <a:spcPts val="3040"/>
                      </a:lnSpc>
                    </a:pPr>
                    <a:endParaRPr lang="en-US" sz="2533" spc="380" dirty="0">
                      <a:solidFill>
                        <a:srgbClr val="182722"/>
                      </a:solidFill>
                      <a:latin typeface="Poppins Bold Italics"/>
                    </a:endParaRPr>
                  </a:p>
                  <a:p>
                    <a:pPr>
                      <a:lnSpc>
                        <a:spcPts val="3040"/>
                      </a:lnSpc>
                    </a:pPr>
                    <a:r>
                      <a:rPr lang="en-US" sz="2533" spc="380" dirty="0">
                        <a:solidFill>
                          <a:srgbClr val="182722"/>
                        </a:solidFill>
                        <a:latin typeface="Poppins Bold Italics"/>
                      </a:rPr>
                      <a:t>VESTIDO</a:t>
                    </a:r>
                  </a:p>
                  <a:p>
                    <a:pPr>
                      <a:lnSpc>
                        <a:spcPts val="3040"/>
                      </a:lnSpc>
                    </a:pPr>
                    <a:endParaRPr lang="en-US" sz="2533" spc="380" dirty="0">
                      <a:solidFill>
                        <a:srgbClr val="182722"/>
                      </a:solidFill>
                      <a:latin typeface="Poppins Bold Italics"/>
                    </a:endParaRPr>
                  </a:p>
                  <a:p>
                    <a:pPr>
                      <a:lnSpc>
                        <a:spcPts val="3040"/>
                      </a:lnSpc>
                    </a:pPr>
                    <a:r>
                      <a:rPr lang="en-US" sz="2533" spc="380" dirty="0">
                        <a:solidFill>
                          <a:srgbClr val="182722"/>
                        </a:solidFill>
                        <a:latin typeface="Poppins Bold Italics"/>
                      </a:rPr>
                      <a:t>EDUCACIÓN</a:t>
                    </a:r>
                  </a:p>
                  <a:p>
                    <a:pPr>
                      <a:lnSpc>
                        <a:spcPts val="3040"/>
                      </a:lnSpc>
                    </a:pPr>
                    <a:endParaRPr lang="en-US" sz="2533" spc="380" dirty="0">
                      <a:solidFill>
                        <a:srgbClr val="182722"/>
                      </a:solidFill>
                      <a:latin typeface="Poppins Bold Italics"/>
                    </a:endParaRPr>
                  </a:p>
                  <a:p>
                    <a:pPr>
                      <a:lnSpc>
                        <a:spcPts val="3040"/>
                      </a:lnSpc>
                    </a:pPr>
                    <a:r>
                      <a:rPr lang="en-US" sz="2533" spc="380" dirty="0">
                        <a:solidFill>
                          <a:srgbClr val="182722"/>
                        </a:solidFill>
                        <a:latin typeface="Poppins Bold Italics"/>
                      </a:rPr>
                      <a:t>SALUD</a:t>
                    </a:r>
                  </a:p>
                  <a:p>
                    <a:pPr>
                      <a:lnSpc>
                        <a:spcPts val="3040"/>
                      </a:lnSpc>
                    </a:pPr>
                    <a:endParaRPr lang="en-US" sz="2533" spc="380" dirty="0">
                      <a:solidFill>
                        <a:srgbClr val="182722"/>
                      </a:solidFill>
                      <a:latin typeface="Poppins Bold Italics"/>
                    </a:endParaRPr>
                  </a:p>
                  <a:p>
                    <a:pPr>
                      <a:lnSpc>
                        <a:spcPts val="3040"/>
                      </a:lnSpc>
                    </a:pPr>
                    <a:r>
                      <a:rPr lang="en-US" sz="2533" spc="380" dirty="0">
                        <a:solidFill>
                          <a:srgbClr val="182722"/>
                        </a:solidFill>
                        <a:latin typeface="Poppins Bold Italics"/>
                      </a:rPr>
                      <a:t>VIVIENDA</a:t>
                    </a:r>
                  </a:p>
                </p:txBody>
              </p:sp>
              <p:sp>
                <p:nvSpPr>
                  <p:cNvPr id="5" name="TextBox 5"/>
                  <p:cNvSpPr txBox="1"/>
                  <p:nvPr/>
                </p:nvSpPr>
                <p:spPr>
                  <a:xfrm>
                    <a:off x="4" y="7428353"/>
                    <a:ext cx="8895923" cy="65825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3000"/>
                      </a:lnSpc>
                    </a:pPr>
                    <a:endParaRPr sz="1200"/>
                  </a:p>
                </p:txBody>
              </p:sp>
            </p:grpSp>
            <p:pic>
              <p:nvPicPr>
                <p:cNvPr id="10" name="Picture 10"/>
                <p:cNvPicPr>
                  <a:picLocks noChangeAspect="1"/>
                </p:cNvPicPr>
                <p:nvPr/>
              </p:nvPicPr>
              <p:blipFill>
                <a:blip r:embed="rId4"/>
                <a:srcRect b="4102"/>
                <a:stretch>
                  <a:fillRect/>
                </a:stretch>
              </p:blipFill>
              <p:spPr>
                <a:xfrm>
                  <a:off x="7173640" y="496414"/>
                  <a:ext cx="1832681" cy="2776675"/>
                </a:xfrm>
                <a:prstGeom prst="rect">
                  <a:avLst/>
                </a:prstGeom>
              </p:spPr>
            </p:pic>
            <p:pic>
              <p:nvPicPr>
                <p:cNvPr id="11" name="Picture 11"/>
                <p:cNvPicPr>
                  <a:picLocks noChangeAspect="1"/>
                </p:cNvPicPr>
                <p:nvPr/>
              </p:nvPicPr>
              <p:blipFill>
                <a:blip r:embed="rId5"/>
                <a:srcRect l="1410"/>
                <a:stretch>
                  <a:fillRect/>
                </a:stretch>
              </p:blipFill>
              <p:spPr>
                <a:xfrm>
                  <a:off x="7173640" y="4098217"/>
                  <a:ext cx="2339761" cy="2338599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767655B-A458-F34F-894E-32142D840FA6}"/>
                </a:ext>
              </a:extLst>
            </p:cNvPr>
            <p:cNvSpPr txBox="1"/>
            <p:nvPr/>
          </p:nvSpPr>
          <p:spPr>
            <a:xfrm>
              <a:off x="620693" y="324375"/>
              <a:ext cx="4578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400" dirty="0">
                  <a:solidFill>
                    <a:schemeClr val="bg1"/>
                  </a:solidFill>
                </a:rPr>
                <a:t>INGRESO FAMILIAR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6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6684">
            <a:off x="-440612" y="-3871636"/>
            <a:ext cx="5486400" cy="5486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40943" y="3854089"/>
            <a:ext cx="5486400" cy="54864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007CAD5-17EE-2049-8791-B14C6E350647}"/>
              </a:ext>
            </a:extLst>
          </p:cNvPr>
          <p:cNvGrpSpPr/>
          <p:nvPr/>
        </p:nvGrpSpPr>
        <p:grpSpPr>
          <a:xfrm>
            <a:off x="685801" y="-117141"/>
            <a:ext cx="11639670" cy="7092281"/>
            <a:chOff x="685801" y="-117141"/>
            <a:chExt cx="11639670" cy="7092281"/>
          </a:xfrm>
        </p:grpSpPr>
        <p:sp>
          <p:nvSpPr>
            <p:cNvPr id="2" name="AutoShape 2"/>
            <p:cNvSpPr/>
            <p:nvPr/>
          </p:nvSpPr>
          <p:spPr>
            <a:xfrm>
              <a:off x="6096000" y="-117141"/>
              <a:ext cx="6229471" cy="7092281"/>
            </a:xfrm>
            <a:prstGeom prst="rect">
              <a:avLst/>
            </a:prstGeom>
            <a:solidFill>
              <a:srgbClr val="182722"/>
            </a:solidFill>
          </p:spPr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218B7CCF-71A5-B546-A49E-48FBB829DFE3}"/>
                </a:ext>
              </a:extLst>
            </p:cNvPr>
            <p:cNvGrpSpPr/>
            <p:nvPr/>
          </p:nvGrpSpPr>
          <p:grpSpPr>
            <a:xfrm>
              <a:off x="685801" y="496414"/>
              <a:ext cx="8827600" cy="5940402"/>
              <a:chOff x="685801" y="496414"/>
              <a:chExt cx="8827600" cy="5940402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685801" y="2105598"/>
                <a:ext cx="4447963" cy="4043306"/>
                <a:chOff x="0" y="0"/>
                <a:chExt cx="8895927" cy="8086611"/>
              </a:xfrm>
            </p:grpSpPr>
            <p:sp>
              <p:nvSpPr>
                <p:cNvPr id="4" name="TextBox 4"/>
                <p:cNvSpPr txBox="1"/>
                <p:nvPr/>
              </p:nvSpPr>
              <p:spPr>
                <a:xfrm>
                  <a:off x="0" y="0"/>
                  <a:ext cx="8895923" cy="69249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040"/>
                    </a:lnSpc>
                  </a:pPr>
                  <a:r>
                    <a:rPr lang="en-US" sz="2533" spc="380" dirty="0">
                      <a:solidFill>
                        <a:srgbClr val="182722"/>
                      </a:solidFill>
                      <a:latin typeface="Poppins Bold Italics"/>
                    </a:rPr>
                    <a:t>ALIMENTACIÓN</a:t>
                  </a:r>
                </a:p>
                <a:p>
                  <a:pPr>
                    <a:lnSpc>
                      <a:spcPts val="3040"/>
                    </a:lnSpc>
                  </a:pPr>
                  <a:endParaRPr lang="en-US" sz="2533" spc="380" dirty="0">
                    <a:solidFill>
                      <a:srgbClr val="182722"/>
                    </a:solidFill>
                    <a:latin typeface="Poppins Bold Italics"/>
                  </a:endParaRPr>
                </a:p>
                <a:p>
                  <a:pPr>
                    <a:lnSpc>
                      <a:spcPts val="3040"/>
                    </a:lnSpc>
                  </a:pPr>
                  <a:r>
                    <a:rPr lang="en-US" sz="2533" spc="380" dirty="0">
                      <a:solidFill>
                        <a:srgbClr val="182722"/>
                      </a:solidFill>
                      <a:latin typeface="Poppins Bold Italics"/>
                    </a:rPr>
                    <a:t>VESTIDO</a:t>
                  </a:r>
                </a:p>
                <a:p>
                  <a:pPr>
                    <a:lnSpc>
                      <a:spcPts val="3040"/>
                    </a:lnSpc>
                  </a:pPr>
                  <a:endParaRPr lang="en-US" sz="2533" spc="380" dirty="0">
                    <a:solidFill>
                      <a:srgbClr val="182722"/>
                    </a:solidFill>
                    <a:latin typeface="Poppins Bold Italics"/>
                  </a:endParaRPr>
                </a:p>
                <a:p>
                  <a:pPr>
                    <a:lnSpc>
                      <a:spcPts val="3040"/>
                    </a:lnSpc>
                  </a:pPr>
                  <a:r>
                    <a:rPr lang="en-US" sz="2533" spc="380" dirty="0">
                      <a:solidFill>
                        <a:srgbClr val="182722"/>
                      </a:solidFill>
                      <a:latin typeface="Poppins Bold Italics"/>
                    </a:rPr>
                    <a:t>EDUCACIÓN</a:t>
                  </a:r>
                </a:p>
                <a:p>
                  <a:pPr>
                    <a:lnSpc>
                      <a:spcPts val="3040"/>
                    </a:lnSpc>
                  </a:pPr>
                  <a:endParaRPr lang="en-US" sz="2533" spc="380" dirty="0">
                    <a:solidFill>
                      <a:srgbClr val="182722"/>
                    </a:solidFill>
                    <a:latin typeface="Poppins Bold Italics"/>
                  </a:endParaRPr>
                </a:p>
                <a:p>
                  <a:pPr>
                    <a:lnSpc>
                      <a:spcPts val="3040"/>
                    </a:lnSpc>
                  </a:pPr>
                  <a:r>
                    <a:rPr lang="en-US" sz="2533" spc="380" dirty="0">
                      <a:solidFill>
                        <a:srgbClr val="182722"/>
                      </a:solidFill>
                      <a:latin typeface="Poppins Bold Italics"/>
                    </a:rPr>
                    <a:t>SALUD</a:t>
                  </a:r>
                </a:p>
                <a:p>
                  <a:pPr>
                    <a:lnSpc>
                      <a:spcPts val="3040"/>
                    </a:lnSpc>
                  </a:pPr>
                  <a:endParaRPr lang="en-US" sz="2533" spc="380" dirty="0">
                    <a:solidFill>
                      <a:srgbClr val="182722"/>
                    </a:solidFill>
                    <a:latin typeface="Poppins Bold Italics"/>
                  </a:endParaRPr>
                </a:p>
                <a:p>
                  <a:pPr>
                    <a:lnSpc>
                      <a:spcPts val="3040"/>
                    </a:lnSpc>
                  </a:pPr>
                  <a:r>
                    <a:rPr lang="en-US" sz="2533" spc="380" dirty="0">
                      <a:solidFill>
                        <a:srgbClr val="182722"/>
                      </a:solidFill>
                      <a:latin typeface="Poppins Bold Italics"/>
                    </a:rPr>
                    <a:t>VIVIENDA</a:t>
                  </a:r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4" y="7428353"/>
                  <a:ext cx="8895923" cy="6582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000"/>
                    </a:lnSpc>
                  </a:pPr>
                  <a:endParaRPr sz="1200"/>
                </a:p>
              </p:txBody>
            </p:sp>
          </p:grpSp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4"/>
              <a:srcRect b="4102"/>
              <a:stretch>
                <a:fillRect/>
              </a:stretch>
            </p:blipFill>
            <p:spPr>
              <a:xfrm>
                <a:off x="7173640" y="496414"/>
                <a:ext cx="1832681" cy="2776675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5"/>
              <a:srcRect l="1410"/>
              <a:stretch>
                <a:fillRect/>
              </a:stretch>
            </p:blipFill>
            <p:spPr>
              <a:xfrm>
                <a:off x="7173640" y="4098217"/>
                <a:ext cx="2339761" cy="2338599"/>
              </a:xfrm>
              <a:prstGeom prst="rect">
                <a:avLst/>
              </a:prstGeom>
            </p:spPr>
          </p:pic>
        </p:grp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67655B-A458-F34F-894E-32142D840FA6}"/>
              </a:ext>
            </a:extLst>
          </p:cNvPr>
          <p:cNvSpPr txBox="1"/>
          <p:nvPr/>
        </p:nvSpPr>
        <p:spPr>
          <a:xfrm>
            <a:off x="620693" y="324375"/>
            <a:ext cx="4578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</a:rPr>
              <a:t>INGRESO FAMILIAR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EFCFF50-250F-5E4A-B8C2-905FC084A8A5}"/>
              </a:ext>
            </a:extLst>
          </p:cNvPr>
          <p:cNvGrpSpPr/>
          <p:nvPr/>
        </p:nvGrpSpPr>
        <p:grpSpPr>
          <a:xfrm>
            <a:off x="6826167" y="2287364"/>
            <a:ext cx="4769136" cy="3558666"/>
            <a:chOff x="6826167" y="2287364"/>
            <a:chExt cx="4769136" cy="3558666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5A0F66B5-84C9-CF4C-A999-44FC22CCC7EC}"/>
                </a:ext>
              </a:extLst>
            </p:cNvPr>
            <p:cNvSpPr txBox="1"/>
            <p:nvPr/>
          </p:nvSpPr>
          <p:spPr>
            <a:xfrm>
              <a:off x="6826167" y="2287364"/>
              <a:ext cx="4769136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000"/>
                </a:lnSpc>
              </a:pPr>
              <a:r>
                <a:rPr lang="en-US" sz="5000" spc="150" dirty="0">
                  <a:solidFill>
                    <a:srgbClr val="FFFFFF"/>
                  </a:solidFill>
                  <a:latin typeface="Poppins Bold Bold Italics"/>
                </a:rPr>
                <a:t>80 %</a:t>
              </a: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CCE5D64D-D10A-694E-A499-FBC5508BA5A6}"/>
                </a:ext>
              </a:extLst>
            </p:cNvPr>
            <p:cNvSpPr txBox="1"/>
            <p:nvPr/>
          </p:nvSpPr>
          <p:spPr>
            <a:xfrm>
              <a:off x="6826167" y="5076589"/>
              <a:ext cx="4769136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000"/>
                </a:lnSpc>
              </a:pPr>
              <a:r>
                <a:rPr lang="en-US" sz="5000" spc="150" dirty="0">
                  <a:solidFill>
                    <a:srgbClr val="FFFFFF"/>
                  </a:solidFill>
                  <a:latin typeface="Poppins Bold Bold Italics"/>
                </a:rPr>
                <a:t>40 %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0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6684">
            <a:off x="-440612" y="-3871636"/>
            <a:ext cx="5486400" cy="5486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40943" y="3854089"/>
            <a:ext cx="5486400" cy="54864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A5A1AC21-62B9-844D-B0A6-4B872C8E5930}"/>
              </a:ext>
            </a:extLst>
          </p:cNvPr>
          <p:cNvGrpSpPr/>
          <p:nvPr/>
        </p:nvGrpSpPr>
        <p:grpSpPr>
          <a:xfrm>
            <a:off x="457200" y="2012464"/>
            <a:ext cx="11242503" cy="2308324"/>
            <a:chOff x="457200" y="2012464"/>
            <a:chExt cx="11242503" cy="2308324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24D5814-A9BC-F647-8D67-3B7573DDEDA3}"/>
                </a:ext>
              </a:extLst>
            </p:cNvPr>
            <p:cNvSpPr txBox="1"/>
            <p:nvPr/>
          </p:nvSpPr>
          <p:spPr>
            <a:xfrm>
              <a:off x="457200" y="2012464"/>
              <a:ext cx="420025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dirty="0"/>
                <a:t>Mayor </a:t>
              </a:r>
            </a:p>
            <a:p>
              <a:r>
                <a:rPr lang="es-MX" sz="3600" dirty="0"/>
                <a:t>participación </a:t>
              </a:r>
            </a:p>
            <a:p>
              <a:r>
                <a:rPr lang="es-MX" sz="3600" dirty="0"/>
                <a:t>en el </a:t>
              </a:r>
            </a:p>
            <a:p>
              <a:r>
                <a:rPr lang="es-MX" sz="3600" dirty="0"/>
                <a:t>desarrollo productivo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D2BC32A-541D-964A-9308-21F4546A4ADF}"/>
                </a:ext>
              </a:extLst>
            </p:cNvPr>
            <p:cNvSpPr txBox="1"/>
            <p:nvPr/>
          </p:nvSpPr>
          <p:spPr>
            <a:xfrm>
              <a:off x="7251947" y="2012464"/>
              <a:ext cx="4447756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dirty="0"/>
                <a:t>Mayor </a:t>
              </a:r>
            </a:p>
            <a:p>
              <a:r>
                <a:rPr lang="es-MX" sz="3600" dirty="0"/>
                <a:t>participación </a:t>
              </a:r>
            </a:p>
            <a:p>
              <a:r>
                <a:rPr lang="es-MX" sz="3600" dirty="0"/>
                <a:t>en el </a:t>
              </a:r>
            </a:p>
            <a:p>
              <a:r>
                <a:rPr lang="es-MX" sz="3600" dirty="0"/>
                <a:t>desarrollo comunitario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0386009-E7C9-C649-A983-ACC0874830F9}"/>
                </a:ext>
              </a:extLst>
            </p:cNvPr>
            <p:cNvSpPr txBox="1"/>
            <p:nvPr/>
          </p:nvSpPr>
          <p:spPr>
            <a:xfrm>
              <a:off x="5535252" y="2537213"/>
              <a:ext cx="5293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54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8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85803" y="6501234"/>
            <a:ext cx="4447961" cy="32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sz="12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6684">
            <a:off x="-608739" y="-3945323"/>
            <a:ext cx="5486400" cy="5486400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8FECB138-6D1B-3A43-A6BD-2394D775E42E}"/>
              </a:ext>
            </a:extLst>
          </p:cNvPr>
          <p:cNvGrpSpPr/>
          <p:nvPr/>
        </p:nvGrpSpPr>
        <p:grpSpPr>
          <a:xfrm>
            <a:off x="614677" y="-117141"/>
            <a:ext cx="11710794" cy="7092281"/>
            <a:chOff x="614677" y="-117141"/>
            <a:chExt cx="11710794" cy="7092281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B9B9F110-0D7F-C043-A438-E9BCEB6061A6}"/>
                </a:ext>
              </a:extLst>
            </p:cNvPr>
            <p:cNvGrpSpPr/>
            <p:nvPr/>
          </p:nvGrpSpPr>
          <p:grpSpPr>
            <a:xfrm>
              <a:off x="6096000" y="-117141"/>
              <a:ext cx="6229471" cy="7092281"/>
              <a:chOff x="6096000" y="-117141"/>
              <a:chExt cx="6229471" cy="7092281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6096000" y="-117141"/>
                <a:ext cx="6229471" cy="7092281"/>
              </a:xfrm>
              <a:prstGeom prst="rect">
                <a:avLst/>
              </a:prstGeom>
              <a:solidFill>
                <a:srgbClr val="182722"/>
              </a:solidFill>
            </p:spPr>
          </p:sp>
          <p:pic>
            <p:nvPicPr>
              <p:cNvPr id="15" name="Imagen 14" descr="Imagen que contiene exterior, hombre, avión, coche&#10;&#10;Descripción generada automáticamente">
                <a:extLst>
                  <a:ext uri="{FF2B5EF4-FFF2-40B4-BE49-F238E27FC236}">
                    <a16:creationId xmlns:a16="http://schemas.microsoft.com/office/drawing/2014/main" id="{88C0F153-ADAE-0844-815F-599D4ACB8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5972" y="2511850"/>
                <a:ext cx="1440000" cy="2028000"/>
              </a:xfrm>
              <a:prstGeom prst="rect">
                <a:avLst/>
              </a:prstGeom>
            </p:spPr>
          </p:pic>
          <p:pic>
            <p:nvPicPr>
              <p:cNvPr id="17" name="Imagen 16" descr="Imagen que contiene persona, interior, hombre, comida&#10;&#10;Descripción generada automáticamente">
                <a:extLst>
                  <a:ext uri="{FF2B5EF4-FFF2-40B4-BE49-F238E27FC236}">
                    <a16:creationId xmlns:a16="http://schemas.microsoft.com/office/drawing/2014/main" id="{226BEA31-F85F-534C-BAB3-E503E99C0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5972" y="4830000"/>
                <a:ext cx="1440000" cy="2028000"/>
              </a:xfrm>
              <a:prstGeom prst="rect">
                <a:avLst/>
              </a:prstGeom>
            </p:spPr>
          </p:pic>
          <p:pic>
            <p:nvPicPr>
              <p:cNvPr id="19" name="Imagen 18" descr="Imagen que contiene persona, interior, sostener, cuarto&#10;&#10;Descripción generada automáticamente">
                <a:extLst>
                  <a:ext uri="{FF2B5EF4-FFF2-40B4-BE49-F238E27FC236}">
                    <a16:creationId xmlns:a16="http://schemas.microsoft.com/office/drawing/2014/main" id="{DA54A5A2-6775-0343-A936-F6E29CD58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6296" y="4743114"/>
                <a:ext cx="1440000" cy="2028000"/>
              </a:xfrm>
              <a:prstGeom prst="rect">
                <a:avLst/>
              </a:prstGeom>
            </p:spPr>
          </p:pic>
          <p:pic>
            <p:nvPicPr>
              <p:cNvPr id="23" name="Imagen 22" descr="Imagen que contiene persona, interior, tabla, mujer&#10;&#10;Descripción generada automáticamente">
                <a:extLst>
                  <a:ext uri="{FF2B5EF4-FFF2-40B4-BE49-F238E27FC236}">
                    <a16:creationId xmlns:a16="http://schemas.microsoft.com/office/drawing/2014/main" id="{222FF787-3DDA-DD45-BA3D-37F589D44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2642" y="2533555"/>
                <a:ext cx="1440000" cy="2028000"/>
              </a:xfrm>
              <a:prstGeom prst="rect">
                <a:avLst/>
              </a:prstGeom>
            </p:spPr>
          </p:pic>
          <p:pic>
            <p:nvPicPr>
              <p:cNvPr id="25" name="Imagen 24" descr="Imagen que contiene persona, exterior, pequeño, uniforme&#10;&#10;Descripción generada automáticamente">
                <a:extLst>
                  <a:ext uri="{FF2B5EF4-FFF2-40B4-BE49-F238E27FC236}">
                    <a16:creationId xmlns:a16="http://schemas.microsoft.com/office/drawing/2014/main" id="{FD408277-C7F1-D34B-B5DA-ED66BDAF1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8532" y="4743114"/>
                <a:ext cx="1440000" cy="2028000"/>
              </a:xfrm>
              <a:prstGeom prst="rect">
                <a:avLst/>
              </a:prstGeom>
            </p:spPr>
          </p:pic>
          <p:pic>
            <p:nvPicPr>
              <p:cNvPr id="27" name="Imagen 26" descr="Imagen que contiene persona, interior, puesto, mujer&#10;&#10;Descripción generada automáticamente">
                <a:extLst>
                  <a:ext uri="{FF2B5EF4-FFF2-40B4-BE49-F238E27FC236}">
                    <a16:creationId xmlns:a16="http://schemas.microsoft.com/office/drawing/2014/main" id="{FC7B4182-A83D-D84E-9189-7ED66C48E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08532" y="2511088"/>
                <a:ext cx="1440000" cy="2028000"/>
              </a:xfrm>
              <a:prstGeom prst="rect">
                <a:avLst/>
              </a:prstGeom>
            </p:spPr>
          </p:pic>
          <p:pic>
            <p:nvPicPr>
              <p:cNvPr id="29" name="Imagen 28" descr="Imagen que contiene persona, interior, hombre, preparando&#10;&#10;Descripción generada automáticamente">
                <a:extLst>
                  <a:ext uri="{FF2B5EF4-FFF2-40B4-BE49-F238E27FC236}">
                    <a16:creationId xmlns:a16="http://schemas.microsoft.com/office/drawing/2014/main" id="{AD4D4B8E-4155-744D-9066-96E512C2A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08532" y="193700"/>
                <a:ext cx="1440000" cy="2028000"/>
              </a:xfrm>
              <a:prstGeom prst="rect">
                <a:avLst/>
              </a:prstGeom>
            </p:spPr>
          </p:pic>
          <p:pic>
            <p:nvPicPr>
              <p:cNvPr id="31" name="Imagen 30" descr="Imagen que contiene persona, interior, mujer, tabla&#10;&#10;Descripción generada automáticamente">
                <a:extLst>
                  <a:ext uri="{FF2B5EF4-FFF2-40B4-BE49-F238E27FC236}">
                    <a16:creationId xmlns:a16="http://schemas.microsoft.com/office/drawing/2014/main" id="{ADE3B0E3-10CA-EF49-A1FA-1377455D2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32252" y="193700"/>
                <a:ext cx="1440000" cy="2028000"/>
              </a:xfrm>
              <a:prstGeom prst="rect">
                <a:avLst/>
              </a:prstGeom>
            </p:spPr>
          </p:pic>
          <p:pic>
            <p:nvPicPr>
              <p:cNvPr id="33" name="Imagen 32" descr="Imagen que contiene persona, amarillo, sostener, vistiendo&#10;&#10;Descripción generada automáticamente">
                <a:extLst>
                  <a:ext uri="{FF2B5EF4-FFF2-40B4-BE49-F238E27FC236}">
                    <a16:creationId xmlns:a16="http://schemas.microsoft.com/office/drawing/2014/main" id="{A2B61CE9-D9DE-FD44-8460-E99A33BCE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55972" y="193700"/>
                <a:ext cx="1440000" cy="2028000"/>
              </a:xfrm>
              <a:prstGeom prst="rect">
                <a:avLst/>
              </a:prstGeom>
            </p:spPr>
          </p:pic>
        </p:grp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26E3FBD3-826D-984A-873D-322C6FD494D5}"/>
                </a:ext>
              </a:extLst>
            </p:cNvPr>
            <p:cNvSpPr txBox="1"/>
            <p:nvPr/>
          </p:nvSpPr>
          <p:spPr>
            <a:xfrm>
              <a:off x="614677" y="856990"/>
              <a:ext cx="4804384" cy="4900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spc="64" dirty="0">
                  <a:latin typeface="Poppins Medium"/>
                </a:rPr>
                <a:t>Las </a:t>
              </a:r>
              <a:r>
                <a:rPr lang="en-US" sz="3600" spc="64" dirty="0" err="1">
                  <a:latin typeface="Poppins Medium"/>
                </a:rPr>
                <a:t>mujeres</a:t>
              </a:r>
              <a:r>
                <a:rPr lang="en-US" sz="3600" spc="64" dirty="0">
                  <a:latin typeface="Poppins Medium"/>
                </a:rPr>
                <a:t> </a:t>
              </a:r>
              <a:r>
                <a:rPr lang="en-US" sz="3600" spc="64" dirty="0" err="1">
                  <a:latin typeface="Poppins Medium"/>
                </a:rPr>
                <a:t>desempeñan</a:t>
              </a:r>
              <a:r>
                <a:rPr lang="en-US" sz="3600" spc="64" dirty="0">
                  <a:latin typeface="Poppins Medium"/>
                </a:rPr>
                <a:t> con </a:t>
              </a:r>
              <a:r>
                <a:rPr lang="en-US" sz="3600" spc="64" dirty="0" err="1">
                  <a:latin typeface="Poppins Medium"/>
                </a:rPr>
                <a:t>eficiencia</a:t>
              </a:r>
              <a:r>
                <a:rPr lang="en-US" sz="3600" spc="64" dirty="0">
                  <a:latin typeface="Poppins Medium"/>
                </a:rPr>
                <a:t> y </a:t>
              </a:r>
              <a:r>
                <a:rPr lang="en-US" sz="3600" spc="64" dirty="0" err="1">
                  <a:latin typeface="Poppins Medium"/>
                </a:rPr>
                <a:t>responsabilidad</a:t>
              </a:r>
              <a:r>
                <a:rPr lang="en-US" sz="3600" spc="64" dirty="0">
                  <a:latin typeface="Poppins Medium"/>
                </a:rPr>
                <a:t> </a:t>
              </a:r>
              <a:r>
                <a:rPr lang="en-US" sz="3600" spc="64" dirty="0" err="1">
                  <a:latin typeface="Poppins Medium"/>
                </a:rPr>
                <a:t>todo</a:t>
              </a:r>
              <a:r>
                <a:rPr lang="en-US" sz="3600" spc="64" dirty="0">
                  <a:latin typeface="Poppins Medium"/>
                </a:rPr>
                <a:t> </a:t>
              </a:r>
              <a:r>
                <a:rPr lang="en-US" sz="3600" spc="64" dirty="0" err="1">
                  <a:latin typeface="Poppins Medium"/>
                </a:rPr>
                <a:t>tipo</a:t>
              </a:r>
              <a:r>
                <a:rPr lang="en-US" sz="3600" spc="64" dirty="0">
                  <a:latin typeface="Poppins Medium"/>
                </a:rPr>
                <a:t> de </a:t>
              </a:r>
              <a:r>
                <a:rPr lang="en-US" sz="3600" spc="64" dirty="0" err="1">
                  <a:latin typeface="Poppins Medium"/>
                </a:rPr>
                <a:t>actividades</a:t>
              </a:r>
              <a:r>
                <a:rPr lang="en-US" sz="3600" spc="64" dirty="0">
                  <a:latin typeface="Poppins Medium"/>
                </a:rPr>
                <a:t> </a:t>
              </a:r>
              <a:r>
                <a:rPr lang="en-US" sz="3600" spc="64" dirty="0" err="1">
                  <a:latin typeface="Poppins Medium"/>
                </a:rPr>
                <a:t>laborales</a:t>
              </a:r>
              <a:r>
                <a:rPr lang="en-US" sz="3600" spc="64" dirty="0">
                  <a:latin typeface="Poppins Medium"/>
                </a:rPr>
                <a:t> y </a:t>
              </a:r>
              <a:r>
                <a:rPr lang="en-US" sz="3600" spc="64" dirty="0" err="1">
                  <a:latin typeface="Poppins Medium"/>
                </a:rPr>
                <a:t>profesionales</a:t>
              </a:r>
              <a:endParaRPr lang="en-US" sz="3600" spc="64" dirty="0">
                <a:latin typeface="Poppins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6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6684">
            <a:off x="-805640" y="-3975099"/>
            <a:ext cx="5486400" cy="5486400"/>
          </a:xfrm>
          <a:prstGeom prst="rect">
            <a:avLst/>
          </a:prstGeom>
        </p:spPr>
      </p:pic>
      <p:pic>
        <p:nvPicPr>
          <p:cNvPr id="10" name="Imagen 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4D530AF-1FAF-2A49-97DF-2E0C51049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2" y="467138"/>
            <a:ext cx="11863833" cy="60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2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39B038A1-D206-744C-A603-1F5793A0B143}"/>
              </a:ext>
            </a:extLst>
          </p:cNvPr>
          <p:cNvGrpSpPr/>
          <p:nvPr/>
        </p:nvGrpSpPr>
        <p:grpSpPr>
          <a:xfrm>
            <a:off x="6937633" y="2498134"/>
            <a:ext cx="5093068" cy="4452836"/>
            <a:chOff x="6641377" y="2214790"/>
            <a:chExt cx="5093068" cy="4452836"/>
          </a:xfrm>
        </p:grpSpPr>
        <p:sp>
          <p:nvSpPr>
            <p:cNvPr id="11" name="TextBox 11"/>
            <p:cNvSpPr txBox="1"/>
            <p:nvPr/>
          </p:nvSpPr>
          <p:spPr>
            <a:xfrm>
              <a:off x="6641378" y="2214790"/>
              <a:ext cx="4844709" cy="329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641377" y="5130050"/>
              <a:ext cx="5093068" cy="1537576"/>
              <a:chOff x="0" y="2267598"/>
              <a:chExt cx="10186136" cy="3075152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F29A40C5-3ED3-0A44-9F70-392657C4F116}"/>
              </a:ext>
            </a:extLst>
          </p:cNvPr>
          <p:cNvSpPr txBox="1"/>
          <p:nvPr/>
        </p:nvSpPr>
        <p:spPr>
          <a:xfrm>
            <a:off x="613954" y="256419"/>
            <a:ext cx="1076379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i="1" dirty="0"/>
              <a:t> </a:t>
            </a:r>
            <a:r>
              <a:rPr lang="es-MX" sz="2000" i="1" dirty="0">
                <a:solidFill>
                  <a:schemeClr val="bg1"/>
                </a:solidFill>
              </a:rPr>
              <a:t>«La pregunta no es quién me lo va a permitir, sino quién va a detenerme» </a:t>
            </a:r>
            <a:endParaRPr lang="es-MX" sz="2000" dirty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MX" sz="2000" dirty="0">
                <a:solidFill>
                  <a:schemeClr val="bg1"/>
                </a:solidFill>
              </a:rPr>
              <a:t>Ayn Rand, escritora</a:t>
            </a:r>
          </a:p>
          <a:p>
            <a:r>
              <a:rPr lang="es-ES" sz="2000" dirty="0">
                <a:solidFill>
                  <a:schemeClr val="bg1"/>
                </a:solidFill>
              </a:rPr>
              <a:t> </a:t>
            </a:r>
            <a:endParaRPr lang="es-MX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 </a:t>
            </a:r>
            <a:endParaRPr lang="es-MX" sz="2000" dirty="0">
              <a:solidFill>
                <a:schemeClr val="bg1"/>
              </a:solidFill>
            </a:endParaRPr>
          </a:p>
          <a:p>
            <a:pPr algn="r"/>
            <a:r>
              <a:rPr lang="es-MX" sz="2000" i="1" dirty="0">
                <a:solidFill>
                  <a:schemeClr val="bg1"/>
                </a:solidFill>
              </a:rPr>
              <a:t>«Ganamos fuerza, coraje y confianza por cada experiencia en la que realmente nos paramos a mirar al miedo a la cara. Debemos hacer lo que creemos que no podemos»</a:t>
            </a:r>
            <a:endParaRPr lang="es-MX" sz="2000" dirty="0">
              <a:solidFill>
                <a:schemeClr val="bg1"/>
              </a:solidFill>
            </a:endParaRPr>
          </a:p>
          <a:p>
            <a:r>
              <a:rPr lang="es-MX" sz="2000" i="1" dirty="0">
                <a:solidFill>
                  <a:schemeClr val="bg1"/>
                </a:solidFill>
              </a:rPr>
              <a:t> </a:t>
            </a:r>
            <a:endParaRPr lang="es-MX" sz="2000" dirty="0">
              <a:solidFill>
                <a:schemeClr val="bg1"/>
              </a:solidFill>
            </a:endParaRPr>
          </a:p>
          <a:p>
            <a:pPr algn="r"/>
            <a:r>
              <a:rPr lang="es-MX" sz="2000" dirty="0">
                <a:solidFill>
                  <a:schemeClr val="bg1"/>
                </a:solidFill>
              </a:rPr>
              <a:t>Eleanor Roosevelt</a:t>
            </a:r>
          </a:p>
          <a:p>
            <a:r>
              <a:rPr lang="es-ES" sz="2000" dirty="0">
                <a:solidFill>
                  <a:schemeClr val="bg1"/>
                </a:solidFill>
              </a:rPr>
              <a:t> </a:t>
            </a:r>
            <a:endParaRPr lang="es-MX" sz="2000" dirty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MX" sz="2000" i="1" dirty="0">
                <a:solidFill>
                  <a:schemeClr val="bg1"/>
                </a:solidFill>
              </a:rPr>
              <a:t>«No debemos permitir que las percepciones limitadas de otra gente nos definan»</a:t>
            </a:r>
            <a:endParaRPr lang="es-MX" sz="2000" dirty="0">
              <a:solidFill>
                <a:schemeClr val="bg1"/>
              </a:solidFill>
            </a:endParaRPr>
          </a:p>
          <a:p>
            <a:pPr algn="r"/>
            <a:r>
              <a:rPr lang="es-MX" sz="20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MX" sz="2000" dirty="0">
                <a:solidFill>
                  <a:schemeClr val="bg1"/>
                </a:solidFill>
              </a:rPr>
              <a:t>Virginia Satir</a:t>
            </a:r>
          </a:p>
          <a:p>
            <a:r>
              <a:rPr lang="es-MX" sz="2000" dirty="0">
                <a:solidFill>
                  <a:schemeClr val="bg1"/>
                </a:solidFill>
              </a:rPr>
              <a:t> </a:t>
            </a:r>
          </a:p>
          <a:p>
            <a:r>
              <a:rPr lang="es-MX" sz="20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MX" sz="2000" dirty="0">
                <a:solidFill>
                  <a:schemeClr val="bg1"/>
                </a:solidFill>
              </a:rPr>
              <a:t>«</a:t>
            </a:r>
            <a:r>
              <a:rPr lang="es-MX" sz="2000" i="1" dirty="0">
                <a:solidFill>
                  <a:schemeClr val="bg1"/>
                </a:solidFill>
              </a:rPr>
              <a:t>Las mujeres sienten como si necesitaran una aprobación para hacer las cosas, </a:t>
            </a:r>
          </a:p>
          <a:p>
            <a:pPr algn="r"/>
            <a:r>
              <a:rPr lang="es-MX" sz="2000" i="1" dirty="0">
                <a:solidFill>
                  <a:schemeClr val="bg1"/>
                </a:solidFill>
              </a:rPr>
              <a:t>debemos liderar, tomar las riendas y cambiar eso»</a:t>
            </a:r>
            <a:endParaRPr lang="es-MX" sz="2000" dirty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MX" sz="2000" dirty="0">
                <a:solidFill>
                  <a:schemeClr val="bg1"/>
                </a:solidFill>
              </a:rPr>
              <a:t>Emma Watso</a:t>
            </a:r>
            <a:r>
              <a:rPr lang="es-MX" dirty="0">
                <a:solidFill>
                  <a:schemeClr val="bg1"/>
                </a:solidFill>
              </a:rPr>
              <a:t>n</a:t>
            </a:r>
          </a:p>
          <a:p>
            <a:r>
              <a:rPr lang="es-MX" dirty="0">
                <a:solidFill>
                  <a:schemeClr val="bg1"/>
                </a:solidFill>
              </a:rPr>
              <a:t>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4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39B038A1-D206-744C-A603-1F5793A0B143}"/>
              </a:ext>
            </a:extLst>
          </p:cNvPr>
          <p:cNvGrpSpPr/>
          <p:nvPr/>
        </p:nvGrpSpPr>
        <p:grpSpPr>
          <a:xfrm>
            <a:off x="6937633" y="2498134"/>
            <a:ext cx="5093068" cy="4452836"/>
            <a:chOff x="6641377" y="2214790"/>
            <a:chExt cx="5093068" cy="4452836"/>
          </a:xfrm>
        </p:grpSpPr>
        <p:sp>
          <p:nvSpPr>
            <p:cNvPr id="11" name="TextBox 11"/>
            <p:cNvSpPr txBox="1"/>
            <p:nvPr/>
          </p:nvSpPr>
          <p:spPr>
            <a:xfrm>
              <a:off x="6641378" y="2214790"/>
              <a:ext cx="4844709" cy="329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641377" y="5130050"/>
              <a:ext cx="5093068" cy="1537576"/>
              <a:chOff x="0" y="2267598"/>
              <a:chExt cx="10186136" cy="3075152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F29A40C5-3ED3-0A44-9F70-392657C4F116}"/>
              </a:ext>
            </a:extLst>
          </p:cNvPr>
          <p:cNvSpPr txBox="1"/>
          <p:nvPr/>
        </p:nvSpPr>
        <p:spPr>
          <a:xfrm>
            <a:off x="714103" y="369069"/>
            <a:ext cx="1076379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i="1" dirty="0"/>
              <a:t> </a:t>
            </a:r>
            <a:r>
              <a:rPr lang="es-MX" i="1" dirty="0">
                <a:solidFill>
                  <a:schemeClr val="bg1"/>
                </a:solidFill>
              </a:rPr>
              <a:t> </a:t>
            </a:r>
            <a:r>
              <a:rPr lang="es-MX" sz="2400" dirty="0">
                <a:solidFill>
                  <a:schemeClr val="bg1"/>
                </a:solidFill>
              </a:rPr>
              <a:t>«</a:t>
            </a:r>
            <a:r>
              <a:rPr lang="es-MX" sz="2400" i="1" dirty="0">
                <a:solidFill>
                  <a:schemeClr val="bg1"/>
                </a:solidFill>
              </a:rPr>
              <a:t>Necesitamos liderar a las mujeres hasta el punto en que dejen de disculparse, es hora de tomar control sobre nuestros propios éxitos y fracasos»</a:t>
            </a:r>
          </a:p>
          <a:p>
            <a:pPr algn="r"/>
            <a:endParaRPr lang="es-MX" sz="2400" dirty="0">
              <a:solidFill>
                <a:schemeClr val="bg1"/>
              </a:solidFill>
            </a:endParaRPr>
          </a:p>
          <a:p>
            <a:pPr algn="r"/>
            <a:r>
              <a:rPr lang="es-MX" sz="2400" dirty="0">
                <a:solidFill>
                  <a:schemeClr val="bg1"/>
                </a:solidFill>
              </a:rPr>
              <a:t>Tory Burch</a:t>
            </a:r>
          </a:p>
          <a:p>
            <a:pPr algn="r"/>
            <a:endParaRPr lang="es-MX" sz="2400" dirty="0">
              <a:solidFill>
                <a:schemeClr val="bg1"/>
              </a:solidFill>
            </a:endParaRPr>
          </a:p>
          <a:p>
            <a:pPr algn="r"/>
            <a:endParaRPr lang="es-MX" sz="2400" dirty="0">
              <a:solidFill>
                <a:schemeClr val="bg1"/>
              </a:solidFill>
            </a:endParaRPr>
          </a:p>
          <a:p>
            <a:pPr algn="r"/>
            <a:endParaRPr lang="es-MX" sz="2400" dirty="0">
              <a:solidFill>
                <a:schemeClr val="bg1"/>
              </a:solidFill>
            </a:endParaRPr>
          </a:p>
          <a:p>
            <a:pPr algn="r"/>
            <a:r>
              <a:rPr lang="es-MX" sz="2400" dirty="0">
                <a:solidFill>
                  <a:schemeClr val="bg1"/>
                </a:solidFill>
              </a:rPr>
              <a:t>«</a:t>
            </a:r>
            <a:r>
              <a:rPr lang="es-MX" sz="2400" i="1" dirty="0">
                <a:solidFill>
                  <a:schemeClr val="bg1"/>
                </a:solidFill>
              </a:rPr>
              <a:t>Que las mujeres son mejores que los hombres es algo que no puedo asegurar, pero lo que sí puedo decir es que definitivamente no son peores»</a:t>
            </a:r>
            <a:endParaRPr lang="es-MX" sz="2400" dirty="0">
              <a:solidFill>
                <a:schemeClr val="bg1"/>
              </a:solidFill>
            </a:endParaRPr>
          </a:p>
          <a:p>
            <a:pPr algn="r"/>
            <a:r>
              <a:rPr lang="es-MX" sz="24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MX" sz="2400" dirty="0">
                <a:solidFill>
                  <a:schemeClr val="bg1"/>
                </a:solidFill>
              </a:rPr>
              <a:t>Golda Meir</a:t>
            </a:r>
          </a:p>
          <a:p>
            <a:pPr algn="r"/>
            <a:r>
              <a:rPr lang="es-MX" sz="2400" dirty="0">
                <a:solidFill>
                  <a:schemeClr val="bg1"/>
                </a:solidFill>
              </a:rPr>
              <a:t> </a:t>
            </a:r>
          </a:p>
          <a:p>
            <a:pPr algn="r"/>
            <a:endParaRPr lang="es-MX" sz="2400" dirty="0">
              <a:solidFill>
                <a:schemeClr val="bg1"/>
              </a:solidFill>
            </a:endParaRPr>
          </a:p>
          <a:p>
            <a:pPr algn="r"/>
            <a:r>
              <a:rPr lang="es-MX" sz="2400" dirty="0">
                <a:solidFill>
                  <a:schemeClr val="bg1"/>
                </a:solidFill>
              </a:rPr>
              <a:t>«</a:t>
            </a:r>
            <a:r>
              <a:rPr lang="es-MX" sz="2400" i="1" dirty="0">
                <a:solidFill>
                  <a:schemeClr val="bg1"/>
                </a:solidFill>
              </a:rPr>
              <a:t>Algunas mujeres están destinadas a cambiar el mundo, mientras que otras </a:t>
            </a:r>
          </a:p>
          <a:p>
            <a:pPr algn="r"/>
            <a:r>
              <a:rPr lang="es-MX" sz="2400" i="1" dirty="0">
                <a:solidFill>
                  <a:schemeClr val="bg1"/>
                </a:solidFill>
              </a:rPr>
              <a:t>están destinadas a mantenerlo unido»</a:t>
            </a:r>
            <a:endParaRPr lang="es-MX" sz="2400" dirty="0">
              <a:solidFill>
                <a:schemeClr val="bg1"/>
              </a:solidFill>
            </a:endParaRPr>
          </a:p>
          <a:p>
            <a:pPr algn="r"/>
            <a:r>
              <a:rPr lang="es-MX" sz="24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MX" sz="2400" dirty="0">
                <a:solidFill>
                  <a:schemeClr val="bg1"/>
                </a:solidFill>
              </a:rPr>
              <a:t>Jodi Picoult</a:t>
            </a:r>
          </a:p>
          <a:p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90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85803" y="6501234"/>
            <a:ext cx="4447961" cy="32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sz="12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46684">
            <a:off x="-608739" y="-3945323"/>
            <a:ext cx="5486400" cy="5486400"/>
          </a:xfrm>
          <a:prstGeom prst="rect">
            <a:avLst/>
          </a:prstGeom>
        </p:spPr>
      </p:pic>
      <p:sp>
        <p:nvSpPr>
          <p:cNvPr id="35" name="TextBox 7">
            <a:extLst>
              <a:ext uri="{FF2B5EF4-FFF2-40B4-BE49-F238E27FC236}">
                <a16:creationId xmlns:a16="http://schemas.microsoft.com/office/drawing/2014/main" id="{26E3FBD3-826D-984A-873D-322C6FD494D5}"/>
              </a:ext>
            </a:extLst>
          </p:cNvPr>
          <p:cNvSpPr txBox="1"/>
          <p:nvPr/>
        </p:nvSpPr>
        <p:spPr>
          <a:xfrm>
            <a:off x="1025998" y="589937"/>
            <a:ext cx="9940112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spc="64" dirty="0">
                <a:latin typeface="Poppins Medium"/>
              </a:rPr>
              <a:t>&lt;&lt;</a:t>
            </a:r>
            <a:r>
              <a:rPr lang="en-US" sz="3200" i="1" spc="64" dirty="0" err="1">
                <a:latin typeface="Poppins Medium"/>
              </a:rPr>
              <a:t>Serán</a:t>
            </a:r>
            <a:r>
              <a:rPr lang="en-US" sz="3200" i="1" spc="64" dirty="0">
                <a:latin typeface="Poppins Medium"/>
              </a:rPr>
              <a:t> sin </a:t>
            </a:r>
            <a:r>
              <a:rPr lang="en-US" sz="3200" i="1" spc="64" dirty="0" err="1">
                <a:latin typeface="Poppins Medium"/>
              </a:rPr>
              <a:t>duda</a:t>
            </a:r>
            <a:r>
              <a:rPr lang="en-US" sz="3200" i="1" spc="64" dirty="0">
                <a:latin typeface="Poppins Medium"/>
              </a:rPr>
              <a:t> las </a:t>
            </a:r>
            <a:r>
              <a:rPr lang="en-US" sz="3200" i="1" spc="64" dirty="0" err="1">
                <a:latin typeface="Poppins Medium"/>
              </a:rPr>
              <a:t>mujeres</a:t>
            </a:r>
            <a:r>
              <a:rPr lang="en-US" sz="3200" i="1" spc="64" dirty="0">
                <a:latin typeface="Poppins Medium"/>
              </a:rPr>
              <a:t> las que </a:t>
            </a:r>
            <a:r>
              <a:rPr lang="en-US" sz="3200" i="1" spc="64" dirty="0" err="1">
                <a:latin typeface="Poppins Medium"/>
              </a:rPr>
              <a:t>habrán</a:t>
            </a:r>
            <a:r>
              <a:rPr lang="en-US" sz="3200" i="1" spc="64" dirty="0">
                <a:latin typeface="Poppins Medium"/>
              </a:rPr>
              <a:t> de </a:t>
            </a:r>
            <a:r>
              <a:rPr lang="en-US" sz="3200" i="1" spc="64" dirty="0" err="1">
                <a:latin typeface="Poppins Medium"/>
              </a:rPr>
              <a:t>construir</a:t>
            </a:r>
            <a:r>
              <a:rPr lang="en-US" sz="3200" i="1" spc="64" dirty="0">
                <a:latin typeface="Poppins Medium"/>
              </a:rPr>
              <a:t> la </a:t>
            </a:r>
            <a:r>
              <a:rPr lang="en-US" sz="3200" i="1" spc="64" dirty="0" err="1">
                <a:latin typeface="Poppins Medium"/>
              </a:rPr>
              <a:t>nueva</a:t>
            </a:r>
            <a:r>
              <a:rPr lang="en-US" sz="3200" i="1" spc="64" dirty="0">
                <a:latin typeface="Poppins Medium"/>
              </a:rPr>
              <a:t> </a:t>
            </a:r>
            <a:r>
              <a:rPr lang="en-US" sz="3200" i="1" spc="64" dirty="0" err="1">
                <a:latin typeface="Poppins Medium"/>
              </a:rPr>
              <a:t>realidad</a:t>
            </a:r>
            <a:r>
              <a:rPr lang="en-US" sz="3200" i="1" spc="64" dirty="0">
                <a:latin typeface="Poppins Medium"/>
              </a:rPr>
              <a:t> del </a:t>
            </a:r>
            <a:r>
              <a:rPr lang="en-US" sz="3200" i="1" spc="64" dirty="0" err="1">
                <a:latin typeface="Poppins Medium"/>
              </a:rPr>
              <a:t>mañana</a:t>
            </a:r>
            <a:r>
              <a:rPr lang="en-US" sz="3200" i="1" spc="64" dirty="0">
                <a:latin typeface="Poppins Medium"/>
              </a:rPr>
              <a:t> que </a:t>
            </a:r>
            <a:r>
              <a:rPr lang="en-US" sz="3200" i="1" spc="64" dirty="0" err="1">
                <a:latin typeface="Poppins Medium"/>
              </a:rPr>
              <a:t>esperan</a:t>
            </a:r>
            <a:r>
              <a:rPr lang="en-US" sz="3200" i="1" spc="64" dirty="0">
                <a:latin typeface="Poppins Medium"/>
              </a:rPr>
              <a:t> y </a:t>
            </a:r>
            <a:r>
              <a:rPr lang="en-US" sz="3200" i="1" spc="64" dirty="0" err="1">
                <a:latin typeface="Poppins Medium"/>
              </a:rPr>
              <a:t>merecen</a:t>
            </a:r>
            <a:r>
              <a:rPr lang="en-US" sz="3200" i="1" spc="64" dirty="0">
                <a:latin typeface="Poppins Medium"/>
              </a:rPr>
              <a:t> los </a:t>
            </a:r>
            <a:r>
              <a:rPr lang="en-US" sz="3200" i="1" spc="64" dirty="0" err="1">
                <a:latin typeface="Poppins Medium"/>
              </a:rPr>
              <a:t>niños</a:t>
            </a:r>
            <a:r>
              <a:rPr lang="en-US" sz="3200" i="1" spc="64" dirty="0">
                <a:latin typeface="Poppins Medium"/>
              </a:rPr>
              <a:t> de hoy. La </a:t>
            </a:r>
            <a:r>
              <a:rPr lang="en-US" sz="3200" i="1" spc="64" dirty="0" err="1">
                <a:latin typeface="Poppins Medium"/>
              </a:rPr>
              <a:t>capacidad</a:t>
            </a:r>
            <a:r>
              <a:rPr lang="en-US" sz="3200" i="1" spc="64" dirty="0">
                <a:latin typeface="Poppins Medium"/>
              </a:rPr>
              <a:t> la </a:t>
            </a:r>
            <a:r>
              <a:rPr lang="en-US" sz="3200" i="1" spc="64" dirty="0" err="1">
                <a:latin typeface="Poppins Medium"/>
              </a:rPr>
              <a:t>tienen</a:t>
            </a:r>
            <a:r>
              <a:rPr lang="en-US" sz="3200" i="1" spc="64" dirty="0">
                <a:latin typeface="Poppins Medium"/>
              </a:rPr>
              <a:t>, lo </a:t>
            </a:r>
            <a:r>
              <a:rPr lang="en-US" sz="3200" i="1" spc="64" dirty="0" err="1">
                <a:latin typeface="Poppins Medium"/>
              </a:rPr>
              <a:t>único</a:t>
            </a:r>
            <a:r>
              <a:rPr lang="en-US" sz="3200" i="1" spc="64" dirty="0">
                <a:latin typeface="Poppins Medium"/>
              </a:rPr>
              <a:t> que </a:t>
            </a:r>
            <a:r>
              <a:rPr lang="en-US" sz="3200" i="1" spc="64" dirty="0" err="1">
                <a:latin typeface="Poppins Medium"/>
              </a:rPr>
              <a:t>hace</a:t>
            </a:r>
            <a:r>
              <a:rPr lang="en-US" sz="3200" i="1" spc="64" dirty="0">
                <a:latin typeface="Poppins Medium"/>
              </a:rPr>
              <a:t> </a:t>
            </a:r>
            <a:r>
              <a:rPr lang="en-US" sz="3200" i="1" spc="64" dirty="0" err="1">
                <a:latin typeface="Poppins Medium"/>
              </a:rPr>
              <a:t>falta</a:t>
            </a:r>
            <a:r>
              <a:rPr lang="en-US" sz="3200" i="1" spc="64" dirty="0">
                <a:latin typeface="Poppins Medium"/>
              </a:rPr>
              <a:t> es que </a:t>
            </a:r>
            <a:r>
              <a:rPr lang="en-US" sz="3200" i="1" spc="64" dirty="0" err="1">
                <a:latin typeface="Poppins Medium"/>
              </a:rPr>
              <a:t>adquieran</a:t>
            </a:r>
            <a:r>
              <a:rPr lang="en-US" sz="3200" i="1" spc="64" dirty="0">
                <a:latin typeface="Poppins Medium"/>
              </a:rPr>
              <a:t> un </a:t>
            </a:r>
            <a:r>
              <a:rPr lang="en-US" sz="3200" i="1" spc="64" dirty="0" err="1">
                <a:latin typeface="Poppins Medium"/>
              </a:rPr>
              <a:t>poco</a:t>
            </a:r>
            <a:r>
              <a:rPr lang="en-US" sz="3200" i="1" spc="64" dirty="0">
                <a:latin typeface="Poppins Medium"/>
              </a:rPr>
              <a:t> </a:t>
            </a:r>
            <a:r>
              <a:rPr lang="en-US" sz="3200" i="1" spc="64" dirty="0" err="1">
                <a:latin typeface="Poppins Medium"/>
              </a:rPr>
              <a:t>más</a:t>
            </a:r>
            <a:r>
              <a:rPr lang="en-US" sz="3200" i="1" spc="64" dirty="0">
                <a:latin typeface="Poppins Medium"/>
              </a:rPr>
              <a:t> de </a:t>
            </a:r>
            <a:r>
              <a:rPr lang="en-US" sz="3200" i="1" spc="64" dirty="0" err="1">
                <a:latin typeface="Poppins Medium"/>
              </a:rPr>
              <a:t>confianza</a:t>
            </a:r>
            <a:r>
              <a:rPr lang="en-US" sz="3200" i="1" spc="64" dirty="0">
                <a:latin typeface="Poppins Medium"/>
              </a:rPr>
              <a:t> </a:t>
            </a:r>
            <a:r>
              <a:rPr lang="en-US" sz="3200" i="1" spc="64" dirty="0" err="1">
                <a:latin typeface="Poppins Medium"/>
              </a:rPr>
              <a:t>en</a:t>
            </a:r>
            <a:r>
              <a:rPr lang="en-US" sz="3200" i="1" spc="64" dirty="0">
                <a:latin typeface="Poppins Medium"/>
              </a:rPr>
              <a:t> </a:t>
            </a:r>
            <a:r>
              <a:rPr lang="en-US" sz="3200" i="1" spc="64" dirty="0" err="1">
                <a:latin typeface="Poppins Medium"/>
              </a:rPr>
              <a:t>sí</a:t>
            </a:r>
            <a:r>
              <a:rPr lang="en-US" sz="3200" i="1" spc="64" dirty="0">
                <a:latin typeface="Poppins Medium"/>
              </a:rPr>
              <a:t> </a:t>
            </a:r>
            <a:r>
              <a:rPr lang="en-US" sz="3200" i="1" spc="64" dirty="0" err="1">
                <a:latin typeface="Poppins Medium"/>
              </a:rPr>
              <a:t>mismas</a:t>
            </a:r>
            <a:r>
              <a:rPr lang="en-US" sz="3200" i="1" spc="64" dirty="0">
                <a:latin typeface="Poppins Medium"/>
              </a:rPr>
              <a:t> y que se </a:t>
            </a:r>
            <a:r>
              <a:rPr lang="en-US" sz="3200" i="1" spc="64" dirty="0" err="1">
                <a:latin typeface="Poppins Medium"/>
              </a:rPr>
              <a:t>atrevan</a:t>
            </a:r>
            <a:r>
              <a:rPr lang="en-US" sz="3200" i="1" spc="64" dirty="0">
                <a:latin typeface="Poppins Medium"/>
              </a:rPr>
              <a:t> de una </a:t>
            </a:r>
            <a:r>
              <a:rPr lang="en-US" sz="3200" i="1" spc="64" dirty="0" err="1">
                <a:latin typeface="Poppins Medium"/>
              </a:rPr>
              <a:t>vez</a:t>
            </a:r>
            <a:r>
              <a:rPr lang="en-US" sz="3200" i="1" spc="64" dirty="0">
                <a:latin typeface="Poppins Medium"/>
              </a:rPr>
              <a:t> por </a:t>
            </a:r>
            <a:r>
              <a:rPr lang="en-US" sz="3200" i="1" spc="64" dirty="0" err="1">
                <a:latin typeface="Poppins Medium"/>
              </a:rPr>
              <a:t>todas</a:t>
            </a:r>
            <a:r>
              <a:rPr lang="en-US" sz="3200" i="1" spc="64" dirty="0">
                <a:latin typeface="Poppins Medium"/>
              </a:rPr>
              <a:t>&gt;&gt;</a:t>
            </a:r>
          </a:p>
          <a:p>
            <a:pPr>
              <a:lnSpc>
                <a:spcPct val="150000"/>
              </a:lnSpc>
            </a:pPr>
            <a:endParaRPr lang="en-US" sz="3200" i="1" spc="64" dirty="0">
              <a:latin typeface="Poppins Medium"/>
            </a:endParaRPr>
          </a:p>
          <a:p>
            <a:pPr algn="r"/>
            <a:r>
              <a:rPr lang="en-US" sz="3200" spc="64" dirty="0">
                <a:latin typeface="Poppins Medium"/>
              </a:rPr>
              <a:t>Nancy Barry</a:t>
            </a:r>
          </a:p>
          <a:p>
            <a:pPr algn="r"/>
            <a:r>
              <a:rPr lang="en-US" sz="3200" spc="64" dirty="0" err="1">
                <a:latin typeface="Poppins Medium"/>
              </a:rPr>
              <a:t>Presidenta</a:t>
            </a:r>
            <a:r>
              <a:rPr lang="en-US" sz="3200" spc="64" dirty="0">
                <a:latin typeface="Poppins Medium"/>
              </a:rPr>
              <a:t> del Banco Mundial de la </a:t>
            </a:r>
            <a:r>
              <a:rPr lang="en-US" sz="3200" spc="64" dirty="0" err="1">
                <a:latin typeface="Poppins Medium"/>
              </a:rPr>
              <a:t>Mujer</a:t>
            </a:r>
            <a:endParaRPr lang="en-US" sz="3200" spc="64" dirty="0"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859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2700000">
            <a:off x="2980396" y="6195882"/>
            <a:ext cx="2440511" cy="19913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122102">
            <a:off x="2200360" y="2987508"/>
            <a:ext cx="5259687" cy="52596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64158" y="-1921870"/>
            <a:ext cx="5259687" cy="525968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641378" y="717306"/>
            <a:ext cx="4844709" cy="1923751"/>
            <a:chOff x="0" y="-9525"/>
            <a:chExt cx="9689418" cy="3847502"/>
          </a:xfrm>
        </p:grpSpPr>
        <p:sp>
          <p:nvSpPr>
            <p:cNvPr id="10" name="TextBox 10"/>
            <p:cNvSpPr txBox="1"/>
            <p:nvPr/>
          </p:nvSpPr>
          <p:spPr>
            <a:xfrm>
              <a:off x="4" y="-9525"/>
              <a:ext cx="9689414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Dificultades</a:t>
              </a:r>
              <a:r>
                <a:rPr lang="en-US" sz="5000" spc="150" dirty="0">
                  <a:solidFill>
                    <a:srgbClr val="182722"/>
                  </a:solidFill>
                  <a:latin typeface="Poppins Bold Bold Italics"/>
                </a:rPr>
                <a:t> </a:t>
              </a:r>
            </a:p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estructurales</a:t>
              </a:r>
              <a:endParaRPr lang="en-US" sz="5000" spc="150" dirty="0">
                <a:solidFill>
                  <a:srgbClr val="182722"/>
                </a:solidFill>
                <a:latin typeface="Poppins Bold Bold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79719"/>
              <a:ext cx="9689418" cy="65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</p:grpSp>
      <p:sp>
        <p:nvSpPr>
          <p:cNvPr id="7" name="AutoShape 7"/>
          <p:cNvSpPr/>
          <p:nvPr/>
        </p:nvSpPr>
        <p:spPr>
          <a:xfrm rot="-2700000">
            <a:off x="-1248983" y="1881657"/>
            <a:ext cx="3572235" cy="1910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6075886" y="-16551"/>
            <a:ext cx="6116114" cy="7092281"/>
          </a:xfrm>
          <a:prstGeom prst="rect">
            <a:avLst/>
          </a:prstGeom>
          <a:solidFill>
            <a:srgbClr val="00E091"/>
          </a:solidFill>
        </p:spPr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D03B907-FEB3-1342-8501-77955AEDC097}"/>
              </a:ext>
            </a:extLst>
          </p:cNvPr>
          <p:cNvGrpSpPr/>
          <p:nvPr/>
        </p:nvGrpSpPr>
        <p:grpSpPr>
          <a:xfrm>
            <a:off x="288105" y="1319864"/>
            <a:ext cx="11446340" cy="5444900"/>
            <a:chOff x="288105" y="1319864"/>
            <a:chExt cx="11446340" cy="5444900"/>
          </a:xfrm>
        </p:grpSpPr>
        <p:grpSp>
          <p:nvGrpSpPr>
            <p:cNvPr id="12" name="Group 12"/>
            <p:cNvGrpSpPr/>
            <p:nvPr/>
          </p:nvGrpSpPr>
          <p:grpSpPr>
            <a:xfrm>
              <a:off x="6641377" y="4045764"/>
              <a:ext cx="5093068" cy="2719000"/>
              <a:chOff x="0" y="-95250"/>
              <a:chExt cx="10186136" cy="5438000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95250"/>
                <a:ext cx="10186136" cy="22365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</a:pPr>
                <a:r>
                  <a:rPr lang="en-US" sz="3200" spc="416" dirty="0">
                    <a:solidFill>
                      <a:srgbClr val="FF5757"/>
                    </a:solidFill>
                    <a:latin typeface="Poppins Light Bold Italics"/>
                  </a:rPr>
                  <a:t>UN MUNDO HECHO PARA LOS HOMBRES</a:t>
                </a:r>
              </a:p>
            </p:txBody>
          </p:sp>
        </p:grpSp>
        <p:pic>
          <p:nvPicPr>
            <p:cNvPr id="24" name="Imagen 23" descr="Un grupo de personas caminando en la calle&#10;&#10;Descripción generada automáticamente">
              <a:extLst>
                <a:ext uri="{FF2B5EF4-FFF2-40B4-BE49-F238E27FC236}">
                  <a16:creationId xmlns:a16="http://schemas.microsoft.com/office/drawing/2014/main" id="{6D8E1271-C045-2D47-9F09-6277C6CEE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105" y="1319864"/>
              <a:ext cx="5647359" cy="426835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:a16="http://schemas.microsoft.com/office/drawing/2014/main" id="{A316B1E4-C330-934E-AB90-1914AE73AD1C}"/>
              </a:ext>
            </a:extLst>
          </p:cNvPr>
          <p:cNvSpPr txBox="1"/>
          <p:nvPr/>
        </p:nvSpPr>
        <p:spPr>
          <a:xfrm>
            <a:off x="6641380" y="633231"/>
            <a:ext cx="4844707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spc="150" dirty="0" err="1">
                <a:solidFill>
                  <a:srgbClr val="182722"/>
                </a:solidFill>
                <a:latin typeface="Poppins Bold Bold Italics"/>
              </a:rPr>
              <a:t>Dificultades</a:t>
            </a:r>
            <a:r>
              <a:rPr lang="en-US" sz="5000" spc="150" dirty="0">
                <a:solidFill>
                  <a:srgbClr val="182722"/>
                </a:solidFill>
                <a:latin typeface="Poppins Bold Bold Italics"/>
              </a:rPr>
              <a:t> </a:t>
            </a:r>
          </a:p>
          <a:p>
            <a:pPr>
              <a:lnSpc>
                <a:spcPts val="6000"/>
              </a:lnSpc>
            </a:pPr>
            <a:r>
              <a:rPr lang="en-US" sz="5000" spc="150" dirty="0" err="1">
                <a:solidFill>
                  <a:srgbClr val="182722"/>
                </a:solidFill>
                <a:latin typeface="Poppins Bold Bold Italics"/>
              </a:rPr>
              <a:t>estructurales</a:t>
            </a:r>
            <a:endParaRPr lang="en-US" sz="5000" spc="150" dirty="0">
              <a:solidFill>
                <a:srgbClr val="182722"/>
              </a:solidFill>
              <a:latin typeface="Poppins Bold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0805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 rot="-8100000">
            <a:off x="8813099" y="321201"/>
            <a:ext cx="3572235" cy="1910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8EE34EE-0CAA-EB44-9F93-77B9F8A4F5CE}"/>
              </a:ext>
            </a:extLst>
          </p:cNvPr>
          <p:cNvGrpSpPr/>
          <p:nvPr/>
        </p:nvGrpSpPr>
        <p:grpSpPr>
          <a:xfrm>
            <a:off x="-1804356" y="-1959909"/>
            <a:ext cx="14418078" cy="10594937"/>
            <a:chOff x="-2000301" y="-1955347"/>
            <a:chExt cx="14418078" cy="1059493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999" r="4999"/>
            <a:stretch>
              <a:fillRect/>
            </a:stretch>
          </p:blipFill>
          <p:spPr>
            <a:xfrm>
              <a:off x="-182709" y="0"/>
              <a:ext cx="12182475" cy="685369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2000301" y="364553"/>
              <a:ext cx="5486400" cy="54864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6200001">
              <a:off x="9224984" y="-1955347"/>
              <a:ext cx="3192793" cy="319279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5063476">
              <a:off x="8763095" y="5446797"/>
              <a:ext cx="3192793" cy="319279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800000">
              <a:off x="-1683135" y="0"/>
              <a:ext cx="3192793" cy="3192793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5226" y="1120372"/>
              <a:ext cx="7479258" cy="4027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000"/>
                </a:lnSpc>
              </a:pPr>
              <a:r>
                <a:rPr lang="en-US" sz="5334" spc="160" dirty="0">
                  <a:solidFill>
                    <a:srgbClr val="FFFFFF"/>
                  </a:solidFill>
                  <a:latin typeface="Poppins Medium"/>
                </a:rPr>
                <a:t>Taller </a:t>
              </a:r>
              <a:r>
                <a:rPr lang="en-US" sz="5334" spc="160" dirty="0" err="1">
                  <a:solidFill>
                    <a:srgbClr val="FFFFFF"/>
                  </a:solidFill>
                  <a:latin typeface="Poppins Medium"/>
                </a:rPr>
                <a:t>sobre</a:t>
              </a:r>
              <a:endParaRPr lang="en-US" sz="5334" spc="160" dirty="0">
                <a:solidFill>
                  <a:srgbClr val="FFFFFF"/>
                </a:solidFill>
                <a:latin typeface="Poppins Medium"/>
              </a:endParaRPr>
            </a:p>
            <a:p>
              <a:pPr algn="r">
                <a:lnSpc>
                  <a:spcPts val="8000"/>
                </a:lnSpc>
              </a:pPr>
              <a:r>
                <a:rPr lang="en-US" sz="5334" spc="160" dirty="0">
                  <a:solidFill>
                    <a:srgbClr val="FFFFFF"/>
                  </a:solidFill>
                  <a:latin typeface="Poppins Medium"/>
                </a:rPr>
                <a:t>el </a:t>
              </a:r>
              <a:r>
                <a:rPr lang="en-US" sz="5334" spc="160" dirty="0" err="1">
                  <a:solidFill>
                    <a:srgbClr val="FFFFFF"/>
                  </a:solidFill>
                  <a:latin typeface="Poppins Medium"/>
                </a:rPr>
                <a:t>desarrollo</a:t>
              </a:r>
              <a:r>
                <a:rPr lang="en-US" sz="5334" spc="160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5334" spc="160" dirty="0" err="1">
                  <a:solidFill>
                    <a:srgbClr val="FFFFFF"/>
                  </a:solidFill>
                  <a:latin typeface="Poppins Medium"/>
                </a:rPr>
                <a:t>competitivo</a:t>
              </a:r>
              <a:r>
                <a:rPr lang="en-US" sz="5334" spc="160" dirty="0">
                  <a:solidFill>
                    <a:srgbClr val="FFFFFF"/>
                  </a:solidFill>
                  <a:latin typeface="Poppins Medium"/>
                </a:rPr>
                <a:t> de las </a:t>
              </a:r>
              <a:r>
                <a:rPr lang="en-US" sz="5334" spc="160" dirty="0" err="1">
                  <a:solidFill>
                    <a:srgbClr val="FFFFFF"/>
                  </a:solidFill>
                  <a:latin typeface="Poppins Medium"/>
                </a:rPr>
                <a:t>mujeres</a:t>
              </a:r>
              <a:r>
                <a:rPr lang="en-US" sz="5334" spc="160" dirty="0">
                  <a:solidFill>
                    <a:srgbClr val="FFFFFF"/>
                  </a:solidFill>
                  <a:latin typeface="Poppins Medium"/>
                </a:rPr>
                <a:t> </a:t>
              </a:r>
              <a:r>
                <a:rPr lang="en-US" sz="5334" spc="160" dirty="0" err="1">
                  <a:solidFill>
                    <a:srgbClr val="FFFFFF"/>
                  </a:solidFill>
                  <a:latin typeface="Poppins Medium"/>
                </a:rPr>
                <a:t>empresarias</a:t>
              </a:r>
              <a:r>
                <a:rPr lang="en-US" sz="5334" spc="160" dirty="0">
                  <a:solidFill>
                    <a:srgbClr val="FFFFFF"/>
                  </a:solidFill>
                  <a:latin typeface="Poppins Medium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0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BDDA5B0-B766-5349-89E9-5D0758E72235}"/>
              </a:ext>
            </a:extLst>
          </p:cNvPr>
          <p:cNvGrpSpPr/>
          <p:nvPr/>
        </p:nvGrpSpPr>
        <p:grpSpPr>
          <a:xfrm>
            <a:off x="3735978" y="1151950"/>
            <a:ext cx="7855035" cy="3706590"/>
            <a:chOff x="3735978" y="1151950"/>
            <a:chExt cx="7855035" cy="3706590"/>
          </a:xfrm>
        </p:grpSpPr>
        <p:pic>
          <p:nvPicPr>
            <p:cNvPr id="11" name="Imagen 10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50D466F3-4A95-2945-8AB0-62A14DDA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5978" y="1151950"/>
              <a:ext cx="4236394" cy="122549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0D8381F-821B-6A48-B150-FB7498BE6197}"/>
                </a:ext>
              </a:extLst>
            </p:cNvPr>
            <p:cNvSpPr txBox="1"/>
            <p:nvPr/>
          </p:nvSpPr>
          <p:spPr>
            <a:xfrm>
              <a:off x="3735978" y="2919548"/>
              <a:ext cx="785503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000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www.ideq.mx</a:t>
              </a:r>
              <a:endParaRPr lang="es-MX" sz="4000" dirty="0">
                <a:solidFill>
                  <a:schemeClr val="bg1"/>
                </a:solidFill>
              </a:endParaRPr>
            </a:p>
            <a:p>
              <a:r>
                <a:rPr lang="es-MX" sz="40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mariolopezespinosa@yahoo.com.mx</a:t>
              </a:r>
              <a:endParaRPr lang="es-MX" sz="4000" dirty="0">
                <a:solidFill>
                  <a:schemeClr val="bg1"/>
                </a:solidFill>
              </a:endParaRPr>
            </a:p>
            <a:p>
              <a:r>
                <a:rPr lang="es-MX" sz="4000" dirty="0">
                  <a:solidFill>
                    <a:schemeClr val="bg1"/>
                  </a:solidFill>
                </a:rPr>
                <a:t>55 1633 7094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6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77898">
            <a:off x="2220474" y="2886918"/>
            <a:ext cx="5259687" cy="52596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64158" y="-1607075"/>
            <a:ext cx="5259687" cy="525968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18900000">
            <a:off x="2960282" y="6212397"/>
            <a:ext cx="2440511" cy="199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6075886" y="-104078"/>
            <a:ext cx="6116114" cy="7092281"/>
          </a:xfrm>
          <a:prstGeom prst="rect">
            <a:avLst/>
          </a:prstGeom>
          <a:solidFill>
            <a:srgbClr val="00E091"/>
          </a:solidFill>
        </p:spPr>
      </p:sp>
      <p:sp>
        <p:nvSpPr>
          <p:cNvPr id="7" name="AutoShape 7"/>
          <p:cNvSpPr/>
          <p:nvPr/>
        </p:nvSpPr>
        <p:spPr>
          <a:xfrm rot="18900000">
            <a:off x="-1269097" y="1898172"/>
            <a:ext cx="3572235" cy="1910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>
            <a:off x="6641377" y="2006353"/>
            <a:ext cx="4844709" cy="1923751"/>
            <a:chOff x="0" y="-9525"/>
            <a:chExt cx="9689418" cy="3847502"/>
          </a:xfrm>
        </p:grpSpPr>
        <p:sp>
          <p:nvSpPr>
            <p:cNvPr id="10" name="TextBox 10"/>
            <p:cNvSpPr txBox="1"/>
            <p:nvPr/>
          </p:nvSpPr>
          <p:spPr>
            <a:xfrm>
              <a:off x="4" y="-9525"/>
              <a:ext cx="9689414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Dificultades</a:t>
              </a:r>
              <a:r>
                <a:rPr lang="en-US" sz="5000" spc="150" dirty="0">
                  <a:solidFill>
                    <a:srgbClr val="182722"/>
                  </a:solidFill>
                  <a:latin typeface="Poppins Bold Bold Italics"/>
                </a:rPr>
                <a:t> </a:t>
              </a:r>
            </a:p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estructurales</a:t>
              </a:r>
              <a:endParaRPr lang="en-US" sz="5000" spc="150" dirty="0">
                <a:solidFill>
                  <a:srgbClr val="182722"/>
                </a:solidFill>
                <a:latin typeface="Poppins Bold Bold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79719"/>
              <a:ext cx="9689418" cy="65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70C80CA-5E7D-A641-9D59-8BCF2B069709}"/>
              </a:ext>
            </a:extLst>
          </p:cNvPr>
          <p:cNvGrpSpPr/>
          <p:nvPr/>
        </p:nvGrpSpPr>
        <p:grpSpPr>
          <a:xfrm>
            <a:off x="330280" y="1242874"/>
            <a:ext cx="11404165" cy="5437815"/>
            <a:chOff x="330280" y="1242874"/>
            <a:chExt cx="11404165" cy="5437815"/>
          </a:xfrm>
        </p:grpSpPr>
        <p:grpSp>
          <p:nvGrpSpPr>
            <p:cNvPr id="12" name="Group 12"/>
            <p:cNvGrpSpPr/>
            <p:nvPr/>
          </p:nvGrpSpPr>
          <p:grpSpPr>
            <a:xfrm>
              <a:off x="6587409" y="4709022"/>
              <a:ext cx="5147036" cy="1971667"/>
              <a:chOff x="-107936" y="1399416"/>
              <a:chExt cx="10294072" cy="3943334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-107936" y="1399416"/>
                <a:ext cx="10186136" cy="22365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</a:pPr>
                <a:r>
                  <a:rPr lang="en-US" sz="3200" spc="416" dirty="0">
                    <a:solidFill>
                      <a:srgbClr val="FF5757"/>
                    </a:solidFill>
                    <a:latin typeface="Poppins Light Bold Italics"/>
                  </a:rPr>
                  <a:t>LA ACTITUD DE ALGUNOS MARIDOS</a:t>
                </a:r>
              </a:p>
            </p:txBody>
          </p:sp>
        </p:grpSp>
        <p:pic>
          <p:nvPicPr>
            <p:cNvPr id="8" name="Imagen 7" descr="Imagen que contiene ventana, mujer, parado, viendo&#10;&#10;Descripción generada automáticamente">
              <a:extLst>
                <a:ext uri="{FF2B5EF4-FFF2-40B4-BE49-F238E27FC236}">
                  <a16:creationId xmlns:a16="http://schemas.microsoft.com/office/drawing/2014/main" id="{DBC972C4-7C29-4243-AF5C-E81BB07C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80" y="1242874"/>
              <a:ext cx="5486510" cy="4109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77898">
            <a:off x="2220474" y="2886918"/>
            <a:ext cx="5259687" cy="525968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096000" y="-117141"/>
            <a:ext cx="6116114" cy="7092281"/>
          </a:xfrm>
          <a:prstGeom prst="rect">
            <a:avLst/>
          </a:prstGeom>
          <a:solidFill>
            <a:srgbClr val="00E091"/>
          </a:solidFill>
        </p:spPr>
      </p:sp>
      <p:sp>
        <p:nvSpPr>
          <p:cNvPr id="7" name="AutoShape 7"/>
          <p:cNvSpPr/>
          <p:nvPr/>
        </p:nvSpPr>
        <p:spPr>
          <a:xfrm rot="-2700000">
            <a:off x="-1248983" y="1885109"/>
            <a:ext cx="3572235" cy="1910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4044" y="-1651199"/>
            <a:ext cx="5259687" cy="525968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2980396" y="6168273"/>
            <a:ext cx="2440511" cy="1991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>
            <a:off x="6661491" y="2170272"/>
            <a:ext cx="4844709" cy="1923751"/>
            <a:chOff x="0" y="-9525"/>
            <a:chExt cx="9689418" cy="3847502"/>
          </a:xfrm>
        </p:grpSpPr>
        <p:sp>
          <p:nvSpPr>
            <p:cNvPr id="10" name="TextBox 10"/>
            <p:cNvSpPr txBox="1"/>
            <p:nvPr/>
          </p:nvSpPr>
          <p:spPr>
            <a:xfrm>
              <a:off x="4" y="-9525"/>
              <a:ext cx="9689414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Dificultades</a:t>
              </a:r>
              <a:r>
                <a:rPr lang="en-US" sz="5000" spc="150" dirty="0">
                  <a:solidFill>
                    <a:srgbClr val="182722"/>
                  </a:solidFill>
                  <a:latin typeface="Poppins Bold Bold Italics"/>
                </a:rPr>
                <a:t> </a:t>
              </a:r>
            </a:p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estructurales</a:t>
              </a:r>
              <a:endParaRPr lang="en-US" sz="5000" spc="150" dirty="0">
                <a:solidFill>
                  <a:srgbClr val="182722"/>
                </a:solidFill>
                <a:latin typeface="Poppins Bold Bold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79719"/>
              <a:ext cx="9689418" cy="65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7FF933A-3BF9-1C44-B055-464D87ED00C7}"/>
              </a:ext>
            </a:extLst>
          </p:cNvPr>
          <p:cNvGrpSpPr/>
          <p:nvPr/>
        </p:nvGrpSpPr>
        <p:grpSpPr>
          <a:xfrm>
            <a:off x="148830" y="2006186"/>
            <a:ext cx="11605729" cy="4630379"/>
            <a:chOff x="148830" y="2006186"/>
            <a:chExt cx="11605729" cy="4630379"/>
          </a:xfrm>
        </p:grpSpPr>
        <p:grpSp>
          <p:nvGrpSpPr>
            <p:cNvPr id="12" name="Group 12"/>
            <p:cNvGrpSpPr/>
            <p:nvPr/>
          </p:nvGrpSpPr>
          <p:grpSpPr>
            <a:xfrm>
              <a:off x="6661491" y="4681682"/>
              <a:ext cx="5093068" cy="1954883"/>
              <a:chOff x="0" y="1432984"/>
              <a:chExt cx="10186136" cy="3909766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432984"/>
                <a:ext cx="10186136" cy="22365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</a:pPr>
                <a:r>
                  <a:rPr lang="en-US" sz="3200" spc="416" dirty="0">
                    <a:solidFill>
                      <a:srgbClr val="FF5757"/>
                    </a:solidFill>
                    <a:latin typeface="Poppins Light Bold Italics"/>
                  </a:rPr>
                  <a:t>NO PROPIEDAD DE LOS BIENES INMUEBLES</a:t>
                </a:r>
              </a:p>
            </p:txBody>
          </p:sp>
        </p:grpSp>
        <p:pic>
          <p:nvPicPr>
            <p:cNvPr id="17" name="Imagen 16" descr="Imagen que contiene edificio, ventana&#10;&#10;Descripción generada automáticamente">
              <a:extLst>
                <a:ext uri="{FF2B5EF4-FFF2-40B4-BE49-F238E27FC236}">
                  <a16:creationId xmlns:a16="http://schemas.microsoft.com/office/drawing/2014/main" id="{93BBED32-CB83-5C45-9C2E-386226958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30" y="2006186"/>
              <a:ext cx="5738965" cy="2660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7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122102">
            <a:off x="2200360" y="2899981"/>
            <a:ext cx="5259687" cy="52596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64158" y="-1607075"/>
            <a:ext cx="5259687" cy="525968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18900000">
            <a:off x="2960282" y="6212397"/>
            <a:ext cx="2440511" cy="199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6075886" y="-104078"/>
            <a:ext cx="6116114" cy="7092281"/>
          </a:xfrm>
          <a:prstGeom prst="rect">
            <a:avLst/>
          </a:prstGeom>
          <a:solidFill>
            <a:srgbClr val="00E091"/>
          </a:solidFill>
        </p:spPr>
      </p:sp>
      <p:sp>
        <p:nvSpPr>
          <p:cNvPr id="7" name="AutoShape 7"/>
          <p:cNvSpPr/>
          <p:nvPr/>
        </p:nvSpPr>
        <p:spPr>
          <a:xfrm rot="18900000">
            <a:off x="-1269097" y="1898172"/>
            <a:ext cx="3572235" cy="1910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9" name="Group 9"/>
          <p:cNvGrpSpPr/>
          <p:nvPr/>
        </p:nvGrpSpPr>
        <p:grpSpPr>
          <a:xfrm>
            <a:off x="6641377" y="1949536"/>
            <a:ext cx="4844710" cy="1538883"/>
            <a:chOff x="-2" y="2623085"/>
            <a:chExt cx="9689420" cy="3077766"/>
          </a:xfrm>
        </p:grpSpPr>
        <p:sp>
          <p:nvSpPr>
            <p:cNvPr id="10" name="TextBox 10"/>
            <p:cNvSpPr txBox="1"/>
            <p:nvPr/>
          </p:nvSpPr>
          <p:spPr>
            <a:xfrm>
              <a:off x="-2" y="2623085"/>
              <a:ext cx="9689414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Dificultades</a:t>
              </a:r>
              <a:r>
                <a:rPr lang="en-US" sz="5000" spc="150" dirty="0">
                  <a:solidFill>
                    <a:srgbClr val="182722"/>
                  </a:solidFill>
                  <a:latin typeface="Poppins Bold Bold Italics"/>
                </a:rPr>
                <a:t> </a:t>
              </a:r>
            </a:p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estructurales</a:t>
              </a:r>
              <a:endParaRPr lang="en-US" sz="5000" spc="150" dirty="0">
                <a:solidFill>
                  <a:srgbClr val="182722"/>
                </a:solidFill>
                <a:latin typeface="Poppins Bold Bold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79719"/>
              <a:ext cx="9689418" cy="65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50885AF-32D0-C94F-B499-76095D68ED49}"/>
              </a:ext>
            </a:extLst>
          </p:cNvPr>
          <p:cNvGrpSpPr/>
          <p:nvPr/>
        </p:nvGrpSpPr>
        <p:grpSpPr>
          <a:xfrm>
            <a:off x="266796" y="1760266"/>
            <a:ext cx="11492646" cy="4920423"/>
            <a:chOff x="266796" y="1760266"/>
            <a:chExt cx="11492646" cy="4920423"/>
          </a:xfrm>
        </p:grpSpPr>
        <p:grpSp>
          <p:nvGrpSpPr>
            <p:cNvPr id="12" name="Group 12"/>
            <p:cNvGrpSpPr/>
            <p:nvPr/>
          </p:nvGrpSpPr>
          <p:grpSpPr>
            <a:xfrm>
              <a:off x="6641377" y="4811170"/>
              <a:ext cx="5118065" cy="1869519"/>
              <a:chOff x="0" y="1603712"/>
              <a:chExt cx="10236130" cy="3739038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9994" y="1603712"/>
                <a:ext cx="10186136" cy="33906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</a:pPr>
                <a:r>
                  <a:rPr lang="en-US" sz="3200" spc="416" dirty="0">
                    <a:solidFill>
                      <a:srgbClr val="FF5757"/>
                    </a:solidFill>
                    <a:latin typeface="Poppins Light Bold Italics"/>
                  </a:rPr>
                  <a:t>PROBLEMAS DE ACCESO A LOS RECURSOS FINANCIEROS</a:t>
                </a:r>
              </a:p>
            </p:txBody>
          </p:sp>
        </p:grpSp>
        <p:pic>
          <p:nvPicPr>
            <p:cNvPr id="19" name="Imagen 18" descr="Imagen que contiene persona, interior, cocina, gente&#10;&#10;Descripción generada automáticamente">
              <a:extLst>
                <a:ext uri="{FF2B5EF4-FFF2-40B4-BE49-F238E27FC236}">
                  <a16:creationId xmlns:a16="http://schemas.microsoft.com/office/drawing/2014/main" id="{8670C0D3-BB51-9240-8931-002153B5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96" y="1760266"/>
              <a:ext cx="5482165" cy="3130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3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6096000" y="0"/>
            <a:ext cx="6116114" cy="7092281"/>
          </a:xfrm>
          <a:prstGeom prst="rect">
            <a:avLst/>
          </a:prstGeom>
          <a:solidFill>
            <a:srgbClr val="00E09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122102">
            <a:off x="2220474" y="3579250"/>
            <a:ext cx="5259687" cy="52596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4044" y="-914743"/>
            <a:ext cx="5259687" cy="525968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661492" y="2137680"/>
            <a:ext cx="4862955" cy="1538883"/>
            <a:chOff x="0" y="1640835"/>
            <a:chExt cx="9725910" cy="3077766"/>
          </a:xfrm>
        </p:grpSpPr>
        <p:sp>
          <p:nvSpPr>
            <p:cNvPr id="10" name="TextBox 10"/>
            <p:cNvSpPr txBox="1"/>
            <p:nvPr/>
          </p:nvSpPr>
          <p:spPr>
            <a:xfrm>
              <a:off x="36496" y="1640835"/>
              <a:ext cx="9689414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Dificultades</a:t>
              </a:r>
              <a:r>
                <a:rPr lang="en-US" sz="5000" spc="150" dirty="0">
                  <a:solidFill>
                    <a:srgbClr val="182722"/>
                  </a:solidFill>
                  <a:latin typeface="Poppins Bold Bold Italics"/>
                </a:rPr>
                <a:t> </a:t>
              </a:r>
            </a:p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estructurales</a:t>
              </a:r>
              <a:endParaRPr lang="en-US" sz="5000" spc="150" dirty="0">
                <a:solidFill>
                  <a:srgbClr val="182722"/>
                </a:solidFill>
                <a:latin typeface="Poppins Bold Bold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79719"/>
              <a:ext cx="9689418" cy="65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2B3F78F-3FE0-A145-844F-C6751E5B24E0}"/>
              </a:ext>
            </a:extLst>
          </p:cNvPr>
          <p:cNvGrpSpPr/>
          <p:nvPr/>
        </p:nvGrpSpPr>
        <p:grpSpPr>
          <a:xfrm>
            <a:off x="123425" y="1524137"/>
            <a:ext cx="12489996" cy="5835821"/>
            <a:chOff x="123425" y="1524137"/>
            <a:chExt cx="12489996" cy="5835821"/>
          </a:xfrm>
        </p:grpSpPr>
        <p:grpSp>
          <p:nvGrpSpPr>
            <p:cNvPr id="12" name="Group 12"/>
            <p:cNvGrpSpPr/>
            <p:nvPr/>
          </p:nvGrpSpPr>
          <p:grpSpPr>
            <a:xfrm>
              <a:off x="6661491" y="5133807"/>
              <a:ext cx="5951930" cy="2226151"/>
              <a:chOff x="0" y="890448"/>
              <a:chExt cx="11903860" cy="4452302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717724" y="890448"/>
                <a:ext cx="10186136" cy="2236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</a:pPr>
                <a:r>
                  <a:rPr lang="en-US" sz="3200" spc="416" dirty="0">
                    <a:solidFill>
                      <a:srgbClr val="FF5757"/>
                    </a:solidFill>
                    <a:latin typeface="Poppins Light Bold Italics"/>
                  </a:rPr>
                  <a:t>POCA PREPARACIÓN Y EXPERIENCIA</a:t>
                </a:r>
              </a:p>
            </p:txBody>
          </p:sp>
        </p:grpSp>
        <p:pic>
          <p:nvPicPr>
            <p:cNvPr id="21" name="Imagen 20" descr="Grupo de personas sentadas alrededor de una mesa&#10;&#10;Descripción generada automáticamente">
              <a:extLst>
                <a:ext uri="{FF2B5EF4-FFF2-40B4-BE49-F238E27FC236}">
                  <a16:creationId xmlns:a16="http://schemas.microsoft.com/office/drawing/2014/main" id="{1B0769F4-D8B4-4540-8285-4DBBF9C27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425" y="1524137"/>
              <a:ext cx="5789775" cy="3859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0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477898">
            <a:off x="2220474" y="2886918"/>
            <a:ext cx="5259687" cy="52596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44044" y="-1620138"/>
            <a:ext cx="5259687" cy="525968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096000" y="-117141"/>
            <a:ext cx="6116114" cy="7092281"/>
          </a:xfrm>
          <a:prstGeom prst="rect">
            <a:avLst/>
          </a:prstGeom>
          <a:solidFill>
            <a:srgbClr val="00E091"/>
          </a:solidFill>
        </p:spPr>
      </p:sp>
      <p:grpSp>
        <p:nvGrpSpPr>
          <p:cNvPr id="9" name="Group 9"/>
          <p:cNvGrpSpPr/>
          <p:nvPr/>
        </p:nvGrpSpPr>
        <p:grpSpPr>
          <a:xfrm>
            <a:off x="6543928" y="2095938"/>
            <a:ext cx="4962273" cy="1538883"/>
            <a:chOff x="-235128" y="2942015"/>
            <a:chExt cx="9924546" cy="3077766"/>
          </a:xfrm>
        </p:grpSpPr>
        <p:sp>
          <p:nvSpPr>
            <p:cNvPr id="10" name="TextBox 10"/>
            <p:cNvSpPr txBox="1"/>
            <p:nvPr/>
          </p:nvSpPr>
          <p:spPr>
            <a:xfrm>
              <a:off x="-235128" y="2942015"/>
              <a:ext cx="9689414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Dificultades</a:t>
              </a:r>
              <a:r>
                <a:rPr lang="en-US" sz="5000" spc="150" dirty="0">
                  <a:solidFill>
                    <a:srgbClr val="182722"/>
                  </a:solidFill>
                  <a:latin typeface="Poppins Bold Bold Italics"/>
                </a:rPr>
                <a:t> </a:t>
              </a:r>
            </a:p>
            <a:p>
              <a:pPr>
                <a:lnSpc>
                  <a:spcPts val="6000"/>
                </a:lnSpc>
              </a:pPr>
              <a:r>
                <a:rPr lang="en-US" sz="5000" spc="150" dirty="0" err="1">
                  <a:solidFill>
                    <a:srgbClr val="182722"/>
                  </a:solidFill>
                  <a:latin typeface="Poppins Bold Bold Italics"/>
                </a:rPr>
                <a:t>estructurales</a:t>
              </a:r>
              <a:endParaRPr lang="en-US" sz="5000" spc="150" dirty="0">
                <a:solidFill>
                  <a:srgbClr val="182722"/>
                </a:solidFill>
                <a:latin typeface="Poppins Bold Bold Itali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179719"/>
              <a:ext cx="9689418" cy="658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40"/>
                </a:lnSpc>
              </a:pPr>
              <a:endParaRPr sz="120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194E741-9E94-A448-88CC-4C07664E2617}"/>
              </a:ext>
            </a:extLst>
          </p:cNvPr>
          <p:cNvGrpSpPr/>
          <p:nvPr/>
        </p:nvGrpSpPr>
        <p:grpSpPr>
          <a:xfrm>
            <a:off x="266556" y="620167"/>
            <a:ext cx="11488003" cy="6047459"/>
            <a:chOff x="266556" y="620167"/>
            <a:chExt cx="11488003" cy="6047459"/>
          </a:xfrm>
        </p:grpSpPr>
        <p:grpSp>
          <p:nvGrpSpPr>
            <p:cNvPr id="12" name="Group 12"/>
            <p:cNvGrpSpPr/>
            <p:nvPr/>
          </p:nvGrpSpPr>
          <p:grpSpPr>
            <a:xfrm>
              <a:off x="6543928" y="4637865"/>
              <a:ext cx="5210631" cy="2029761"/>
              <a:chOff x="-235126" y="1283228"/>
              <a:chExt cx="10421262" cy="4059522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646020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721942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37"/>
                  </a:lnSpc>
                </a:pPr>
                <a:endParaRPr sz="120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2267598"/>
                <a:ext cx="10186136" cy="6967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53"/>
                  </a:lnSpc>
                </a:pPr>
                <a:endParaRPr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-235126" y="1283228"/>
                <a:ext cx="10186136" cy="2236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80"/>
                  </a:lnSpc>
                </a:pPr>
                <a:r>
                  <a:rPr lang="en-US" sz="3200" spc="416" dirty="0">
                    <a:solidFill>
                      <a:srgbClr val="FF5757"/>
                    </a:solidFill>
                    <a:latin typeface="Poppins Light Bold Italics"/>
                  </a:rPr>
                  <a:t>POCA CONFIANZA Y BAJA AUTOESTIMA</a:t>
                </a:r>
              </a:p>
            </p:txBody>
          </p:sp>
        </p:grpSp>
        <p:pic>
          <p:nvPicPr>
            <p:cNvPr id="23" name="Imagen 22" descr="Imagen que contiene mujer, teléfono, celular, cabello&#10;&#10;Descripción generada automáticamente">
              <a:extLst>
                <a:ext uri="{FF2B5EF4-FFF2-40B4-BE49-F238E27FC236}">
                  <a16:creationId xmlns:a16="http://schemas.microsoft.com/office/drawing/2014/main" id="{4D8CCA2A-C70D-0342-BA1B-3DC7A2F9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56" y="620167"/>
              <a:ext cx="5494163" cy="5494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5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</TotalTime>
  <Words>561</Words>
  <Application>Microsoft Macintosh PowerPoint</Application>
  <PresentationFormat>Panorámica</PresentationFormat>
  <Paragraphs>147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Poppins Bold Bold Italics</vt:lpstr>
      <vt:lpstr>Poppins Bold Italics</vt:lpstr>
      <vt:lpstr>Poppins Light Bold Italics</vt:lpstr>
      <vt:lpstr>Poppins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67</cp:revision>
  <dcterms:created xsi:type="dcterms:W3CDTF">2020-02-10T22:00:16Z</dcterms:created>
  <dcterms:modified xsi:type="dcterms:W3CDTF">2020-07-14T23:12:13Z</dcterms:modified>
</cp:coreProperties>
</file>