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1" r:id="rId3"/>
    <p:sldId id="263" r:id="rId4"/>
    <p:sldId id="267" r:id="rId5"/>
    <p:sldId id="277" r:id="rId6"/>
    <p:sldId id="265" r:id="rId7"/>
    <p:sldId id="273" r:id="rId8"/>
    <p:sldId id="270" r:id="rId9"/>
    <p:sldId id="271" r:id="rId10"/>
    <p:sldId id="272" r:id="rId11"/>
    <p:sldId id="264" r:id="rId12"/>
    <p:sldId id="274" r:id="rId13"/>
    <p:sldId id="275" r:id="rId14"/>
    <p:sldId id="286" r:id="rId15"/>
    <p:sldId id="285" r:id="rId16"/>
    <p:sldId id="281" r:id="rId17"/>
    <p:sldId id="283" r:id="rId18"/>
    <p:sldId id="282" r:id="rId19"/>
    <p:sldId id="284" r:id="rId20"/>
    <p:sldId id="288" r:id="rId21"/>
    <p:sldId id="287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8B15"/>
    <a:srgbClr val="CA551D"/>
    <a:srgbClr val="FC6D1F"/>
    <a:srgbClr val="060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7C39A-650C-5E4A-9D84-29243E2E8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58243D-662F-894E-B99C-7077DD8DA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9479B6-7E00-2846-9AFA-F07B5223C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855D-3266-E546-ACC4-134A2616D0C4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009A18-2A97-104E-A885-BE3D988C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F18172-7C21-CA4C-9EA4-2D6EACE6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16ED-ACA0-0340-AF5C-839A30ABD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255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1797A-BF99-2543-B558-45BC2AB2B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017952-BA0F-6E43-9C53-30539B198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EAB189-56F9-BE46-8871-5BCF2777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855D-3266-E546-ACC4-134A2616D0C4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46C207-1CA2-0F49-B2EC-8464F25C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BC2F75-2974-5B4E-8C47-F8B1A0C7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16ED-ACA0-0340-AF5C-839A30ABD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97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48DC99-C966-C140-A03D-7F9BFB42B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94F08E-BA20-5447-870E-D480D4835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4D7159-F421-1E4C-9223-A1D89A7B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855D-3266-E546-ACC4-134A2616D0C4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A0594-E7DE-254C-8F82-BED724FB1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00C2-A53F-B948-A6AE-8CBBD26F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16ED-ACA0-0340-AF5C-839A30ABD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9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A8E32-0592-6742-BAD4-26C9F5BF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E0B52E-62ED-D549-8839-2F67CD1D8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C47BE1-2E4C-9148-86C0-AA7A93B4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855D-3266-E546-ACC4-134A2616D0C4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F622D6-EA62-F247-A1F1-D1B05E3B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FB7F54-7FCB-4744-BA82-1890DAFD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16ED-ACA0-0340-AF5C-839A30ABD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274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97DD6-A945-DC4F-B335-1E0548B6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F27ED0-41CD-0346-B4E6-82F95F33D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97CEC3-2DD1-364F-A797-B1234DCD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855D-3266-E546-ACC4-134A2616D0C4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DD2033-01CB-744F-8FB8-14B77F66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8CDB72-1366-4447-8FCE-53757DA2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16ED-ACA0-0340-AF5C-839A30ABD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233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1DF2A-ED1A-4243-A3B6-B35C2ECAA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32A928-C8AB-0E4C-AFDA-03F1DE4B0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8367C4-85FC-1041-BB5E-92ABBAF50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B147F6-FBC4-764F-B14F-CB0764BC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855D-3266-E546-ACC4-134A2616D0C4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127D61-DFE4-B349-96B3-8C4F3E7F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880C7A-8A6B-8F40-92F8-9E3A658A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16ED-ACA0-0340-AF5C-839A30ABD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334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0ACEF9-0F63-5B49-AC08-DDEB6698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4EA498-A0CA-0846-BF77-106F9CCBF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989BAC-6370-0343-AD8C-4621EA7D7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DA07CD-3C82-1348-AC74-99E265D40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92FD5F-D5B4-654F-982C-CC87D9023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5FEC15-A344-1B47-BF7E-A3BEB0E3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855D-3266-E546-ACC4-134A2616D0C4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49DCBC-9A18-314F-86B2-7A3E9421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5EB897-E5E9-F940-B4FF-2A9DB8DCA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16ED-ACA0-0340-AF5C-839A30ABD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892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CF96E-D66D-764D-9B72-E02A8F57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2D649B-3E40-2043-B56C-C2A6D7BB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855D-3266-E546-ACC4-134A2616D0C4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F73A25-D5CC-7F4F-9E15-3572A778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0EB77A6-6486-404A-B171-16E69651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16ED-ACA0-0340-AF5C-839A30ABD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97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A784C6-0C26-4649-92E2-A54780F0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855D-3266-E546-ACC4-134A2616D0C4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B6E26F-4DAC-7F46-8424-2D97C235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038C4E-42DF-8F48-B9FE-050AC88B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16ED-ACA0-0340-AF5C-839A30ABD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73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16692-47A8-934A-B04A-CA6E8380E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12FF63-2B55-8544-B579-7017E0390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18F134-1B83-ED4D-AA1A-27A0A4936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E4BA95-F707-CE48-9A44-B97975A9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855D-3266-E546-ACC4-134A2616D0C4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6F1886-B303-5A4B-9F28-FD143A7D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2232EF-A956-4447-9DB6-FB6C12B7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16ED-ACA0-0340-AF5C-839A30ABD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687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22E73-07E1-7340-9C9F-C9A05F73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B13E49-F754-7849-B143-E157892FFA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A0870A-07C0-8740-94F0-3D8E0614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6DC6D6-5DE6-974A-9D98-64F7A325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855D-3266-E546-ACC4-134A2616D0C4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979F1A-3548-F047-B07B-A1D8C9B2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87D521-A248-6345-A913-524B9DB2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516ED-ACA0-0340-AF5C-839A30ABD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1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E0EFAF-94D1-A044-AE2D-F8DD6C183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42BD68-40ED-F244-A343-A17B92E3B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91A74-6372-A64C-80EC-40CD885AB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855D-3266-E546-ACC4-134A2616D0C4}" type="datetimeFigureOut">
              <a:rPr lang="es-MX" smtClean="0"/>
              <a:t>15/05/20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EB2145-D3DA-A844-88DC-1B0262876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528C7-16C6-214B-807F-5C69E42D1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516ED-ACA0-0340-AF5C-839A30ABDA6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984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F885F3-1F68-6248-A475-7B6CEBEDF9F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23000">
                <a:schemeClr val="accent2">
                  <a:lumMod val="75000"/>
                </a:schemeClr>
              </a:gs>
              <a:gs pos="67000">
                <a:schemeClr val="accent1">
                  <a:lumMod val="40000"/>
                  <a:lumOff val="60000"/>
                </a:schemeClr>
              </a:gs>
              <a:gs pos="89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48620BE-EA77-0547-B9BD-F47169DE2666}"/>
              </a:ext>
            </a:extLst>
          </p:cNvPr>
          <p:cNvGrpSpPr/>
          <p:nvPr/>
        </p:nvGrpSpPr>
        <p:grpSpPr>
          <a:xfrm>
            <a:off x="517789" y="914400"/>
            <a:ext cx="9445214" cy="4934811"/>
            <a:chOff x="517789" y="914400"/>
            <a:chExt cx="9445214" cy="493481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1D16045-6597-C442-B88E-F12DF8917B6D}"/>
                </a:ext>
              </a:extLst>
            </p:cNvPr>
            <p:cNvSpPr txBox="1"/>
            <p:nvPr/>
          </p:nvSpPr>
          <p:spPr>
            <a:xfrm>
              <a:off x="517789" y="914400"/>
              <a:ext cx="944521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800" dirty="0">
                  <a:solidFill>
                    <a:schemeClr val="bg1"/>
                  </a:solidFill>
                </a:rPr>
                <a:t>Taller sobre la participación </a:t>
              </a:r>
            </a:p>
            <a:p>
              <a:r>
                <a:rPr lang="es-MX" sz="4800" dirty="0">
                  <a:solidFill>
                    <a:schemeClr val="bg1"/>
                  </a:solidFill>
                </a:rPr>
                <a:t>de los connacionales en el exterior</a:t>
              </a:r>
            </a:p>
            <a:p>
              <a:r>
                <a:rPr lang="es-MX" sz="4800" dirty="0">
                  <a:solidFill>
                    <a:schemeClr val="bg1"/>
                  </a:solidFill>
                </a:rPr>
                <a:t>en el desarrollo equitativo de México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3818660-9615-4C42-81E7-701896E6E205}"/>
                </a:ext>
              </a:extLst>
            </p:cNvPr>
            <p:cNvSpPr txBox="1"/>
            <p:nvPr/>
          </p:nvSpPr>
          <p:spPr>
            <a:xfrm>
              <a:off x="6697362" y="5387546"/>
              <a:ext cx="2888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i="1" dirty="0">
                  <a:solidFill>
                    <a:schemeClr val="bg1"/>
                  </a:solidFill>
                </a:rPr>
                <a:t>Mario López Espinosa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5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F885F3-1F68-6248-A475-7B6CEBEDF9F4}"/>
              </a:ext>
            </a:extLst>
          </p:cNvPr>
          <p:cNvSpPr/>
          <p:nvPr/>
        </p:nvSpPr>
        <p:spPr>
          <a:xfrm rot="16200000" flipH="1">
            <a:off x="2666999" y="-2667001"/>
            <a:ext cx="6858002" cy="12192003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97FF00-75F1-B341-8D09-92EDF0D138A8}"/>
              </a:ext>
            </a:extLst>
          </p:cNvPr>
          <p:cNvSpPr txBox="1"/>
          <p:nvPr/>
        </p:nvSpPr>
        <p:spPr>
          <a:xfrm>
            <a:off x="197708" y="2594920"/>
            <a:ext cx="4540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dirty="0">
                <a:solidFill>
                  <a:schemeClr val="bg1"/>
                </a:solidFill>
              </a:rPr>
              <a:t>¿Qué producir?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12C12C5-CCEA-1042-9491-75607A52DC09}"/>
              </a:ext>
            </a:extLst>
          </p:cNvPr>
          <p:cNvSpPr txBox="1"/>
          <p:nvPr/>
        </p:nvSpPr>
        <p:spPr>
          <a:xfrm>
            <a:off x="6524367" y="1445741"/>
            <a:ext cx="50081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dirty="0">
                <a:solidFill>
                  <a:schemeClr val="bg1"/>
                </a:solidFill>
              </a:rPr>
              <a:t>Una decisión</a:t>
            </a:r>
          </a:p>
          <a:p>
            <a:r>
              <a:rPr lang="es-MX" sz="7200" dirty="0">
                <a:solidFill>
                  <a:schemeClr val="bg1"/>
                </a:solidFill>
              </a:rPr>
              <a:t>de los</a:t>
            </a:r>
          </a:p>
          <a:p>
            <a:r>
              <a:rPr lang="es-MX" sz="7200" dirty="0">
                <a:solidFill>
                  <a:schemeClr val="bg1"/>
                </a:solidFill>
              </a:rPr>
              <a:t>productores</a:t>
            </a:r>
          </a:p>
        </p:txBody>
      </p:sp>
    </p:spTree>
    <p:extLst>
      <p:ext uri="{BB962C8B-B14F-4D97-AF65-F5344CB8AC3E}">
        <p14:creationId xmlns:p14="http://schemas.microsoft.com/office/powerpoint/2010/main" val="152547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F885F3-1F68-6248-A475-7B6CEBEDF9F4}"/>
              </a:ext>
            </a:extLst>
          </p:cNvPr>
          <p:cNvSpPr/>
          <p:nvPr/>
        </p:nvSpPr>
        <p:spPr>
          <a:xfrm>
            <a:off x="0" y="9939"/>
            <a:ext cx="12192000" cy="3429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45384D4-DCCC-FB41-8B85-ED7E5F2A66CE}"/>
              </a:ext>
            </a:extLst>
          </p:cNvPr>
          <p:cNvSpPr/>
          <p:nvPr/>
        </p:nvSpPr>
        <p:spPr>
          <a:xfrm flipV="1">
            <a:off x="0" y="3419061"/>
            <a:ext cx="12192000" cy="3429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C675C2-3F52-F245-B310-0126A079F703}"/>
              </a:ext>
            </a:extLst>
          </p:cNvPr>
          <p:cNvSpPr txBox="1"/>
          <p:nvPr/>
        </p:nvSpPr>
        <p:spPr>
          <a:xfrm>
            <a:off x="803189" y="2478197"/>
            <a:ext cx="108606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i="1" dirty="0">
                <a:solidFill>
                  <a:schemeClr val="bg1"/>
                </a:solidFill>
              </a:rPr>
              <a:t>La disponibilidad de recursos no basta</a:t>
            </a:r>
          </a:p>
          <a:p>
            <a:r>
              <a:rPr lang="es-MX" sz="5400" i="1" dirty="0">
                <a:solidFill>
                  <a:schemeClr val="bg1"/>
                </a:solidFill>
              </a:rPr>
              <a:t>y puede ser contraproducente</a:t>
            </a:r>
          </a:p>
        </p:txBody>
      </p:sp>
    </p:spTree>
    <p:extLst>
      <p:ext uri="{BB962C8B-B14F-4D97-AF65-F5344CB8AC3E}">
        <p14:creationId xmlns:p14="http://schemas.microsoft.com/office/powerpoint/2010/main" val="56838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F885F3-1F68-6248-A475-7B6CEBEDF9F4}"/>
              </a:ext>
            </a:extLst>
          </p:cNvPr>
          <p:cNvSpPr/>
          <p:nvPr/>
        </p:nvSpPr>
        <p:spPr>
          <a:xfrm flipV="1">
            <a:off x="0" y="-2"/>
            <a:ext cx="12192000" cy="333632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FEEECE5-5416-AB4B-B06A-B2C3CE74F74B}"/>
              </a:ext>
            </a:extLst>
          </p:cNvPr>
          <p:cNvSpPr/>
          <p:nvPr/>
        </p:nvSpPr>
        <p:spPr>
          <a:xfrm>
            <a:off x="0" y="3336323"/>
            <a:ext cx="12192000" cy="35216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B92384-1F00-DF44-B5A2-E6D5313032BD}"/>
              </a:ext>
            </a:extLst>
          </p:cNvPr>
          <p:cNvSpPr txBox="1"/>
          <p:nvPr/>
        </p:nvSpPr>
        <p:spPr>
          <a:xfrm>
            <a:off x="134676" y="1720840"/>
            <a:ext cx="120709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dirty="0">
                <a:solidFill>
                  <a:srgbClr val="002060"/>
                </a:solidFill>
              </a:rPr>
              <a:t>¿Qué producir? </a:t>
            </a:r>
          </a:p>
          <a:p>
            <a:pPr algn="ctr"/>
            <a:endParaRPr lang="es-MX" sz="5400" dirty="0">
              <a:solidFill>
                <a:srgbClr val="002060"/>
              </a:solidFill>
            </a:endParaRPr>
          </a:p>
          <a:p>
            <a:pPr algn="ctr"/>
            <a:r>
              <a:rPr lang="es-MX" sz="5400" dirty="0">
                <a:solidFill>
                  <a:srgbClr val="002060"/>
                </a:solidFill>
              </a:rPr>
              <a:t>debe ser una decisión efectiva y auténtica </a:t>
            </a:r>
          </a:p>
          <a:p>
            <a:pPr algn="ctr"/>
            <a:r>
              <a:rPr lang="es-MX" sz="5400" dirty="0">
                <a:solidFill>
                  <a:srgbClr val="002060"/>
                </a:solidFill>
              </a:rPr>
              <a:t>de la comunidad productiva </a:t>
            </a:r>
          </a:p>
        </p:txBody>
      </p:sp>
    </p:spTree>
    <p:extLst>
      <p:ext uri="{BB962C8B-B14F-4D97-AF65-F5344CB8AC3E}">
        <p14:creationId xmlns:p14="http://schemas.microsoft.com/office/powerpoint/2010/main" val="35513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9BFC224-1F55-304A-9979-69A8C9785F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9" y="1210963"/>
            <a:ext cx="10846430" cy="41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BAA50ED-8098-4D42-83A3-4370BD3806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99" y="605481"/>
            <a:ext cx="9235849" cy="54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0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8000">
              <a:schemeClr val="accent1">
                <a:lumMod val="40000"/>
                <a:lumOff val="60000"/>
              </a:schemeClr>
            </a:gs>
            <a:gs pos="82000">
              <a:srgbClr val="00B0F0"/>
            </a:gs>
            <a:gs pos="99000">
              <a:srgbClr val="0606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23BE5CB8-DF35-9B41-8D1A-3432678FD60A}"/>
              </a:ext>
            </a:extLst>
          </p:cNvPr>
          <p:cNvGrpSpPr/>
          <p:nvPr/>
        </p:nvGrpSpPr>
        <p:grpSpPr>
          <a:xfrm>
            <a:off x="1969830" y="886538"/>
            <a:ext cx="9316059" cy="4876978"/>
            <a:chOff x="17462" y="1652657"/>
            <a:chExt cx="9316059" cy="4876978"/>
          </a:xfrm>
        </p:grpSpPr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6B2823F2-6AF1-964B-BE16-8217C11163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812" y="2867094"/>
              <a:ext cx="5118709" cy="366254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marL="457200" indent="-457200" eaLnBrk="1" hangingPunct="1">
                <a:buFont typeface="Wingdings" pitchFamily="2" charset="2"/>
                <a:buChar char="§"/>
              </a:pPr>
              <a:r>
                <a:rPr lang="es-MX" sz="2800" dirty="0">
                  <a:latin typeface="Corbel" charset="0"/>
                </a:rPr>
                <a:t>Sondeo de mercado</a:t>
              </a:r>
            </a:p>
            <a:p>
              <a:pPr marL="285750" indent="-285750" eaLnBrk="1" hangingPunct="1">
                <a:buFont typeface="Wingdings" pitchFamily="2" charset="2"/>
                <a:buChar char="§"/>
              </a:pPr>
              <a:endParaRPr lang="es-MX" sz="1600" dirty="0">
                <a:latin typeface="Corbel" charset="0"/>
              </a:endParaRPr>
            </a:p>
            <a:p>
              <a:pPr marL="457200" indent="-457200" eaLnBrk="1" hangingPunct="1">
                <a:buFont typeface="Wingdings" pitchFamily="2" charset="2"/>
                <a:buChar char="§"/>
              </a:pPr>
              <a:r>
                <a:rPr lang="es-MX" sz="2800" dirty="0">
                  <a:latin typeface="Corbel" charset="0"/>
                </a:rPr>
                <a:t>Identificación de nichos</a:t>
              </a:r>
            </a:p>
            <a:p>
              <a:pPr marL="342900" indent="-342900" eaLnBrk="1" hangingPunct="1">
                <a:buFont typeface="Wingdings" pitchFamily="2" charset="2"/>
                <a:buChar char="§"/>
              </a:pPr>
              <a:endParaRPr lang="es-MX" sz="2000" dirty="0">
                <a:latin typeface="Corbel" charset="0"/>
              </a:endParaRPr>
            </a:p>
            <a:p>
              <a:pPr marL="457200" indent="-457200" eaLnBrk="1" hangingPunct="1">
                <a:buFont typeface="Wingdings" pitchFamily="2" charset="2"/>
                <a:buChar char="§"/>
              </a:pPr>
              <a:r>
                <a:rPr lang="es-MX" sz="2800" dirty="0">
                  <a:latin typeface="Corbel" charset="0"/>
                </a:rPr>
                <a:t>Vinculación con consumidores</a:t>
              </a:r>
            </a:p>
            <a:p>
              <a:pPr marL="342900" indent="-342900" eaLnBrk="1" hangingPunct="1">
                <a:buFont typeface="Wingdings" pitchFamily="2" charset="2"/>
                <a:buChar char="§"/>
              </a:pPr>
              <a:endParaRPr lang="es-MX" sz="2000" dirty="0">
                <a:latin typeface="Corbel" charset="0"/>
              </a:endParaRPr>
            </a:p>
            <a:p>
              <a:pPr marL="457200" indent="-457200" eaLnBrk="1" hangingPunct="1">
                <a:buFont typeface="Wingdings" pitchFamily="2" charset="2"/>
                <a:buChar char="§"/>
              </a:pPr>
              <a:r>
                <a:rPr lang="es-MX" sz="2800" dirty="0">
                  <a:latin typeface="Corbel" charset="0"/>
                </a:rPr>
                <a:t>Reacción motivacional</a:t>
              </a:r>
            </a:p>
            <a:p>
              <a:pPr marL="342900" indent="-342900" eaLnBrk="1" hangingPunct="1">
                <a:buFont typeface="Wingdings" pitchFamily="2" charset="2"/>
                <a:buChar char="§"/>
              </a:pPr>
              <a:endParaRPr lang="es-MX" sz="2000" dirty="0">
                <a:latin typeface="Corbel" charset="0"/>
              </a:endParaRPr>
            </a:p>
            <a:p>
              <a:pPr marL="457200" indent="-457200" eaLnBrk="1" hangingPunct="1">
                <a:buFont typeface="Wingdings" pitchFamily="2" charset="2"/>
                <a:buChar char="§"/>
              </a:pPr>
              <a:r>
                <a:rPr lang="es-MX" sz="2800" dirty="0">
                  <a:latin typeface="Corbel" charset="0"/>
                </a:rPr>
                <a:t>Retroalimentación</a:t>
              </a:r>
              <a:endParaRPr lang="es-MX" sz="3200" dirty="0">
                <a:latin typeface="Corbel" charset="0"/>
              </a:endParaRPr>
            </a:p>
            <a:p>
              <a:pPr eaLnBrk="1" hangingPunct="1"/>
              <a:endParaRPr lang="es-ES" sz="1600" dirty="0">
                <a:solidFill>
                  <a:schemeClr val="bg1"/>
                </a:solidFill>
                <a:latin typeface="Corbel" charset="0"/>
              </a:endParaRPr>
            </a:p>
          </p:txBody>
        </p:sp>
        <p:grpSp>
          <p:nvGrpSpPr>
            <p:cNvPr id="10" name="18 Grupo">
              <a:extLst>
                <a:ext uri="{FF2B5EF4-FFF2-40B4-BE49-F238E27FC236}">
                  <a16:creationId xmlns:a16="http://schemas.microsoft.com/office/drawing/2014/main" id="{46C31091-DCF8-5346-AC5F-289B8A29E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62" y="1652657"/>
              <a:ext cx="6483350" cy="4165600"/>
              <a:chOff x="17463" y="1643063"/>
              <a:chExt cx="6483350" cy="4165600"/>
            </a:xfrm>
          </p:grpSpPr>
          <p:sp>
            <p:nvSpPr>
              <p:cNvPr id="11" name="AutoShape 9">
                <a:extLst>
                  <a:ext uri="{FF2B5EF4-FFF2-40B4-BE49-F238E27FC236}">
                    <a16:creationId xmlns:a16="http://schemas.microsoft.com/office/drawing/2014/main" id="{083CD689-52A5-F345-8CD5-702FC9712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500" y="1643063"/>
                <a:ext cx="3643313" cy="785812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3600" b="1" dirty="0">
                    <a:solidFill>
                      <a:srgbClr val="000000"/>
                    </a:solidFill>
                    <a:latin typeface="Corbel" charset="0"/>
                  </a:rPr>
                  <a:t>observatorios</a:t>
                </a:r>
                <a:endParaRPr lang="es-ES" sz="3600" b="1" dirty="0">
                  <a:solidFill>
                    <a:srgbClr val="000000"/>
                  </a:solidFill>
                  <a:latin typeface="Corbel" charset="0"/>
                </a:endParaRPr>
              </a:p>
            </p:txBody>
          </p:sp>
          <p:pic>
            <p:nvPicPr>
              <p:cNvPr id="12" name="19 Imagen" descr="manpower5 (2).jpg">
                <a:extLst>
                  <a:ext uri="{FF2B5EF4-FFF2-40B4-BE49-F238E27FC236}">
                    <a16:creationId xmlns:a16="http://schemas.microsoft.com/office/drawing/2014/main" id="{A17135BC-FC38-CC47-99B3-49B442D2F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63" y="2928938"/>
                <a:ext cx="3840162" cy="287972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0432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8B15"/>
            </a:gs>
            <a:gs pos="45000">
              <a:schemeClr val="accent1">
                <a:lumMod val="40000"/>
                <a:lumOff val="60000"/>
              </a:schemeClr>
            </a:gs>
            <a:gs pos="81000">
              <a:srgbClr val="CA551D"/>
            </a:gs>
            <a:gs pos="98000">
              <a:srgbClr val="FC6D1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9 Grupo">
            <a:extLst>
              <a:ext uri="{FF2B5EF4-FFF2-40B4-BE49-F238E27FC236}">
                <a16:creationId xmlns:a16="http://schemas.microsoft.com/office/drawing/2014/main" id="{E08B354A-B4C4-824A-86DC-429EDF13F68E}"/>
              </a:ext>
            </a:extLst>
          </p:cNvPr>
          <p:cNvGrpSpPr/>
          <p:nvPr/>
        </p:nvGrpSpPr>
        <p:grpSpPr>
          <a:xfrm>
            <a:off x="1180063" y="924719"/>
            <a:ext cx="9464274" cy="3839657"/>
            <a:chOff x="1630363" y="2357438"/>
            <a:chExt cx="5313362" cy="2155632"/>
          </a:xfrm>
        </p:grpSpPr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A38F53BA-AB25-ED44-9051-0CF474FB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988" y="2357438"/>
              <a:ext cx="4884737" cy="857250"/>
            </a:xfrm>
            <a:prstGeom prst="flowChartAlternateProcess">
              <a:avLst/>
            </a:prstGeom>
            <a:gradFill rotWithShape="1">
              <a:gsLst>
                <a:gs pos="0">
                  <a:srgbClr val="765E47"/>
                </a:gs>
                <a:gs pos="50000">
                  <a:srgbClr val="FFCC99"/>
                </a:gs>
                <a:gs pos="100000">
                  <a:srgbClr val="765E47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2800" b="1" dirty="0">
                  <a:latin typeface="Corbel" charset="0"/>
                </a:rPr>
                <a:t>Unidades de Promoción Comercial</a:t>
              </a:r>
              <a:endParaRPr lang="es-ES" sz="2800" b="1" dirty="0">
                <a:latin typeface="Corbel" charset="0"/>
              </a:endParaRPr>
            </a:p>
          </p:txBody>
        </p:sp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7F208CF9-5D4B-5249-B85C-0706438C3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363" y="4046538"/>
              <a:ext cx="830830" cy="4665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s-MX" dirty="0">
                  <a:latin typeface="Corbel" charset="0"/>
                </a:rPr>
                <a:t>Respaldo</a:t>
              </a:r>
            </a:p>
            <a:p>
              <a:pPr eaLnBrk="1" hangingPunct="1"/>
              <a:r>
                <a:rPr lang="es-MX" dirty="0">
                  <a:latin typeface="Corbel" charset="0"/>
                </a:rPr>
                <a:t>voluntario</a:t>
              </a:r>
              <a:endParaRPr lang="es-ES" dirty="0">
                <a:latin typeface="Corbel" charset="0"/>
              </a:endParaRPr>
            </a:p>
          </p:txBody>
        </p:sp>
        <p:sp>
          <p:nvSpPr>
            <p:cNvPr id="8" name="Text Box 15">
              <a:extLst>
                <a:ext uri="{FF2B5EF4-FFF2-40B4-BE49-F238E27FC236}">
                  <a16:creationId xmlns:a16="http://schemas.microsoft.com/office/drawing/2014/main" id="{4824458A-2489-4A40-B941-E68EC54CE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6412" y="4046538"/>
              <a:ext cx="915425" cy="4665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s-MX" dirty="0">
                  <a:latin typeface="Corbel" charset="0"/>
                </a:rPr>
                <a:t>Enfoque de</a:t>
              </a:r>
            </a:p>
            <a:p>
              <a:pPr algn="ctr" eaLnBrk="1" hangingPunct="1"/>
              <a:r>
                <a:rPr lang="es-MX" dirty="0">
                  <a:latin typeface="Corbel" charset="0"/>
                </a:rPr>
                <a:t>negocio</a:t>
              </a:r>
              <a:endParaRPr lang="es-ES" dirty="0">
                <a:latin typeface="Corbel" charset="0"/>
              </a:endParaRPr>
            </a:p>
          </p:txBody>
        </p:sp>
        <p:cxnSp>
          <p:nvCxnSpPr>
            <p:cNvPr id="9" name="19 Conector recto">
              <a:extLst>
                <a:ext uri="{FF2B5EF4-FFF2-40B4-BE49-F238E27FC236}">
                  <a16:creationId xmlns:a16="http://schemas.microsoft.com/office/drawing/2014/main" id="{1E850584-CB79-1148-A19F-9D18BD879461}"/>
                </a:ext>
              </a:extLst>
            </p:cNvPr>
            <p:cNvCxnSpPr/>
            <p:nvPr/>
          </p:nvCxnSpPr>
          <p:spPr bwMode="auto">
            <a:xfrm>
              <a:off x="2274888" y="3757613"/>
              <a:ext cx="4141787" cy="158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23 Conector recto">
              <a:extLst>
                <a:ext uri="{FF2B5EF4-FFF2-40B4-BE49-F238E27FC236}">
                  <a16:creationId xmlns:a16="http://schemas.microsoft.com/office/drawing/2014/main" id="{BB5702BF-9D7A-F949-8966-9A7334F0E88D}"/>
                </a:ext>
              </a:extLst>
            </p:cNvPr>
            <p:cNvCxnSpPr/>
            <p:nvPr/>
          </p:nvCxnSpPr>
          <p:spPr bwMode="auto">
            <a:xfrm flipV="1">
              <a:off x="4344988" y="3330575"/>
              <a:ext cx="1587" cy="428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24 Conector recto">
              <a:extLst>
                <a:ext uri="{FF2B5EF4-FFF2-40B4-BE49-F238E27FC236}">
                  <a16:creationId xmlns:a16="http://schemas.microsoft.com/office/drawing/2014/main" id="{B6224202-8B51-014B-840A-70075C11477B}"/>
                </a:ext>
              </a:extLst>
            </p:cNvPr>
            <p:cNvCxnSpPr/>
            <p:nvPr/>
          </p:nvCxnSpPr>
          <p:spPr bwMode="auto">
            <a:xfrm flipV="1">
              <a:off x="6416675" y="3757613"/>
              <a:ext cx="0" cy="288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25 Conector recto">
              <a:extLst>
                <a:ext uri="{FF2B5EF4-FFF2-40B4-BE49-F238E27FC236}">
                  <a16:creationId xmlns:a16="http://schemas.microsoft.com/office/drawing/2014/main" id="{07EF0ED4-2137-AE43-A8C1-1DE2C56C2A43}"/>
                </a:ext>
              </a:extLst>
            </p:cNvPr>
            <p:cNvCxnSpPr/>
            <p:nvPr/>
          </p:nvCxnSpPr>
          <p:spPr bwMode="auto">
            <a:xfrm flipV="1">
              <a:off x="2274888" y="3757613"/>
              <a:ext cx="0" cy="2889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38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8000">
              <a:schemeClr val="accent1">
                <a:lumMod val="40000"/>
                <a:lumOff val="60000"/>
              </a:schemeClr>
            </a:gs>
            <a:gs pos="82000">
              <a:srgbClr val="00B0F0"/>
            </a:gs>
            <a:gs pos="99000">
              <a:srgbClr val="0606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12 Grupo">
            <a:extLst>
              <a:ext uri="{FF2B5EF4-FFF2-40B4-BE49-F238E27FC236}">
                <a16:creationId xmlns:a16="http://schemas.microsoft.com/office/drawing/2014/main" id="{8ACCDA59-2B11-6A49-BBE4-D7E768BBD1AF}"/>
              </a:ext>
            </a:extLst>
          </p:cNvPr>
          <p:cNvGrpSpPr>
            <a:grpSpLocks/>
          </p:cNvGrpSpPr>
          <p:nvPr/>
        </p:nvGrpSpPr>
        <p:grpSpPr bwMode="auto">
          <a:xfrm>
            <a:off x="2743202" y="590956"/>
            <a:ext cx="7055708" cy="5167562"/>
            <a:chOff x="1679071" y="689353"/>
            <a:chExt cx="5363123" cy="3926313"/>
          </a:xfrm>
        </p:grpSpPr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33318C74-EBA7-294C-9782-5B0FC4F42AB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679071" y="1973177"/>
              <a:ext cx="5235253" cy="264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buClr>
                  <a:srgbClr val="FF0000"/>
                </a:buClr>
                <a:buFont typeface="Wingdings" charset="0"/>
                <a:buChar char="q"/>
              </a:pPr>
              <a:r>
                <a:rPr lang="es-MX" sz="2800" dirty="0">
                  <a:solidFill>
                    <a:schemeClr val="bg1"/>
                  </a:solidFill>
                  <a:latin typeface="Corbel" charset="0"/>
                </a:rPr>
                <a:t>  </a:t>
              </a:r>
              <a:r>
                <a:rPr lang="es-MX" dirty="0">
                  <a:latin typeface="Corbel" charset="0"/>
                </a:rPr>
                <a:t>Investigación de mercado</a:t>
              </a:r>
            </a:p>
            <a:p>
              <a:pPr eaLnBrk="1" hangingPunct="1">
                <a:buClr>
                  <a:srgbClr val="FF0000"/>
                </a:buClr>
                <a:buFont typeface="Wingdings" charset="0"/>
                <a:buChar char="q"/>
              </a:pPr>
              <a:endParaRPr lang="es-MX" dirty="0">
                <a:latin typeface="Corbel" charset="0"/>
              </a:endParaRPr>
            </a:p>
            <a:p>
              <a:pPr eaLnBrk="1" hangingPunct="1">
                <a:buClr>
                  <a:srgbClr val="FF0000"/>
                </a:buClr>
                <a:buFont typeface="Wingdings" charset="0"/>
                <a:buChar char="q"/>
              </a:pPr>
              <a:r>
                <a:rPr lang="es-MX" dirty="0">
                  <a:latin typeface="Corbel" charset="0"/>
                </a:rPr>
                <a:t>  Publicidad y promoción comercial</a:t>
              </a:r>
            </a:p>
            <a:p>
              <a:pPr eaLnBrk="1" hangingPunct="1">
                <a:buClr>
                  <a:srgbClr val="FF0000"/>
                </a:buClr>
                <a:buFont typeface="Wingdings" charset="0"/>
                <a:buChar char="q"/>
              </a:pPr>
              <a:endParaRPr lang="es-MX" dirty="0">
                <a:latin typeface="Corbel" charset="0"/>
              </a:endParaRPr>
            </a:p>
            <a:p>
              <a:pPr eaLnBrk="1" hangingPunct="1">
                <a:buClr>
                  <a:srgbClr val="FF0000"/>
                </a:buClr>
                <a:buFont typeface="Wingdings" charset="0"/>
                <a:buChar char="q"/>
              </a:pPr>
              <a:r>
                <a:rPr lang="es-MX" dirty="0">
                  <a:latin typeface="Corbel" charset="0"/>
                </a:rPr>
                <a:t>  Asistencia técnica</a:t>
              </a:r>
            </a:p>
            <a:p>
              <a:pPr eaLnBrk="1" hangingPunct="1">
                <a:buClr>
                  <a:srgbClr val="FF0000"/>
                </a:buClr>
                <a:buFont typeface="Wingdings" charset="0"/>
                <a:buChar char="q"/>
              </a:pPr>
              <a:endParaRPr lang="es-MX" dirty="0">
                <a:latin typeface="Corbel" charset="0"/>
              </a:endParaRPr>
            </a:p>
            <a:p>
              <a:pPr eaLnBrk="1" hangingPunct="1">
                <a:buClr>
                  <a:srgbClr val="FF0000"/>
                </a:buClr>
                <a:buFont typeface="Wingdings" charset="0"/>
                <a:buChar char="q"/>
              </a:pPr>
              <a:r>
                <a:rPr lang="es-MX" dirty="0">
                  <a:latin typeface="Corbel" charset="0"/>
                </a:rPr>
                <a:t>  Muestras, diseños &amp; prototipos</a:t>
              </a:r>
            </a:p>
            <a:p>
              <a:pPr eaLnBrk="1" hangingPunct="1">
                <a:buClr>
                  <a:srgbClr val="FF0000"/>
                </a:buClr>
                <a:buFont typeface="Wingdings" charset="0"/>
                <a:buChar char="q"/>
              </a:pPr>
              <a:endParaRPr lang="es-MX" dirty="0">
                <a:latin typeface="Corbel" charset="0"/>
              </a:endParaRPr>
            </a:p>
            <a:p>
              <a:pPr eaLnBrk="1" hangingPunct="1">
                <a:buClr>
                  <a:srgbClr val="FF0000"/>
                </a:buClr>
                <a:buFont typeface="Wingdings" charset="0"/>
                <a:buChar char="q"/>
              </a:pPr>
              <a:r>
                <a:rPr lang="es-MX" dirty="0">
                  <a:latin typeface="Corbel" charset="0"/>
                </a:rPr>
                <a:t>  Ferias y exposiciones</a:t>
              </a:r>
              <a:endParaRPr lang="es-ES" sz="2800" dirty="0">
                <a:latin typeface="Corbel" charset="0"/>
              </a:endParaRPr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E8D39FC4-7466-7B40-8964-EC2D6BE19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071" y="689353"/>
              <a:ext cx="5363123" cy="634121"/>
            </a:xfrm>
            <a:prstGeom prst="flowChartAlternateProcess">
              <a:avLst/>
            </a:prstGeom>
            <a:gradFill rotWithShape="1">
              <a:gsLst>
                <a:gs pos="0">
                  <a:srgbClr val="765E47"/>
                </a:gs>
                <a:gs pos="50000">
                  <a:srgbClr val="FFCC99"/>
                </a:gs>
                <a:gs pos="100000">
                  <a:srgbClr val="765E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2800" b="1" dirty="0">
                  <a:latin typeface="Corbel" charset="0"/>
                </a:rPr>
                <a:t>Fondos de Promoción Comercial</a:t>
              </a:r>
              <a:endParaRPr lang="es-ES" sz="2800" b="1" dirty="0">
                <a:latin typeface="Corbe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3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8000">
              <a:schemeClr val="accent1">
                <a:lumMod val="40000"/>
                <a:lumOff val="60000"/>
              </a:schemeClr>
            </a:gs>
            <a:gs pos="82000">
              <a:srgbClr val="00B0F0"/>
            </a:gs>
            <a:gs pos="99000">
              <a:srgbClr val="0606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02 Multidocumento">
            <a:extLst>
              <a:ext uri="{FF2B5EF4-FFF2-40B4-BE49-F238E27FC236}">
                <a16:creationId xmlns:a16="http://schemas.microsoft.com/office/drawing/2014/main" id="{B53C56EB-BE1A-D94F-917F-6142DB1696FE}"/>
              </a:ext>
            </a:extLst>
          </p:cNvPr>
          <p:cNvSpPr/>
          <p:nvPr/>
        </p:nvSpPr>
        <p:spPr>
          <a:xfrm>
            <a:off x="2282819" y="864973"/>
            <a:ext cx="7862079" cy="5277285"/>
          </a:xfrm>
          <a:prstGeom prst="flowChartMultidocumen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400" dirty="0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Equipos de Promoción Comercial</a:t>
            </a:r>
          </a:p>
          <a:p>
            <a:pPr algn="ctr">
              <a:defRPr/>
            </a:pPr>
            <a:r>
              <a:rPr lang="es-MX" sz="2400" dirty="0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por Condado, Club, Ciudad, ...</a:t>
            </a:r>
          </a:p>
        </p:txBody>
      </p:sp>
    </p:spTree>
    <p:extLst>
      <p:ext uri="{BB962C8B-B14F-4D97-AF65-F5344CB8AC3E}">
        <p14:creationId xmlns:p14="http://schemas.microsoft.com/office/powerpoint/2010/main" val="36013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8000">
              <a:schemeClr val="accent1">
                <a:lumMod val="40000"/>
                <a:lumOff val="60000"/>
              </a:schemeClr>
            </a:gs>
            <a:gs pos="82000">
              <a:srgbClr val="00B0F0"/>
            </a:gs>
            <a:gs pos="99000">
              <a:srgbClr val="06064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83915AF-B5BE-C444-B262-E1621EB2C5A4}"/>
              </a:ext>
            </a:extLst>
          </p:cNvPr>
          <p:cNvGrpSpPr/>
          <p:nvPr/>
        </p:nvGrpSpPr>
        <p:grpSpPr>
          <a:xfrm>
            <a:off x="2804570" y="810959"/>
            <a:ext cx="7343674" cy="5256209"/>
            <a:chOff x="2804570" y="810959"/>
            <a:chExt cx="7343674" cy="5256209"/>
          </a:xfrm>
        </p:grpSpPr>
        <p:grpSp>
          <p:nvGrpSpPr>
            <p:cNvPr id="5" name="10 Grupo">
              <a:extLst>
                <a:ext uri="{FF2B5EF4-FFF2-40B4-BE49-F238E27FC236}">
                  <a16:creationId xmlns:a16="http://schemas.microsoft.com/office/drawing/2014/main" id="{EAA095CC-9F5A-ED4D-AAEC-203C9CB2F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2701" y="810959"/>
              <a:ext cx="4342331" cy="4262488"/>
              <a:chOff x="2181225" y="617538"/>
              <a:chExt cx="3798888" cy="3728482"/>
            </a:xfrm>
          </p:grpSpPr>
          <p:sp>
            <p:nvSpPr>
              <p:cNvPr id="6" name="Rectangle 8">
                <a:extLst>
                  <a:ext uri="{FF2B5EF4-FFF2-40B4-BE49-F238E27FC236}">
                    <a16:creationId xmlns:a16="http://schemas.microsoft.com/office/drawing/2014/main" id="{5E9FA19F-2651-7945-88ED-AB8DCB78B4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200820" y="3554020"/>
                <a:ext cx="2052193" cy="792000"/>
              </a:xfrm>
              <a:prstGeom prst="rect">
                <a:avLst/>
              </a:prstGeom>
              <a:solidFill>
                <a:schemeClr val="tx1">
                  <a:lumMod val="75000"/>
                </a:schemeClr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s-MX" sz="2000">
                    <a:solidFill>
                      <a:schemeClr val="bg1"/>
                    </a:solidFill>
                    <a:latin typeface="Corbel" charset="0"/>
                  </a:rPr>
                  <a:t>COINVERSIÓN</a:t>
                </a:r>
              </a:p>
              <a:p>
                <a:pPr algn="ctr" eaLnBrk="1" hangingPunct="1">
                  <a:defRPr/>
                </a:pPr>
                <a:r>
                  <a:rPr lang="es-ES" sz="2000">
                    <a:solidFill>
                      <a:schemeClr val="bg1"/>
                    </a:solidFill>
                    <a:latin typeface="Corbel" charset="0"/>
                  </a:rPr>
                  <a:t>(joint venture)</a:t>
                </a:r>
              </a:p>
            </p:txBody>
          </p:sp>
          <p:sp>
            <p:nvSpPr>
              <p:cNvPr id="8" name="AutoShape 7">
                <a:extLst>
                  <a:ext uri="{FF2B5EF4-FFF2-40B4-BE49-F238E27FC236}">
                    <a16:creationId xmlns:a16="http://schemas.microsoft.com/office/drawing/2014/main" id="{A6A2972C-3889-F849-A39A-F881BA60A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1225" y="617538"/>
                <a:ext cx="3798888" cy="709612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765E47"/>
                  </a:gs>
                  <a:gs pos="50000">
                    <a:srgbClr val="FFCC99"/>
                  </a:gs>
                  <a:gs pos="100000">
                    <a:srgbClr val="765E47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" b="1" dirty="0">
                    <a:solidFill>
                      <a:srgbClr val="000000"/>
                    </a:solidFill>
                    <a:latin typeface="Corbel" charset="0"/>
                  </a:rPr>
                  <a:t>Red de Boutiques y</a:t>
                </a:r>
              </a:p>
              <a:p>
                <a:pPr algn="ctr"/>
                <a:r>
                  <a:rPr lang="es-ES" b="1" dirty="0">
                    <a:solidFill>
                      <a:srgbClr val="000000"/>
                    </a:solidFill>
                    <a:latin typeface="Corbel" charset="0"/>
                  </a:rPr>
                  <a:t>Galerías de Arte Popular Mexicano</a:t>
                </a:r>
              </a:p>
            </p:txBody>
          </p:sp>
        </p:grpSp>
        <p:grpSp>
          <p:nvGrpSpPr>
            <p:cNvPr id="9" name="9 Grupo">
              <a:extLst>
                <a:ext uri="{FF2B5EF4-FFF2-40B4-BE49-F238E27FC236}">
                  <a16:creationId xmlns:a16="http://schemas.microsoft.com/office/drawing/2014/main" id="{B1BADFBD-CA86-0E4A-91A4-E2231676C6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4570" y="2122234"/>
              <a:ext cx="7343674" cy="3944934"/>
              <a:chOff x="1128737" y="1928317"/>
              <a:chExt cx="6424014" cy="3451116"/>
            </a:xfrm>
          </p:grpSpPr>
          <p:sp>
            <p:nvSpPr>
              <p:cNvPr id="10" name="9 Rectángulo redondeado">
                <a:extLst>
                  <a:ext uri="{FF2B5EF4-FFF2-40B4-BE49-F238E27FC236}">
                    <a16:creationId xmlns:a16="http://schemas.microsoft.com/office/drawing/2014/main" id="{8551DDF8-F9F4-8544-A892-8C06A6FDB2D2}"/>
                  </a:ext>
                </a:extLst>
              </p:cNvPr>
              <p:cNvSpPr/>
              <p:nvPr/>
            </p:nvSpPr>
            <p:spPr bwMode="auto">
              <a:xfrm>
                <a:off x="1128737" y="4947433"/>
                <a:ext cx="1688400" cy="432000"/>
              </a:xfrm>
              <a:prstGeom prst="roundRect">
                <a:avLst/>
              </a:prstGeom>
              <a:solidFill>
                <a:srgbClr val="2D4B6F"/>
              </a:solidFill>
              <a:ln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rgbClr val="FF0000"/>
                </a:outerShdw>
              </a:effectLst>
              <a:scene3d>
                <a:camera prst="orthographicFront">
                  <a:rot lat="0" lon="1200000" rev="0"/>
                </a:camera>
                <a:lightRig rig="freezing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2000" dirty="0">
                    <a:solidFill>
                      <a:schemeClr val="bg1"/>
                    </a:solidFill>
                    <a:latin typeface="Corbel"/>
                    <a:cs typeface="Corbel"/>
                  </a:rPr>
                  <a:t>S.C.G.E.</a:t>
                </a:r>
                <a:endParaRPr lang="es-ES" sz="2000" dirty="0">
                  <a:solidFill>
                    <a:schemeClr val="bg1"/>
                  </a:solidFill>
                  <a:latin typeface="Corbel"/>
                  <a:cs typeface="Corbel"/>
                </a:endParaRPr>
              </a:p>
            </p:txBody>
          </p:sp>
          <p:sp>
            <p:nvSpPr>
              <p:cNvPr id="11" name="9 Rectángulo redondeado">
                <a:extLst>
                  <a:ext uri="{FF2B5EF4-FFF2-40B4-BE49-F238E27FC236}">
                    <a16:creationId xmlns:a16="http://schemas.microsoft.com/office/drawing/2014/main" id="{24DE07E9-4848-B144-AAC5-5A5DD50449B9}"/>
                  </a:ext>
                </a:extLst>
              </p:cNvPr>
              <p:cNvSpPr/>
              <p:nvPr/>
            </p:nvSpPr>
            <p:spPr bwMode="auto">
              <a:xfrm>
                <a:off x="5865499" y="4946753"/>
                <a:ext cx="1687252" cy="432680"/>
              </a:xfrm>
              <a:prstGeom prst="roundRect">
                <a:avLst/>
              </a:prstGeom>
              <a:solidFill>
                <a:srgbClr val="2D4B6F"/>
              </a:solidFill>
              <a:ln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rgbClr val="FF0000"/>
                </a:outerShdw>
              </a:effectLst>
              <a:scene3d>
                <a:camera prst="orthographicFront">
                  <a:rot lat="0" lon="1200000" rev="0"/>
                </a:camera>
                <a:lightRig rig="freezing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2000" dirty="0">
                    <a:solidFill>
                      <a:srgbClr val="FFFFFF"/>
                    </a:solidFill>
                    <a:latin typeface="Corbel"/>
                    <a:cs typeface="Corbel"/>
                  </a:rPr>
                  <a:t>S.C. P.</a:t>
                </a:r>
                <a:endParaRPr lang="es-ES" sz="2000" dirty="0">
                  <a:solidFill>
                    <a:srgbClr val="FFFFFF"/>
                  </a:solidFill>
                  <a:latin typeface="Corbel"/>
                  <a:cs typeface="Corbel"/>
                </a:endParaRPr>
              </a:p>
            </p:txBody>
          </p:sp>
          <p:sp>
            <p:nvSpPr>
              <p:cNvPr id="12" name="9 Rectángulo redondeado">
                <a:extLst>
                  <a:ext uri="{FF2B5EF4-FFF2-40B4-BE49-F238E27FC236}">
                    <a16:creationId xmlns:a16="http://schemas.microsoft.com/office/drawing/2014/main" id="{1694FB7B-4227-8C4D-BD2D-B8597660A67B}"/>
                  </a:ext>
                </a:extLst>
              </p:cNvPr>
              <p:cNvSpPr/>
              <p:nvPr/>
            </p:nvSpPr>
            <p:spPr bwMode="auto">
              <a:xfrm>
                <a:off x="3335732" y="1928317"/>
                <a:ext cx="1687252" cy="622730"/>
              </a:xfrm>
              <a:prstGeom prst="roundRect">
                <a:avLst/>
              </a:prstGeom>
              <a:solidFill>
                <a:srgbClr val="2D4B6F"/>
              </a:solidFill>
              <a:ln>
                <a:solidFill>
                  <a:srgbClr val="FF0000"/>
                </a:solidFill>
              </a:ln>
              <a:effectLst>
                <a:outerShdw blurRad="50800" dist="50800" dir="5400000" algn="ctr" rotWithShape="0">
                  <a:srgbClr val="FF0000"/>
                </a:outerShdw>
              </a:effectLst>
              <a:scene3d>
                <a:camera prst="orthographicFront">
                  <a:rot lat="0" lon="1200000" rev="0"/>
                </a:camera>
                <a:lightRig rig="freezing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400" dirty="0">
                    <a:solidFill>
                      <a:srgbClr val="FFFFFF"/>
                    </a:solidFill>
                    <a:latin typeface="Corbel"/>
                    <a:cs typeface="Corbel"/>
                  </a:rPr>
                  <a:t>Connacionales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400" dirty="0">
                    <a:solidFill>
                      <a:srgbClr val="FFFFFF"/>
                    </a:solidFill>
                    <a:latin typeface="Corbel"/>
                    <a:cs typeface="Corbel"/>
                  </a:rPr>
                  <a:t>en el exterior</a:t>
                </a:r>
                <a:endParaRPr lang="es-ES" sz="1400" dirty="0">
                  <a:solidFill>
                    <a:srgbClr val="FFFFFF"/>
                  </a:solidFill>
                  <a:latin typeface="Corbel"/>
                  <a:cs typeface="Corbel"/>
                </a:endParaRPr>
              </a:p>
            </p:txBody>
          </p:sp>
          <p:cxnSp>
            <p:nvCxnSpPr>
              <p:cNvPr id="15" name="Conector recto 3">
                <a:extLst>
                  <a:ext uri="{FF2B5EF4-FFF2-40B4-BE49-F238E27FC236}">
                    <a16:creationId xmlns:a16="http://schemas.microsoft.com/office/drawing/2014/main" id="{B6FCE49D-F341-7B45-93F7-B21E8AAE3E3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1674786" y="2637907"/>
                <a:ext cx="1761961" cy="230815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Conector recto 5">
                <a:extLst>
                  <a:ext uri="{FF2B5EF4-FFF2-40B4-BE49-F238E27FC236}">
                    <a16:creationId xmlns:a16="http://schemas.microsoft.com/office/drawing/2014/main" id="{D1F5C59E-1D41-6042-9AE1-F0093C23348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936795" y="2637907"/>
                <a:ext cx="2004826" cy="230815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Conector recto 10">
                <a:extLst>
                  <a:ext uri="{FF2B5EF4-FFF2-40B4-BE49-F238E27FC236}">
                    <a16:creationId xmlns:a16="http://schemas.microsoft.com/office/drawing/2014/main" id="{0163A6DB-64F4-A44E-8497-D35EA04FD8B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817680" y="5177826"/>
                <a:ext cx="3047716" cy="1111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6649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F885F3-1F68-6248-A475-7B6CEBEDF9F4}"/>
              </a:ext>
            </a:extLst>
          </p:cNvPr>
          <p:cNvSpPr/>
          <p:nvPr/>
        </p:nvSpPr>
        <p:spPr>
          <a:xfrm flipV="1">
            <a:off x="0" y="-1"/>
            <a:ext cx="12192000" cy="685800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A712E1-AB33-CD4A-9563-B19E6A0B3EA6}"/>
              </a:ext>
            </a:extLst>
          </p:cNvPr>
          <p:cNvSpPr txBox="1"/>
          <p:nvPr/>
        </p:nvSpPr>
        <p:spPr>
          <a:xfrm>
            <a:off x="175569" y="1458096"/>
            <a:ext cx="119026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i="1" dirty="0">
                <a:solidFill>
                  <a:schemeClr val="bg1"/>
                </a:solidFill>
              </a:rPr>
              <a:t>El ingreso neto de las remesas de los connacionales en el </a:t>
            </a:r>
          </a:p>
          <a:p>
            <a:r>
              <a:rPr lang="es-MX" sz="3600" i="1" dirty="0">
                <a:solidFill>
                  <a:schemeClr val="bg1"/>
                </a:solidFill>
              </a:rPr>
              <a:t>exterior ha sido en los últimos años la principal fuente de </a:t>
            </a:r>
          </a:p>
          <a:p>
            <a:r>
              <a:rPr lang="es-MX" sz="3600" i="1" dirty="0">
                <a:solidFill>
                  <a:schemeClr val="bg1"/>
                </a:solidFill>
              </a:rPr>
              <a:t>divisas y de promoción de actividad económica local en México</a:t>
            </a:r>
          </a:p>
        </p:txBody>
      </p:sp>
    </p:spTree>
    <p:extLst>
      <p:ext uri="{BB962C8B-B14F-4D97-AF65-F5344CB8AC3E}">
        <p14:creationId xmlns:p14="http://schemas.microsoft.com/office/powerpoint/2010/main" val="9429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96292F6-47DA-EB40-8A39-E48FF8C46DBF}"/>
              </a:ext>
            </a:extLst>
          </p:cNvPr>
          <p:cNvGrpSpPr/>
          <p:nvPr/>
        </p:nvGrpSpPr>
        <p:grpSpPr>
          <a:xfrm>
            <a:off x="2480263" y="254961"/>
            <a:ext cx="6441440" cy="6302808"/>
            <a:chOff x="2443192" y="106677"/>
            <a:chExt cx="6441440" cy="6302808"/>
          </a:xfrm>
        </p:grpSpPr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66D3B054-1BF3-7240-96B4-E13DBA5C39B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36167702"/>
                </p:ext>
              </p:extLst>
            </p:nvPr>
          </p:nvGraphicFramePr>
          <p:xfrm>
            <a:off x="4649640" y="2067704"/>
            <a:ext cx="2164080" cy="2336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417AD8A6-9A04-EC45-ABCC-414560ED1558}"/>
                </a:ext>
              </a:extLst>
            </p:cNvPr>
            <p:cNvCxnSpPr/>
            <p:nvPr/>
          </p:nvCxnSpPr>
          <p:spPr>
            <a:xfrm flipH="1" flipV="1">
              <a:off x="5609760" y="793507"/>
              <a:ext cx="71120" cy="1582981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7C28172C-75A0-604E-BEB1-108ED47DC8BE}"/>
                </a:ext>
              </a:extLst>
            </p:cNvPr>
            <p:cNvCxnSpPr/>
            <p:nvPr/>
          </p:nvCxnSpPr>
          <p:spPr>
            <a:xfrm flipV="1">
              <a:off x="6067756" y="1080267"/>
              <a:ext cx="604520" cy="1379781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C4D84E60-581F-444C-BB3C-68B39958DF93}"/>
                </a:ext>
              </a:extLst>
            </p:cNvPr>
            <p:cNvCxnSpPr/>
            <p:nvPr/>
          </p:nvCxnSpPr>
          <p:spPr>
            <a:xfrm flipV="1">
              <a:off x="6371883" y="1533324"/>
              <a:ext cx="1005884" cy="1116156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1E7DD631-6FCC-424D-BB20-42F1BF6E66D0}"/>
                </a:ext>
              </a:extLst>
            </p:cNvPr>
            <p:cNvCxnSpPr/>
            <p:nvPr/>
          </p:nvCxnSpPr>
          <p:spPr>
            <a:xfrm flipV="1">
              <a:off x="6597668" y="2262852"/>
              <a:ext cx="1376724" cy="750396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E6C0AC58-F5FD-AF45-97AA-AE4F46A43BBF}"/>
                </a:ext>
              </a:extLst>
            </p:cNvPr>
            <p:cNvCxnSpPr/>
            <p:nvPr/>
          </p:nvCxnSpPr>
          <p:spPr>
            <a:xfrm flipV="1">
              <a:off x="6632432" y="3053224"/>
              <a:ext cx="1539240" cy="274320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8EA50602-D43B-3D46-8C26-93315F3C26EE}"/>
                </a:ext>
              </a:extLst>
            </p:cNvPr>
            <p:cNvCxnSpPr/>
            <p:nvPr/>
          </p:nvCxnSpPr>
          <p:spPr>
            <a:xfrm>
              <a:off x="6498760" y="3703463"/>
              <a:ext cx="1518920" cy="325121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B48D1F32-78FF-9542-A4F7-5284DA59A856}"/>
                </a:ext>
              </a:extLst>
            </p:cNvPr>
            <p:cNvCxnSpPr/>
            <p:nvPr/>
          </p:nvCxnSpPr>
          <p:spPr>
            <a:xfrm>
              <a:off x="6347033" y="3980728"/>
              <a:ext cx="1376724" cy="648796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3B3C9B5F-4CD8-934F-8F3C-B9606ECB9783}"/>
                </a:ext>
              </a:extLst>
            </p:cNvPr>
            <p:cNvCxnSpPr/>
            <p:nvPr/>
          </p:nvCxnSpPr>
          <p:spPr>
            <a:xfrm>
              <a:off x="6097440" y="4231784"/>
              <a:ext cx="955084" cy="1136148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4BB60CD7-2494-2442-830F-3067284C8B9D}"/>
                </a:ext>
              </a:extLst>
            </p:cNvPr>
            <p:cNvCxnSpPr/>
            <p:nvPr/>
          </p:nvCxnSpPr>
          <p:spPr>
            <a:xfrm>
              <a:off x="5818040" y="4181648"/>
              <a:ext cx="71120" cy="1523672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4E46D5C4-4BFC-F24F-A678-0CB8BB63243A}"/>
                </a:ext>
              </a:extLst>
            </p:cNvPr>
            <p:cNvCxnSpPr/>
            <p:nvPr/>
          </p:nvCxnSpPr>
          <p:spPr>
            <a:xfrm flipH="1">
              <a:off x="4676465" y="4215072"/>
              <a:ext cx="741724" cy="1339348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CABE9E9-B777-B946-A865-029BB8835A21}"/>
                </a:ext>
              </a:extLst>
            </p:cNvPr>
            <p:cNvCxnSpPr/>
            <p:nvPr/>
          </p:nvCxnSpPr>
          <p:spPr>
            <a:xfrm flipH="1">
              <a:off x="3846956" y="3947304"/>
              <a:ext cx="1239564" cy="933275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5B4A25BB-0F6C-BC48-B4CF-21A1BA68173A}"/>
                </a:ext>
              </a:extLst>
            </p:cNvPr>
            <p:cNvCxnSpPr/>
            <p:nvPr/>
          </p:nvCxnSpPr>
          <p:spPr>
            <a:xfrm flipH="1">
              <a:off x="3299384" y="3703463"/>
              <a:ext cx="1665216" cy="203200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3F94D99B-83FB-1942-BB43-47F3D46677FD}"/>
                </a:ext>
              </a:extLst>
            </p:cNvPr>
            <p:cNvCxnSpPr/>
            <p:nvPr/>
          </p:nvCxnSpPr>
          <p:spPr>
            <a:xfrm flipH="1" flipV="1">
              <a:off x="3153015" y="2871788"/>
              <a:ext cx="1661204" cy="455756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A808AACF-4AD3-6342-9ADF-0C2CC61E1248}"/>
                </a:ext>
              </a:extLst>
            </p:cNvPr>
            <p:cNvCxnSpPr/>
            <p:nvPr/>
          </p:nvCxnSpPr>
          <p:spPr>
            <a:xfrm flipH="1" flipV="1">
              <a:off x="3679866" y="1860724"/>
              <a:ext cx="1239564" cy="953596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9A4F8722-D4C3-3D4D-8B30-6CE6F2B21931}"/>
                </a:ext>
              </a:extLst>
            </p:cNvPr>
            <p:cNvCxnSpPr/>
            <p:nvPr/>
          </p:nvCxnSpPr>
          <p:spPr>
            <a:xfrm flipH="1" flipV="1">
              <a:off x="4492666" y="1060076"/>
              <a:ext cx="741724" cy="1451436"/>
            </a:xfrm>
            <a:prstGeom prst="line">
              <a:avLst/>
            </a:prstGeom>
            <a:ln>
              <a:solidFill>
                <a:schemeClr val="bg1"/>
              </a:solidFill>
            </a:ln>
            <a:scene3d>
              <a:camera prst="orthographicFront">
                <a:rot lat="180000" lon="300000" rev="0"/>
              </a:camera>
              <a:lightRig rig="threePt" dir="t"/>
            </a:scene3d>
            <a:sp3d z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17595F8D-239A-2145-8648-46FEF6169EE3}"/>
                </a:ext>
              </a:extLst>
            </p:cNvPr>
            <p:cNvSpPr/>
            <p:nvPr/>
          </p:nvSpPr>
          <p:spPr>
            <a:xfrm>
              <a:off x="2443192" y="106677"/>
              <a:ext cx="6441440" cy="630280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A5A2F8D-3375-0A42-88B1-372D4E61DAF0}"/>
                </a:ext>
              </a:extLst>
            </p:cNvPr>
            <p:cNvSpPr/>
            <p:nvPr/>
          </p:nvSpPr>
          <p:spPr>
            <a:xfrm>
              <a:off x="4907924" y="2456463"/>
              <a:ext cx="1689744" cy="1653399"/>
            </a:xfrm>
            <a:prstGeom prst="ellipse">
              <a:avLst/>
            </a:prstGeom>
            <a:solidFill>
              <a:srgbClr val="FF0000"/>
            </a:solidFill>
            <a:effectLst>
              <a:glow rad="101600">
                <a:schemeClr val="bg1">
                  <a:alpha val="75000"/>
                </a:schemeClr>
              </a:glow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700" dirty="0"/>
                <a:t>DREAMERS</a:t>
              </a:r>
            </a:p>
          </p:txBody>
        </p:sp>
        <p:pic>
          <p:nvPicPr>
            <p:cNvPr id="24" name="Imagen 23" descr="LOGO IDEQ CON BASE NEGRA Y LETRA BLANCA.jpg">
              <a:extLst>
                <a:ext uri="{FF2B5EF4-FFF2-40B4-BE49-F238E27FC236}">
                  <a16:creationId xmlns:a16="http://schemas.microsoft.com/office/drawing/2014/main" id="{2FAD8C35-6F3F-0C40-9EF6-FF27EB5DA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3015" y="1530610"/>
              <a:ext cx="836334" cy="243306"/>
            </a:xfrm>
            <a:prstGeom prst="rect">
              <a:avLst/>
            </a:prstGeom>
          </p:spPr>
        </p:pic>
        <p:pic>
          <p:nvPicPr>
            <p:cNvPr id="25" name="Imagen 24" descr="LOGO IDEQ CON BASE NEGRA Y LETRA BLANCA.jpg">
              <a:extLst>
                <a:ext uri="{FF2B5EF4-FFF2-40B4-BE49-F238E27FC236}">
                  <a16:creationId xmlns:a16="http://schemas.microsoft.com/office/drawing/2014/main" id="{B48C7C91-BC0F-F543-9F77-F56313508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505" y="1914198"/>
              <a:ext cx="836334" cy="243306"/>
            </a:xfrm>
            <a:prstGeom prst="rect">
              <a:avLst/>
            </a:prstGeom>
          </p:spPr>
        </p:pic>
        <p:pic>
          <p:nvPicPr>
            <p:cNvPr id="26" name="Imagen 25" descr="LOGO IDEQ CON BASE NEGRA Y LETRA BLANCA.jpg">
              <a:extLst>
                <a:ext uri="{FF2B5EF4-FFF2-40B4-BE49-F238E27FC236}">
                  <a16:creationId xmlns:a16="http://schemas.microsoft.com/office/drawing/2014/main" id="{F160C31F-9CAE-D04F-A69E-8D7A24E2A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8058" y="1238157"/>
              <a:ext cx="836334" cy="243306"/>
            </a:xfrm>
            <a:prstGeom prst="rect">
              <a:avLst/>
            </a:prstGeom>
          </p:spPr>
        </p:pic>
        <p:pic>
          <p:nvPicPr>
            <p:cNvPr id="27" name="Imagen 26" descr="LOGO IDEQ CON BASE NEGRA Y LETRA BLANCA.jpg">
              <a:extLst>
                <a:ext uri="{FF2B5EF4-FFF2-40B4-BE49-F238E27FC236}">
                  <a16:creationId xmlns:a16="http://schemas.microsoft.com/office/drawing/2014/main" id="{F14218AC-6CA1-B44F-B047-7F0692297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5553" y="671854"/>
              <a:ext cx="836334" cy="243306"/>
            </a:xfrm>
            <a:prstGeom prst="rect">
              <a:avLst/>
            </a:prstGeom>
          </p:spPr>
        </p:pic>
        <p:pic>
          <p:nvPicPr>
            <p:cNvPr id="28" name="Imagen 27" descr="LOGO IDEQ CON BASE NEGRA Y LETRA BLANCA.jpg">
              <a:extLst>
                <a:ext uri="{FF2B5EF4-FFF2-40B4-BE49-F238E27FC236}">
                  <a16:creationId xmlns:a16="http://schemas.microsoft.com/office/drawing/2014/main" id="{242B06F2-CFA5-1E46-A6FA-D0B1D0788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713" y="414819"/>
              <a:ext cx="836334" cy="243306"/>
            </a:xfrm>
            <a:prstGeom prst="rect">
              <a:avLst/>
            </a:prstGeom>
          </p:spPr>
        </p:pic>
        <p:pic>
          <p:nvPicPr>
            <p:cNvPr id="29" name="Imagen 28" descr="LOGO IDEQ CON BASE NEGRA Y LETRA BLANCA.jpg">
              <a:extLst>
                <a:ext uri="{FF2B5EF4-FFF2-40B4-BE49-F238E27FC236}">
                  <a16:creationId xmlns:a16="http://schemas.microsoft.com/office/drawing/2014/main" id="{8736741A-DA36-B849-A339-BD104B44E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382" y="671854"/>
              <a:ext cx="836334" cy="243306"/>
            </a:xfrm>
            <a:prstGeom prst="rect">
              <a:avLst/>
            </a:prstGeom>
          </p:spPr>
        </p:pic>
        <p:pic>
          <p:nvPicPr>
            <p:cNvPr id="30" name="Imagen 29" descr="LOGO IDEQ CON BASE NEGRA Y LETRA BLANCA.jpg">
              <a:extLst>
                <a:ext uri="{FF2B5EF4-FFF2-40B4-BE49-F238E27FC236}">
                  <a16:creationId xmlns:a16="http://schemas.microsoft.com/office/drawing/2014/main" id="{4787863F-3F0B-F445-AE0C-7B8957294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789" y="4896482"/>
              <a:ext cx="836334" cy="243306"/>
            </a:xfrm>
            <a:prstGeom prst="rect">
              <a:avLst/>
            </a:prstGeom>
          </p:spPr>
        </p:pic>
        <p:pic>
          <p:nvPicPr>
            <p:cNvPr id="31" name="Imagen 30" descr="LOGO IDEQ CON BASE NEGRA Y LETRA BLANCA.jpg">
              <a:extLst>
                <a:ext uri="{FF2B5EF4-FFF2-40B4-BE49-F238E27FC236}">
                  <a16:creationId xmlns:a16="http://schemas.microsoft.com/office/drawing/2014/main" id="{678E7B0B-A7FD-9A43-92B3-F5FC6E3DA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1473" y="5659189"/>
              <a:ext cx="836334" cy="243306"/>
            </a:xfrm>
            <a:prstGeom prst="rect">
              <a:avLst/>
            </a:prstGeom>
          </p:spPr>
        </p:pic>
        <p:pic>
          <p:nvPicPr>
            <p:cNvPr id="32" name="Imagen 31" descr="LOGO IDEQ CON BASE NEGRA Y LETRA BLANCA.jpg">
              <a:extLst>
                <a:ext uri="{FF2B5EF4-FFF2-40B4-BE49-F238E27FC236}">
                  <a16:creationId xmlns:a16="http://schemas.microsoft.com/office/drawing/2014/main" id="{1C646712-DB47-424E-97BF-E17674A88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732" y="5796958"/>
              <a:ext cx="836334" cy="243306"/>
            </a:xfrm>
            <a:prstGeom prst="rect">
              <a:avLst/>
            </a:prstGeom>
          </p:spPr>
        </p:pic>
        <p:pic>
          <p:nvPicPr>
            <p:cNvPr id="33" name="Imagen 32" descr="LOGO IDEQ CON BASE NEGRA Y LETRA BLANCA.jpg">
              <a:extLst>
                <a:ext uri="{FF2B5EF4-FFF2-40B4-BE49-F238E27FC236}">
                  <a16:creationId xmlns:a16="http://schemas.microsoft.com/office/drawing/2014/main" id="{68D4A0B1-DB5A-E247-B401-38AF948D3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0574" y="5415883"/>
              <a:ext cx="836334" cy="243306"/>
            </a:xfrm>
            <a:prstGeom prst="rect">
              <a:avLst/>
            </a:prstGeom>
          </p:spPr>
        </p:pic>
        <p:pic>
          <p:nvPicPr>
            <p:cNvPr id="34" name="Imagen 33" descr="LOGO IDEQ CON BASE NEGRA Y LETRA BLANCA.jpg">
              <a:extLst>
                <a:ext uri="{FF2B5EF4-FFF2-40B4-BE49-F238E27FC236}">
                  <a16:creationId xmlns:a16="http://schemas.microsoft.com/office/drawing/2014/main" id="{F7BA7681-52CD-EB49-8296-F1BFD9864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946" y="4639638"/>
              <a:ext cx="836334" cy="243306"/>
            </a:xfrm>
            <a:prstGeom prst="rect">
              <a:avLst/>
            </a:prstGeom>
          </p:spPr>
        </p:pic>
        <p:pic>
          <p:nvPicPr>
            <p:cNvPr id="35" name="Imagen 34" descr="LOGO IDEQ CON BASE NEGRA Y LETRA BLANCA.jpg">
              <a:extLst>
                <a:ext uri="{FF2B5EF4-FFF2-40B4-BE49-F238E27FC236}">
                  <a16:creationId xmlns:a16="http://schemas.microsoft.com/office/drawing/2014/main" id="{1907314A-216C-E944-8004-D5E2DE569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9113" y="4028584"/>
              <a:ext cx="836334" cy="243306"/>
            </a:xfrm>
            <a:prstGeom prst="rect">
              <a:avLst/>
            </a:prstGeom>
          </p:spPr>
        </p:pic>
        <p:pic>
          <p:nvPicPr>
            <p:cNvPr id="36" name="Imagen 35" descr="LOGO IDEQ CON BASE NEGRA Y LETRA BLANCA.jpg">
              <a:extLst>
                <a:ext uri="{FF2B5EF4-FFF2-40B4-BE49-F238E27FC236}">
                  <a16:creationId xmlns:a16="http://schemas.microsoft.com/office/drawing/2014/main" id="{A396CD0D-B118-C549-A6E7-E395468CB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393" y="2769942"/>
              <a:ext cx="836334" cy="243306"/>
            </a:xfrm>
            <a:prstGeom prst="rect">
              <a:avLst/>
            </a:prstGeom>
          </p:spPr>
        </p:pic>
        <p:pic>
          <p:nvPicPr>
            <p:cNvPr id="37" name="Imagen 36" descr="LOGO IDEQ CON BASE NEGRA Y LETRA BLANCA.jpg">
              <a:extLst>
                <a:ext uri="{FF2B5EF4-FFF2-40B4-BE49-F238E27FC236}">
                  <a16:creationId xmlns:a16="http://schemas.microsoft.com/office/drawing/2014/main" id="{FD1EE180-0AC8-C64A-85FF-10DCC3833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181" y="2624535"/>
              <a:ext cx="836334" cy="243306"/>
            </a:xfrm>
            <a:prstGeom prst="rect">
              <a:avLst/>
            </a:prstGeom>
          </p:spPr>
        </p:pic>
        <p:pic>
          <p:nvPicPr>
            <p:cNvPr id="38" name="Imagen 37" descr="LOGO IDEQ CON BASE NEGRA Y LETRA BLANCA.jpg">
              <a:extLst>
                <a:ext uri="{FF2B5EF4-FFF2-40B4-BE49-F238E27FC236}">
                  <a16:creationId xmlns:a16="http://schemas.microsoft.com/office/drawing/2014/main" id="{DD892B6D-2383-CA40-9DF0-3BDF3789A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481" y="3731565"/>
              <a:ext cx="836334" cy="2433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83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F885F3-1F68-6248-A475-7B6CEBEDF9F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23000">
                <a:schemeClr val="accent2">
                  <a:lumMod val="75000"/>
                </a:schemeClr>
              </a:gs>
              <a:gs pos="67000">
                <a:schemeClr val="accent1">
                  <a:lumMod val="40000"/>
                  <a:lumOff val="60000"/>
                </a:schemeClr>
              </a:gs>
              <a:gs pos="89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F69AFE3-83E2-7E4B-91EB-380D702E501D}"/>
              </a:ext>
            </a:extLst>
          </p:cNvPr>
          <p:cNvGrpSpPr/>
          <p:nvPr/>
        </p:nvGrpSpPr>
        <p:grpSpPr>
          <a:xfrm>
            <a:off x="517789" y="914400"/>
            <a:ext cx="9445214" cy="4934811"/>
            <a:chOff x="517789" y="914400"/>
            <a:chExt cx="9445214" cy="4934811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91D16045-6597-C442-B88E-F12DF8917B6D}"/>
                </a:ext>
              </a:extLst>
            </p:cNvPr>
            <p:cNvSpPr txBox="1"/>
            <p:nvPr/>
          </p:nvSpPr>
          <p:spPr>
            <a:xfrm>
              <a:off x="517789" y="914400"/>
              <a:ext cx="944521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4800" dirty="0">
                  <a:solidFill>
                    <a:schemeClr val="bg1"/>
                  </a:solidFill>
                </a:rPr>
                <a:t>Taller sobre la participación </a:t>
              </a:r>
            </a:p>
            <a:p>
              <a:r>
                <a:rPr lang="es-MX" sz="4800" dirty="0">
                  <a:solidFill>
                    <a:schemeClr val="bg1"/>
                  </a:solidFill>
                </a:rPr>
                <a:t>de los connacionales en el exterior</a:t>
              </a:r>
            </a:p>
            <a:p>
              <a:r>
                <a:rPr lang="es-MX" sz="4800" dirty="0">
                  <a:solidFill>
                    <a:schemeClr val="bg1"/>
                  </a:solidFill>
                </a:rPr>
                <a:t>en el desarrollo equitativo de México</a:t>
              </a: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3818660-9615-4C42-81E7-701896E6E205}"/>
                </a:ext>
              </a:extLst>
            </p:cNvPr>
            <p:cNvSpPr txBox="1"/>
            <p:nvPr/>
          </p:nvSpPr>
          <p:spPr>
            <a:xfrm>
              <a:off x="6697362" y="5387546"/>
              <a:ext cx="2888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i="1" dirty="0">
                  <a:solidFill>
                    <a:schemeClr val="bg1"/>
                  </a:solidFill>
                </a:rPr>
                <a:t>Mario López Espinosa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116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F885F3-1F68-6248-A475-7B6CEBEDF9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25DAF0-9696-FF4C-89B8-B0DB1DDA7D8B}"/>
              </a:ext>
            </a:extLst>
          </p:cNvPr>
          <p:cNvSpPr txBox="1"/>
          <p:nvPr/>
        </p:nvSpPr>
        <p:spPr>
          <a:xfrm>
            <a:off x="300984" y="2187146"/>
            <a:ext cx="115900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/>
              <a:t>las remesas son en esencia salarios y, por lo </a:t>
            </a:r>
          </a:p>
          <a:p>
            <a:r>
              <a:rPr lang="es-MX" sz="4800" dirty="0"/>
              <a:t>tanto, se dirigen fundamentalmente a </a:t>
            </a:r>
          </a:p>
          <a:p>
            <a:r>
              <a:rPr lang="es-MX" sz="4800" dirty="0"/>
              <a:t>respaldar el consumo básico de los familiares </a:t>
            </a:r>
          </a:p>
        </p:txBody>
      </p:sp>
    </p:spTree>
    <p:extLst>
      <p:ext uri="{BB962C8B-B14F-4D97-AF65-F5344CB8AC3E}">
        <p14:creationId xmlns:p14="http://schemas.microsoft.com/office/powerpoint/2010/main" val="5692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F885F3-1F68-6248-A475-7B6CEBEDF9F4}"/>
              </a:ext>
            </a:extLst>
          </p:cNvPr>
          <p:cNvSpPr/>
          <p:nvPr/>
        </p:nvSpPr>
        <p:spPr>
          <a:xfrm flipV="1">
            <a:off x="0" y="-1"/>
            <a:ext cx="12192000" cy="685800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669D481-D6CF-FB4F-8DE4-09974DB31714}"/>
              </a:ext>
            </a:extLst>
          </p:cNvPr>
          <p:cNvSpPr/>
          <p:nvPr/>
        </p:nvSpPr>
        <p:spPr>
          <a:xfrm>
            <a:off x="5424617" y="130081"/>
            <a:ext cx="4114800" cy="3997076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rgbClr val="00B0F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 descr="Imagen que contiene persona, a rayas, sostener, niño&#10;&#10;Descripción generada automáticamente">
            <a:extLst>
              <a:ext uri="{FF2B5EF4-FFF2-40B4-BE49-F238E27FC236}">
                <a16:creationId xmlns:a16="http://schemas.microsoft.com/office/drawing/2014/main" id="{CCBC7F3B-132E-AC4B-8300-858AADADB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793" y="330428"/>
            <a:ext cx="5887477" cy="2616657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48F1ED9E-1F5C-1140-A9F4-4209A3AD70FA}"/>
              </a:ext>
            </a:extLst>
          </p:cNvPr>
          <p:cNvSpPr/>
          <p:nvPr/>
        </p:nvSpPr>
        <p:spPr>
          <a:xfrm>
            <a:off x="0" y="2766190"/>
            <a:ext cx="4114800" cy="3997076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rgbClr val="00B0F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 descr="Imagen que contiene persona, hombre, sostener, papalote&#10;&#10;Descripción generada automáticamente">
            <a:extLst>
              <a:ext uri="{FF2B5EF4-FFF2-40B4-BE49-F238E27FC236}">
                <a16:creationId xmlns:a16="http://schemas.microsoft.com/office/drawing/2014/main" id="{762F65D5-FB2E-6948-A678-F9163B773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94" y="2947086"/>
            <a:ext cx="4243860" cy="3182895"/>
          </a:xfrm>
          <a:prstGeom prst="rect">
            <a:avLst/>
          </a:prstGeom>
        </p:spPr>
      </p:pic>
      <p:pic>
        <p:nvPicPr>
          <p:cNvPr id="10" name="Imagen 9" descr="Bandera de color rojo&#10;&#10;Descripción generada automáticamente">
            <a:extLst>
              <a:ext uri="{FF2B5EF4-FFF2-40B4-BE49-F238E27FC236}">
                <a16:creationId xmlns:a16="http://schemas.microsoft.com/office/drawing/2014/main" id="{13687949-833B-9545-B9DC-23D356FF1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24" y="3941804"/>
            <a:ext cx="673870" cy="1669361"/>
          </a:xfrm>
          <a:prstGeom prst="rect">
            <a:avLst/>
          </a:prstGeom>
        </p:spPr>
      </p:pic>
      <p:pic>
        <p:nvPicPr>
          <p:cNvPr id="12" name="Imagen 11" descr="Bandera de color rojo&#10;&#10;Descripción generada automáticamente">
            <a:extLst>
              <a:ext uri="{FF2B5EF4-FFF2-40B4-BE49-F238E27FC236}">
                <a16:creationId xmlns:a16="http://schemas.microsoft.com/office/drawing/2014/main" id="{27FF80F9-1B3C-3047-AAAC-BC36B17AA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5769" y="2977973"/>
            <a:ext cx="872495" cy="96383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F64E11E-2E67-0442-92DC-D5381687C5DF}"/>
              </a:ext>
            </a:extLst>
          </p:cNvPr>
          <p:cNvSpPr txBox="1"/>
          <p:nvPr/>
        </p:nvSpPr>
        <p:spPr>
          <a:xfrm>
            <a:off x="5225834" y="4707748"/>
            <a:ext cx="71144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Los emigrantes mexicanos radicados en los EE.UU., </a:t>
            </a:r>
          </a:p>
          <a:p>
            <a:r>
              <a:rPr lang="es-MX" sz="2400" dirty="0"/>
              <a:t>Canadá y Europa, disponen de un poder de compra </a:t>
            </a:r>
          </a:p>
          <a:p>
            <a:r>
              <a:rPr lang="es-MX" sz="2400" dirty="0"/>
              <a:t>de magnitudes considerables e incluso superiores al de </a:t>
            </a:r>
          </a:p>
          <a:p>
            <a:r>
              <a:rPr lang="es-MX" sz="2400" dirty="0"/>
              <a:t>todos los nacionales que permanecieron en el país. </a:t>
            </a:r>
          </a:p>
        </p:txBody>
      </p:sp>
    </p:spTree>
    <p:extLst>
      <p:ext uri="{BB962C8B-B14F-4D97-AF65-F5344CB8AC3E}">
        <p14:creationId xmlns:p14="http://schemas.microsoft.com/office/powerpoint/2010/main" val="7439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3A400A2-4E49-9349-A2B5-70D611AFF76D}"/>
              </a:ext>
            </a:extLst>
          </p:cNvPr>
          <p:cNvGrpSpPr/>
          <p:nvPr/>
        </p:nvGrpSpPr>
        <p:grpSpPr>
          <a:xfrm>
            <a:off x="838714" y="481398"/>
            <a:ext cx="10807529" cy="5658364"/>
            <a:chOff x="838714" y="481398"/>
            <a:chExt cx="10807529" cy="5658364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023AB7AA-67CD-9140-AD45-6E833802D67F}"/>
                </a:ext>
              </a:extLst>
            </p:cNvPr>
            <p:cNvSpPr/>
            <p:nvPr/>
          </p:nvSpPr>
          <p:spPr>
            <a:xfrm>
              <a:off x="838714" y="481398"/>
              <a:ext cx="2767914" cy="2783360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rgbClr val="00B0F0"/>
                </a:gs>
                <a:gs pos="99000">
                  <a:schemeClr val="accent1">
                    <a:lumMod val="5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377FAA54-04DF-F042-9232-1EB2D6BA5DCC}"/>
                </a:ext>
              </a:extLst>
            </p:cNvPr>
            <p:cNvSpPr/>
            <p:nvPr/>
          </p:nvSpPr>
          <p:spPr>
            <a:xfrm>
              <a:off x="4712043" y="1873078"/>
              <a:ext cx="2767914" cy="2783360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rgbClr val="00B0F0"/>
                </a:gs>
                <a:gs pos="99000">
                  <a:schemeClr val="accent1">
                    <a:lumMod val="5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384F2537-20F2-2C42-8A2B-7CBE9AEE655F}"/>
                </a:ext>
              </a:extLst>
            </p:cNvPr>
            <p:cNvSpPr/>
            <p:nvPr/>
          </p:nvSpPr>
          <p:spPr>
            <a:xfrm>
              <a:off x="8878329" y="3356402"/>
              <a:ext cx="2767914" cy="2783360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74000">
                  <a:schemeClr val="accent1">
                    <a:lumMod val="40000"/>
                    <a:lumOff val="60000"/>
                  </a:schemeClr>
                </a:gs>
                <a:gs pos="83000">
                  <a:srgbClr val="00B0F0"/>
                </a:gs>
                <a:gs pos="99000">
                  <a:schemeClr val="accent1">
                    <a:lumMod val="5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1" name="Imagen 10" descr="Imagen que contiene edificio, exterior, frente, grande&#10;&#10;Descripción generada automáticamente">
              <a:extLst>
                <a:ext uri="{FF2B5EF4-FFF2-40B4-BE49-F238E27FC236}">
                  <a16:creationId xmlns:a16="http://schemas.microsoft.com/office/drawing/2014/main" id="{2662550E-F259-C24A-878E-8AF18B3C9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18042" y="4162168"/>
              <a:ext cx="1947202" cy="1319770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D905304-1863-6041-8712-E793C26F6F04}"/>
                </a:ext>
              </a:extLst>
            </p:cNvPr>
            <p:cNvSpPr txBox="1"/>
            <p:nvPr/>
          </p:nvSpPr>
          <p:spPr>
            <a:xfrm>
              <a:off x="864971" y="1627655"/>
              <a:ext cx="27975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dirty="0"/>
                <a:t>Un impresionante mercado </a:t>
              </a:r>
            </a:p>
            <a:p>
              <a:pPr algn="ctr"/>
              <a:r>
                <a:rPr lang="es-MX" dirty="0"/>
                <a:t>nostálgico y solidario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AFA048B-1D08-3A42-8990-25A4A1F1D908}"/>
                </a:ext>
              </a:extLst>
            </p:cNvPr>
            <p:cNvSpPr txBox="1"/>
            <p:nvPr/>
          </p:nvSpPr>
          <p:spPr>
            <a:xfrm>
              <a:off x="4712043" y="2941592"/>
              <a:ext cx="27806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dirty="0"/>
                <a:t>Países con elevado nivel de </a:t>
              </a:r>
            </a:p>
            <a:p>
              <a:pPr algn="ctr"/>
              <a:r>
                <a:rPr lang="es-MX" dirty="0"/>
                <a:t>cultura y conciencia social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6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F885F3-1F68-6248-A475-7B6CEBEDF9F4}"/>
              </a:ext>
            </a:extLst>
          </p:cNvPr>
          <p:cNvSpPr/>
          <p:nvPr/>
        </p:nvSpPr>
        <p:spPr>
          <a:xfrm flipV="1">
            <a:off x="0" y="-2"/>
            <a:ext cx="12192000" cy="3336325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FEEECE5-5416-AB4B-B06A-B2C3CE74F74B}"/>
              </a:ext>
            </a:extLst>
          </p:cNvPr>
          <p:cNvSpPr/>
          <p:nvPr/>
        </p:nvSpPr>
        <p:spPr>
          <a:xfrm>
            <a:off x="0" y="3336323"/>
            <a:ext cx="12192000" cy="3521677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AF26A2-D2E3-A046-AF45-0F6102119AC6}"/>
              </a:ext>
            </a:extLst>
          </p:cNvPr>
          <p:cNvSpPr txBox="1"/>
          <p:nvPr/>
        </p:nvSpPr>
        <p:spPr>
          <a:xfrm>
            <a:off x="1381708" y="1668160"/>
            <a:ext cx="895995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dirty="0"/>
              <a:t>LOS GRANDES </a:t>
            </a:r>
          </a:p>
          <a:p>
            <a:r>
              <a:rPr lang="es-MX" sz="8000" dirty="0"/>
              <a:t>CUESTIONAMIENTOS</a:t>
            </a:r>
          </a:p>
        </p:txBody>
      </p:sp>
    </p:spTree>
    <p:extLst>
      <p:ext uri="{BB962C8B-B14F-4D97-AF65-F5344CB8AC3E}">
        <p14:creationId xmlns:p14="http://schemas.microsoft.com/office/powerpoint/2010/main" val="20993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F885F3-1F68-6248-A475-7B6CEBEDF9F4}"/>
              </a:ext>
            </a:extLst>
          </p:cNvPr>
          <p:cNvSpPr/>
          <p:nvPr/>
        </p:nvSpPr>
        <p:spPr>
          <a:xfrm>
            <a:off x="0" y="9939"/>
            <a:ext cx="12192000" cy="3429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45384D4-DCCC-FB41-8B85-ED7E5F2A66CE}"/>
              </a:ext>
            </a:extLst>
          </p:cNvPr>
          <p:cNvSpPr/>
          <p:nvPr/>
        </p:nvSpPr>
        <p:spPr>
          <a:xfrm flipV="1">
            <a:off x="0" y="3419061"/>
            <a:ext cx="12192000" cy="3429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B571AE-101C-5342-BE6B-8BEEEF57538C}"/>
              </a:ext>
            </a:extLst>
          </p:cNvPr>
          <p:cNvSpPr txBox="1"/>
          <p:nvPr/>
        </p:nvSpPr>
        <p:spPr>
          <a:xfrm>
            <a:off x="556054" y="1895567"/>
            <a:ext cx="108815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600" dirty="0">
                <a:solidFill>
                  <a:schemeClr val="bg1"/>
                </a:solidFill>
              </a:rPr>
              <a:t>EL EFECTO PERVERSO</a:t>
            </a:r>
          </a:p>
          <a:p>
            <a:r>
              <a:rPr lang="es-MX" sz="9600" dirty="0">
                <a:solidFill>
                  <a:schemeClr val="bg1"/>
                </a:solidFill>
              </a:rPr>
              <a:t>DE LAS REMESAS</a:t>
            </a:r>
          </a:p>
        </p:txBody>
      </p:sp>
    </p:spTree>
    <p:extLst>
      <p:ext uri="{BB962C8B-B14F-4D97-AF65-F5344CB8AC3E}">
        <p14:creationId xmlns:p14="http://schemas.microsoft.com/office/powerpoint/2010/main" val="3771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F885F3-1F68-6248-A475-7B6CEBEDF9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C0A84A-ECA5-804A-812D-04E5FC258377}"/>
              </a:ext>
            </a:extLst>
          </p:cNvPr>
          <p:cNvSpPr txBox="1"/>
          <p:nvPr/>
        </p:nvSpPr>
        <p:spPr>
          <a:xfrm>
            <a:off x="288961" y="3249828"/>
            <a:ext cx="1161407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i="1" dirty="0">
                <a:solidFill>
                  <a:schemeClr val="bg1"/>
                </a:solidFill>
              </a:rPr>
              <a:t>Las autoridades no deberían otorgar ventajas </a:t>
            </a:r>
          </a:p>
          <a:p>
            <a:r>
              <a:rPr lang="es-MX" sz="4400" i="1" dirty="0">
                <a:solidFill>
                  <a:schemeClr val="bg1"/>
                </a:solidFill>
              </a:rPr>
              <a:t>y tratamientos preferenciales a los mexicanos </a:t>
            </a:r>
          </a:p>
          <a:p>
            <a:r>
              <a:rPr lang="es-MX" sz="4400" i="1" dirty="0">
                <a:solidFill>
                  <a:schemeClr val="bg1"/>
                </a:solidFill>
              </a:rPr>
              <a:t>en el exterior que no estén dispuestos a extender </a:t>
            </a:r>
          </a:p>
          <a:p>
            <a:r>
              <a:rPr lang="es-MX" sz="4400" i="1" dirty="0">
                <a:solidFill>
                  <a:schemeClr val="bg1"/>
                </a:solidFill>
              </a:rPr>
              <a:t>a los emprendedores locales </a:t>
            </a:r>
          </a:p>
        </p:txBody>
      </p:sp>
    </p:spTree>
    <p:extLst>
      <p:ext uri="{BB962C8B-B14F-4D97-AF65-F5344CB8AC3E}">
        <p14:creationId xmlns:p14="http://schemas.microsoft.com/office/powerpoint/2010/main" val="41022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0F885F3-1F68-6248-A475-7B6CEBEDF9F4}"/>
              </a:ext>
            </a:extLst>
          </p:cNvPr>
          <p:cNvSpPr/>
          <p:nvPr/>
        </p:nvSpPr>
        <p:spPr>
          <a:xfrm rot="5400000">
            <a:off x="2666999" y="-2667001"/>
            <a:ext cx="6858002" cy="12192003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83000">
                <a:srgbClr val="002060"/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3FF586-E249-7740-B6C6-4C4EB660BDC4}"/>
              </a:ext>
            </a:extLst>
          </p:cNvPr>
          <p:cNvSpPr txBox="1"/>
          <p:nvPr/>
        </p:nvSpPr>
        <p:spPr>
          <a:xfrm>
            <a:off x="98853" y="2286000"/>
            <a:ext cx="59057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Los binacionales están más dispuestos </a:t>
            </a:r>
          </a:p>
          <a:p>
            <a:r>
              <a:rPr lang="es-MX" sz="2800" dirty="0">
                <a:solidFill>
                  <a:schemeClr val="bg1"/>
                </a:solidFill>
              </a:rPr>
              <a:t>y en mejores condiciones de colocar </a:t>
            </a:r>
          </a:p>
          <a:p>
            <a:r>
              <a:rPr lang="es-MX" sz="2800" dirty="0">
                <a:solidFill>
                  <a:schemeClr val="bg1"/>
                </a:solidFill>
              </a:rPr>
              <a:t>recursos en posición de riesgo, </a:t>
            </a:r>
          </a:p>
          <a:p>
            <a:r>
              <a:rPr lang="es-MX" sz="2800" dirty="0">
                <a:solidFill>
                  <a:schemeClr val="bg1"/>
                </a:solidFill>
              </a:rPr>
              <a:t>con un propósito particular de negocio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B9025E-B2B5-6B44-B1E6-D21A1507608B}"/>
              </a:ext>
            </a:extLst>
          </p:cNvPr>
          <p:cNvSpPr txBox="1"/>
          <p:nvPr/>
        </p:nvSpPr>
        <p:spPr>
          <a:xfrm>
            <a:off x="6720101" y="2532222"/>
            <a:ext cx="5570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/>
              <a:t>Los binacionales pueden constituirse, </a:t>
            </a:r>
          </a:p>
          <a:p>
            <a:r>
              <a:rPr lang="es-MX" sz="2400" dirty="0"/>
              <a:t>además, en un aliado estratégico para </a:t>
            </a:r>
          </a:p>
          <a:p>
            <a:r>
              <a:rPr lang="es-MX" sz="2400" dirty="0"/>
              <a:t>acceder a los nichos  de mercado exclusivo </a:t>
            </a:r>
          </a:p>
          <a:p>
            <a:r>
              <a:rPr lang="es-MX" sz="2400" dirty="0"/>
              <a:t>en sus lugares de residencia </a:t>
            </a:r>
          </a:p>
        </p:txBody>
      </p:sp>
    </p:spTree>
    <p:extLst>
      <p:ext uri="{BB962C8B-B14F-4D97-AF65-F5344CB8AC3E}">
        <p14:creationId xmlns:p14="http://schemas.microsoft.com/office/powerpoint/2010/main" val="31338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353</Words>
  <Application>Microsoft Macintosh PowerPoint</Application>
  <PresentationFormat>Panorámica</PresentationFormat>
  <Paragraphs>84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LOPEZ ESPINOSA</dc:creator>
  <cp:lastModifiedBy>MARIO LOPEZ ESPINOSA</cp:lastModifiedBy>
  <cp:revision>22</cp:revision>
  <dcterms:created xsi:type="dcterms:W3CDTF">2020-05-13T23:13:32Z</dcterms:created>
  <dcterms:modified xsi:type="dcterms:W3CDTF">2020-05-15T23:49:26Z</dcterms:modified>
</cp:coreProperties>
</file>