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2"/>
  </p:notesMasterIdLst>
  <p:sldIdLst>
    <p:sldId id="256" r:id="rId2"/>
    <p:sldId id="288" r:id="rId3"/>
    <p:sldId id="286" r:id="rId4"/>
    <p:sldId id="354" r:id="rId5"/>
    <p:sldId id="353" r:id="rId6"/>
    <p:sldId id="287" r:id="rId7"/>
    <p:sldId id="352" r:id="rId8"/>
    <p:sldId id="355" r:id="rId9"/>
    <p:sldId id="265" r:id="rId10"/>
    <p:sldId id="257" r:id="rId11"/>
    <p:sldId id="266" r:id="rId12"/>
    <p:sldId id="258" r:id="rId13"/>
    <p:sldId id="267" r:id="rId14"/>
    <p:sldId id="274" r:id="rId15"/>
    <p:sldId id="356" r:id="rId16"/>
    <p:sldId id="357" r:id="rId17"/>
    <p:sldId id="359" r:id="rId18"/>
    <p:sldId id="289" r:id="rId19"/>
    <p:sldId id="358" r:id="rId20"/>
    <p:sldId id="360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Hind" panose="02000000000000000000" pitchFamily="2" charset="77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3E8"/>
    <a:srgbClr val="009AFE"/>
    <a:srgbClr val="EA5D33"/>
    <a:srgbClr val="EB4B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CB0F7-EB28-4DA8-8544-54CCD4BE3E81}">
  <a:tblStyle styleId="{8BFCB0F7-EB28-4DA8-8544-54CCD4BE3E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139" d="100"/>
          <a:sy n="139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07255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7428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55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5124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375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889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34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2976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7423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1654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844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458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4e99475fc_445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4e99475fc_445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291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328150" y="1991825"/>
            <a:ext cx="4487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 flipH="1">
            <a:off x="6177275" y="-42338"/>
            <a:ext cx="3688200" cy="2246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5400000" flipH="1">
            <a:off x="-698074" y="3247200"/>
            <a:ext cx="3573900" cy="21771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 rot="-5400000" flipH="1">
            <a:off x="-428544" y="2831032"/>
            <a:ext cx="2195100" cy="13380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 rot="-5400000" flipH="1">
            <a:off x="563748" y="2068298"/>
            <a:ext cx="1518900" cy="9255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5400000">
            <a:off x="-253698" y="2260564"/>
            <a:ext cx="1297200" cy="789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5400000">
            <a:off x="-192598" y="1950593"/>
            <a:ext cx="985800" cy="6006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rot="5400000" flipH="1">
            <a:off x="7217675" y="1270025"/>
            <a:ext cx="2394600" cy="14589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7922499" y="2744289"/>
            <a:ext cx="1518600" cy="925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5400000" flipH="1">
            <a:off x="7315902" y="2802275"/>
            <a:ext cx="1027800" cy="62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 flipH="1">
            <a:off x="6337825" y="578875"/>
            <a:ext cx="1520100" cy="9261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1067088" y="1650548"/>
            <a:ext cx="5972100" cy="27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›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›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»"/>
              <a:defRPr/>
            </a:lvl9pPr>
          </a:lstStyle>
          <a:p>
            <a:endParaRPr/>
          </a:p>
        </p:txBody>
      </p:sp>
      <p:grpSp>
        <p:nvGrpSpPr>
          <p:cNvPr id="51" name="Google Shape;51;p5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52" name="Google Shape;52;p5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5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58" name="Google Shape;58;p5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6"/>
          <p:cNvSpPr txBox="1">
            <a:spLocks noGrp="1"/>
          </p:cNvSpPr>
          <p:nvPr>
            <p:ph type="body" idx="1"/>
          </p:nvPr>
        </p:nvSpPr>
        <p:spPr>
          <a:xfrm>
            <a:off x="1067100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2"/>
          </p:nvPr>
        </p:nvSpPr>
        <p:spPr>
          <a:xfrm>
            <a:off x="4224149" y="1706950"/>
            <a:ext cx="2977800" cy="32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›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›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»"/>
              <a:defRPr sz="1800"/>
            </a:lvl9pPr>
          </a:lstStyle>
          <a:p>
            <a:endParaRPr/>
          </a:p>
        </p:txBody>
      </p:sp>
      <p:grpSp>
        <p:nvGrpSpPr>
          <p:cNvPr id="68" name="Google Shape;68;p6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69" name="Google Shape;69;p6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6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" name="Google Shape;74;p6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75" name="Google Shape;75;p6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6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8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102" name="Google Shape;102;p8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8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8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8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Google Shape;107;p8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108" name="Google Shape;108;p8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8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8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8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8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 txBox="1">
            <a:spLocks noGrp="1"/>
          </p:cNvSpPr>
          <p:nvPr>
            <p:ph type="body" idx="1"/>
          </p:nvPr>
        </p:nvSpPr>
        <p:spPr>
          <a:xfrm>
            <a:off x="1236500" y="4406300"/>
            <a:ext cx="66711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1pPr>
          </a:lstStyle>
          <a:p>
            <a:endParaRPr/>
          </a:p>
        </p:txBody>
      </p:sp>
      <p:grpSp>
        <p:nvGrpSpPr>
          <p:cNvPr id="116" name="Google Shape;116;p9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117" name="Google Shape;117;p9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9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9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9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9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9"/>
          <p:cNvGrpSpPr/>
          <p:nvPr/>
        </p:nvGrpSpPr>
        <p:grpSpPr>
          <a:xfrm>
            <a:off x="3" y="2738679"/>
            <a:ext cx="722480" cy="2404814"/>
            <a:chOff x="3" y="2750304"/>
            <a:chExt cx="722480" cy="2404814"/>
          </a:xfrm>
        </p:grpSpPr>
        <p:sp>
          <p:nvSpPr>
            <p:cNvPr id="123" name="Google Shape;123;p9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9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9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9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9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9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mall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10"/>
          <p:cNvGrpSpPr/>
          <p:nvPr/>
        </p:nvGrpSpPr>
        <p:grpSpPr>
          <a:xfrm>
            <a:off x="7934863" y="4"/>
            <a:ext cx="1209179" cy="2774603"/>
            <a:chOff x="7395202" y="-6"/>
            <a:chExt cx="1748884" cy="4013021"/>
          </a:xfrm>
        </p:grpSpPr>
        <p:sp>
          <p:nvSpPr>
            <p:cNvPr id="131" name="Google Shape;131;p10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0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0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0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0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0"/>
          <p:cNvGrpSpPr/>
          <p:nvPr/>
        </p:nvGrpSpPr>
        <p:grpSpPr>
          <a:xfrm>
            <a:off x="-1" y="2232486"/>
            <a:ext cx="874634" cy="2911268"/>
            <a:chOff x="3" y="2750304"/>
            <a:chExt cx="722480" cy="2404814"/>
          </a:xfrm>
        </p:grpSpPr>
        <p:sp>
          <p:nvSpPr>
            <p:cNvPr id="137" name="Google Shape;137;p10"/>
            <p:cNvSpPr/>
            <p:nvPr/>
          </p:nvSpPr>
          <p:spPr>
            <a:xfrm rot="5400000" flipH="1">
              <a:off x="-231667" y="3341328"/>
              <a:ext cx="1185900" cy="7224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0"/>
            <p:cNvSpPr/>
            <p:nvPr/>
          </p:nvSpPr>
          <p:spPr>
            <a:xfrm rot="5400000">
              <a:off x="-158106" y="3063820"/>
              <a:ext cx="808800" cy="4923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10"/>
            <p:cNvSpPr/>
            <p:nvPr/>
          </p:nvSpPr>
          <p:spPr>
            <a:xfrm rot="-5400000" flipH="1">
              <a:off x="-173395" y="4440518"/>
              <a:ext cx="888000" cy="5412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0"/>
            <p:cNvSpPr/>
            <p:nvPr/>
          </p:nvSpPr>
          <p:spPr>
            <a:xfrm rot="-5400000">
              <a:off x="-120147" y="2870454"/>
              <a:ext cx="614700" cy="3744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0"/>
            <p:cNvSpPr/>
            <p:nvPr/>
          </p:nvSpPr>
          <p:spPr>
            <a:xfrm rot="-5400000" flipH="1">
              <a:off x="228056" y="4058304"/>
              <a:ext cx="614400" cy="3744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0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green gradient">
  <p:cSld name="BLANK_2">
    <p:bg>
      <p:bgPr>
        <a:gradFill>
          <a:gsLst>
            <a:gs pos="0">
              <a:srgbClr val="33CCCC"/>
            </a:gs>
            <a:gs pos="100000">
              <a:srgbClr val="66FF33"/>
            </a:gs>
          </a:gsLst>
          <a:lin ang="5400700" scaled="0"/>
        </a:gra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/>
          <p:nvPr/>
        </p:nvSpPr>
        <p:spPr>
          <a:xfrm rot="5400000" flipH="1">
            <a:off x="7987921" y="280747"/>
            <a:ext cx="1436798" cy="875312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5400000" flipH="1">
            <a:off x="7711954" y="1152043"/>
            <a:ext cx="1779871" cy="1084184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400000">
            <a:off x="8367254" y="1879297"/>
            <a:ext cx="965333" cy="588243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 rot="-5400000">
            <a:off x="7784794" y="375252"/>
            <a:ext cx="768076" cy="46794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 rot="-5400000" flipH="1">
            <a:off x="8520892" y="2338195"/>
            <a:ext cx="542403" cy="33042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 rot="5400000" flipH="1">
            <a:off x="-280461" y="2947980"/>
            <a:ext cx="1435651" cy="87453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 rot="5400000">
            <a:off x="-191408" y="2612028"/>
            <a:ext cx="979133" cy="595978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 rot="-5400000" flipH="1">
            <a:off x="-209916" y="4278659"/>
            <a:ext cx="1075013" cy="655177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-5400000">
            <a:off x="-145454" y="2377940"/>
            <a:ext cx="744156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-5400000" flipH="1">
            <a:off x="276080" y="3815951"/>
            <a:ext cx="743793" cy="453249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range gradient">
  <p:cSld name="BLANK_2_1_1">
    <p:bg>
      <p:bgPr>
        <a:gradFill>
          <a:gsLst>
            <a:gs pos="0">
              <a:srgbClr val="FF0066"/>
            </a:gs>
            <a:gs pos="100000">
              <a:srgbClr val="FF9900"/>
            </a:gs>
          </a:gsLst>
          <a:lin ang="5400700" scaled="0"/>
        </a:gra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"/>
          <p:cNvSpPr/>
          <p:nvPr/>
        </p:nvSpPr>
        <p:spPr>
          <a:xfrm rot="5400000" flipH="1">
            <a:off x="7987926" y="280753"/>
            <a:ext cx="1436700" cy="8754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3"/>
          <p:cNvSpPr/>
          <p:nvPr/>
        </p:nvSpPr>
        <p:spPr>
          <a:xfrm rot="5400000" flipH="1">
            <a:off x="7711932" y="1152020"/>
            <a:ext cx="1779900" cy="1084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13"/>
          <p:cNvSpPr/>
          <p:nvPr/>
        </p:nvSpPr>
        <p:spPr>
          <a:xfrm rot="-5400000">
            <a:off x="8367248" y="1879235"/>
            <a:ext cx="965400" cy="588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3"/>
          <p:cNvSpPr/>
          <p:nvPr/>
        </p:nvSpPr>
        <p:spPr>
          <a:xfrm rot="-5400000">
            <a:off x="7784863" y="375260"/>
            <a:ext cx="768000" cy="4680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3"/>
          <p:cNvSpPr/>
          <p:nvPr/>
        </p:nvSpPr>
        <p:spPr>
          <a:xfrm rot="-5400000" flipH="1">
            <a:off x="8520834" y="2338254"/>
            <a:ext cx="542400" cy="3303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 rot="5400000" flipH="1">
            <a:off x="-280517" y="2947924"/>
            <a:ext cx="1435800" cy="8745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3"/>
          <p:cNvSpPr/>
          <p:nvPr/>
        </p:nvSpPr>
        <p:spPr>
          <a:xfrm rot="5400000">
            <a:off x="-191502" y="2612001"/>
            <a:ext cx="979200" cy="5961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3"/>
          <p:cNvSpPr/>
          <p:nvPr/>
        </p:nvSpPr>
        <p:spPr>
          <a:xfrm rot="-5400000" flipH="1">
            <a:off x="-209848" y="4278591"/>
            <a:ext cx="1074900" cy="655200"/>
          </a:xfrm>
          <a:prstGeom prst="parallelogram">
            <a:avLst>
              <a:gd name="adj" fmla="val 81897"/>
            </a:avLst>
          </a:prstGeom>
          <a:solidFill>
            <a:srgbClr val="FFFFFF">
              <a:alpha val="4885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-5400000">
            <a:off x="-145501" y="2377842"/>
            <a:ext cx="7443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3"/>
          <p:cNvSpPr/>
          <p:nvPr/>
        </p:nvSpPr>
        <p:spPr>
          <a:xfrm rot="-5400000" flipH="1">
            <a:off x="276152" y="3815879"/>
            <a:ext cx="743700" cy="4533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3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ig">
  <p:cSld name="BLANK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7395202" y="-6"/>
            <a:ext cx="1748884" cy="4013021"/>
            <a:chOff x="7395202" y="-6"/>
            <a:chExt cx="1748884" cy="4013021"/>
          </a:xfrm>
        </p:grpSpPr>
        <p:sp>
          <p:nvSpPr>
            <p:cNvPr id="181" name="Google Shape;181;p14"/>
            <p:cNvSpPr/>
            <p:nvPr/>
          </p:nvSpPr>
          <p:spPr>
            <a:xfrm rot="5400000" flipH="1">
              <a:off x="7471942" y="406044"/>
              <a:ext cx="2078100" cy="12660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CC3399"/>
                </a:gs>
                <a:gs pos="100000">
                  <a:srgbClr val="6699FF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14"/>
            <p:cNvSpPr/>
            <p:nvPr/>
          </p:nvSpPr>
          <p:spPr>
            <a:xfrm rot="5400000" flipH="1">
              <a:off x="7072800" y="1666234"/>
              <a:ext cx="2574300" cy="15681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33CCCC"/>
                </a:gs>
                <a:gs pos="100000">
                  <a:srgbClr val="66FF3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4"/>
            <p:cNvSpPr/>
            <p:nvPr/>
          </p:nvSpPr>
          <p:spPr>
            <a:xfrm rot="-5400000">
              <a:off x="8020587" y="2718092"/>
              <a:ext cx="1396200" cy="850800"/>
            </a:xfrm>
            <a:prstGeom prst="parallelogram">
              <a:avLst>
                <a:gd name="adj" fmla="val 81897"/>
              </a:avLst>
            </a:prstGeom>
            <a:gradFill>
              <a:gsLst>
                <a:gs pos="0">
                  <a:srgbClr val="FF0066"/>
                </a:gs>
                <a:gs pos="100000">
                  <a:srgbClr val="FF990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14"/>
            <p:cNvSpPr/>
            <p:nvPr/>
          </p:nvSpPr>
          <p:spPr>
            <a:xfrm rot="-5400000">
              <a:off x="7178152" y="542730"/>
              <a:ext cx="1110900" cy="676800"/>
            </a:xfrm>
            <a:prstGeom prst="parallelogram">
              <a:avLst>
                <a:gd name="adj" fmla="val 81897"/>
              </a:avLst>
            </a:prstGeom>
            <a:solidFill>
              <a:srgbClr val="FFFFFF">
                <a:alpha val="1422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4"/>
            <p:cNvSpPr/>
            <p:nvPr/>
          </p:nvSpPr>
          <p:spPr>
            <a:xfrm rot="-5400000" flipH="1">
              <a:off x="8242801" y="3381815"/>
              <a:ext cx="784500" cy="477900"/>
            </a:xfrm>
            <a:prstGeom prst="parallelogram">
              <a:avLst>
                <a:gd name="adj" fmla="val 81897"/>
              </a:avLst>
            </a:prstGeom>
            <a:solidFill>
              <a:srgbClr val="0066FF">
                <a:alpha val="2269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4"/>
          <p:cNvSpPr/>
          <p:nvPr/>
        </p:nvSpPr>
        <p:spPr>
          <a:xfrm rot="5400000" flipH="1">
            <a:off x="-479615" y="1845054"/>
            <a:ext cx="2455200" cy="14958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CC3399"/>
              </a:gs>
              <a:gs pos="100000">
                <a:srgbClr val="6699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4"/>
          <p:cNvSpPr/>
          <p:nvPr/>
        </p:nvSpPr>
        <p:spPr>
          <a:xfrm rot="5400000">
            <a:off x="-262152" y="1526813"/>
            <a:ext cx="1340700" cy="8163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33CCCC"/>
              </a:gs>
              <a:gs pos="100000">
                <a:srgbClr val="66FF3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4"/>
          <p:cNvSpPr/>
          <p:nvPr/>
        </p:nvSpPr>
        <p:spPr>
          <a:xfrm rot="-5400000" flipH="1">
            <a:off x="-358955" y="3663589"/>
            <a:ext cx="1838400" cy="1120500"/>
          </a:xfrm>
          <a:prstGeom prst="parallelogram">
            <a:avLst>
              <a:gd name="adj" fmla="val 81897"/>
            </a:avLst>
          </a:prstGeom>
          <a:gradFill>
            <a:gsLst>
              <a:gs pos="0">
                <a:srgbClr val="FF0066"/>
              </a:gs>
              <a:gs pos="100000">
                <a:srgbClr val="FF9900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4"/>
          <p:cNvSpPr/>
          <p:nvPr/>
        </p:nvSpPr>
        <p:spPr>
          <a:xfrm rot="-5400000">
            <a:off x="-199052" y="1206482"/>
            <a:ext cx="1018800" cy="620700"/>
          </a:xfrm>
          <a:prstGeom prst="parallelogram">
            <a:avLst>
              <a:gd name="adj" fmla="val 81897"/>
            </a:avLst>
          </a:prstGeom>
          <a:solidFill>
            <a:srgbClr val="FFFFFF">
              <a:alpha val="1422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4"/>
          <p:cNvSpPr/>
          <p:nvPr/>
        </p:nvSpPr>
        <p:spPr>
          <a:xfrm rot="-5400000" flipH="1">
            <a:off x="472234" y="3024661"/>
            <a:ext cx="1272000" cy="775200"/>
          </a:xfrm>
          <a:prstGeom prst="parallelogram">
            <a:avLst>
              <a:gd name="adj" fmla="val 81897"/>
            </a:avLst>
          </a:prstGeom>
          <a:solidFill>
            <a:srgbClr val="0066FF">
              <a:alpha val="226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4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041F3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7088" y="912850"/>
            <a:ext cx="5972100" cy="6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Hind"/>
              <a:buNone/>
              <a:defRPr sz="3000" b="1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7088" y="1650548"/>
            <a:ext cx="5972100" cy="27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›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400"/>
              <a:buFont typeface="Hind"/>
              <a:buChar char="»"/>
              <a:defRPr sz="24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r">
              <a:buNone/>
              <a:defRPr sz="1100">
                <a:solidFill>
                  <a:srgbClr val="FFFFFF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1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11" Type="http://schemas.openxmlformats.org/officeDocument/2006/relationships/image" Target="../media/image11.jpg"/><Relationship Id="rId5" Type="http://schemas.openxmlformats.org/officeDocument/2006/relationships/image" Target="../media/image5.jpg"/><Relationship Id="rId15" Type="http://schemas.openxmlformats.org/officeDocument/2006/relationships/image" Target="../media/image1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ctrTitle"/>
          </p:nvPr>
        </p:nvSpPr>
        <p:spPr>
          <a:xfrm>
            <a:off x="2146853" y="2323462"/>
            <a:ext cx="465309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TALLER SOBRE EL FOMENTO DE LA INTERNACIONALIZACIÓN DE LAS MYPES</a:t>
            </a:r>
            <a:endParaRPr sz="2800" dirty="0"/>
          </a:p>
        </p:txBody>
      </p:sp>
      <p:pic>
        <p:nvPicPr>
          <p:cNvPr id="7" name="Imagen 6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04C8A959-36D7-9042-9D31-FA4E886E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63" y="216650"/>
            <a:ext cx="3130332" cy="15071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B83C1A4-712A-6B44-9D38-29A97683B9DE}"/>
              </a:ext>
            </a:extLst>
          </p:cNvPr>
          <p:cNvSpPr txBox="1"/>
          <p:nvPr/>
        </p:nvSpPr>
        <p:spPr>
          <a:xfrm>
            <a:off x="834888" y="1308300"/>
            <a:ext cx="65533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tx1"/>
                </a:solidFill>
              </a:rPr>
              <a:t>Los países verdaderamente exportadores son </a:t>
            </a:r>
          </a:p>
          <a:p>
            <a:r>
              <a:rPr lang="es-MX" sz="2400" dirty="0">
                <a:solidFill>
                  <a:schemeClr val="tx1"/>
                </a:solidFill>
              </a:rPr>
              <a:t>aquellos en que sus emprendedores deciden </a:t>
            </a:r>
          </a:p>
          <a:p>
            <a:r>
              <a:rPr lang="es-MX" sz="2400" dirty="0">
                <a:solidFill>
                  <a:schemeClr val="tx1"/>
                </a:solidFill>
              </a:rPr>
              <a:t>no esperar en forma pasiva a que </a:t>
            </a:r>
          </a:p>
          <a:p>
            <a:r>
              <a:rPr lang="es-MX" sz="2400" dirty="0">
                <a:solidFill>
                  <a:schemeClr val="tx1"/>
                </a:solidFill>
              </a:rPr>
              <a:t>les vengan a comprar o a vender…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5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F71BF6-5DAC-C947-B326-3B4BEFBD3D9B}"/>
              </a:ext>
            </a:extLst>
          </p:cNvPr>
          <p:cNvSpPr txBox="1"/>
          <p:nvPr/>
        </p:nvSpPr>
        <p:spPr>
          <a:xfrm>
            <a:off x="1216152" y="3666172"/>
            <a:ext cx="458330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>
                <a:solidFill>
                  <a:schemeClr val="tx1"/>
                </a:solidFill>
              </a:rPr>
              <a:t>La exportación efectiva y permanente </a:t>
            </a:r>
          </a:p>
          <a:p>
            <a:r>
              <a:rPr lang="es-ES_tradnl" sz="1800" dirty="0">
                <a:solidFill>
                  <a:schemeClr val="tx1"/>
                </a:solidFill>
              </a:rPr>
              <a:t>sólo se registra en los casos en que </a:t>
            </a:r>
          </a:p>
          <a:p>
            <a:r>
              <a:rPr lang="es-ES_tradnl" sz="1800" dirty="0">
                <a:solidFill>
                  <a:schemeClr val="tx1"/>
                </a:solidFill>
              </a:rPr>
              <a:t>las unidades productivas se instalan en </a:t>
            </a:r>
          </a:p>
          <a:p>
            <a:r>
              <a:rPr lang="es-ES_tradnl" sz="1800" dirty="0">
                <a:solidFill>
                  <a:schemeClr val="tx1"/>
                </a:solidFill>
              </a:rPr>
              <a:t>el exterior y desde ahí realizan y controlan </a:t>
            </a:r>
          </a:p>
          <a:p>
            <a:r>
              <a:rPr lang="es-ES_tradnl" sz="1800" dirty="0">
                <a:solidFill>
                  <a:schemeClr val="tx1"/>
                </a:solidFill>
              </a:rPr>
              <a:t>la importación de sus productos</a:t>
            </a:r>
            <a:r>
              <a:rPr lang="es-MX" sz="18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F557DA2E-D536-5C44-814F-B817D58F7FB7}"/>
              </a:ext>
            </a:extLst>
          </p:cNvPr>
          <p:cNvGrpSpPr/>
          <p:nvPr/>
        </p:nvGrpSpPr>
        <p:grpSpPr>
          <a:xfrm>
            <a:off x="-506100" y="717436"/>
            <a:ext cx="8371948" cy="3284010"/>
            <a:chOff x="-506100" y="717436"/>
            <a:chExt cx="8371948" cy="3284010"/>
          </a:xfrm>
        </p:grpSpPr>
        <p:pic>
          <p:nvPicPr>
            <p:cNvPr id="212" name="Google Shape;212;p17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-506100" y="717436"/>
              <a:ext cx="3251400" cy="1854314"/>
            </a:xfrm>
            <a:prstGeom prst="parallelogram">
              <a:avLst>
                <a:gd name="adj" fmla="val 63779"/>
              </a:avLst>
            </a:prstGeom>
            <a:noFill/>
            <a:ln>
              <a:noFill/>
            </a:ln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7B4E1AD-26D9-3C4A-9799-EC689CD6949D}"/>
                </a:ext>
              </a:extLst>
            </p:cNvPr>
            <p:cNvSpPr txBox="1"/>
            <p:nvPr/>
          </p:nvSpPr>
          <p:spPr>
            <a:xfrm>
              <a:off x="2051436" y="2062454"/>
              <a:ext cx="581441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400" i="1" dirty="0">
                  <a:solidFill>
                    <a:schemeClr val="tx1"/>
                  </a:solidFill>
                </a:rPr>
                <a:t>Los hombres y mujeres de empresa </a:t>
              </a:r>
            </a:p>
            <a:p>
              <a:r>
                <a:rPr lang="es-ES_tradnl" sz="2400" i="1" dirty="0">
                  <a:solidFill>
                    <a:schemeClr val="tx1"/>
                  </a:solidFill>
                </a:rPr>
                <a:t>que demandan los países son aquellos </a:t>
              </a:r>
            </a:p>
            <a:p>
              <a:r>
                <a:rPr lang="es-ES_tradnl" sz="2400" i="1" dirty="0">
                  <a:solidFill>
                    <a:schemeClr val="tx1"/>
                  </a:solidFill>
                </a:rPr>
                <a:t>capaces de concebir al mundo como su </a:t>
              </a:r>
            </a:p>
            <a:p>
              <a:r>
                <a:rPr lang="es-ES_tradnl" sz="2400" i="1" dirty="0">
                  <a:solidFill>
                    <a:schemeClr val="tx1"/>
                  </a:solidFill>
                </a:rPr>
                <a:t>mercado y como su fuente de suministro </a:t>
              </a:r>
            </a:p>
            <a:p>
              <a:r>
                <a:rPr lang="es-ES_tradnl" sz="2400" i="1" dirty="0">
                  <a:solidFill>
                    <a:schemeClr val="tx1"/>
                  </a:solidFill>
                </a:rPr>
                <a:t>de insumos</a:t>
              </a:r>
              <a:r>
                <a:rPr lang="es-MX" sz="2400" i="1" dirty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11000">
              <a:schemeClr val="accent1">
                <a:lumMod val="40000"/>
                <a:lumOff val="60000"/>
              </a:schemeClr>
            </a:gs>
            <a:gs pos="82000">
              <a:schemeClr val="bg2">
                <a:lumMod val="10000"/>
              </a:schemeClr>
            </a:gs>
            <a:gs pos="99000">
              <a:srgbClr val="060646"/>
            </a:gs>
          </a:gsLst>
          <a:lin ang="5400000" scaled="1"/>
        </a:gra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360B3D4-CBED-8442-B3B5-9587F3BCF8DB}"/>
              </a:ext>
            </a:extLst>
          </p:cNvPr>
          <p:cNvSpPr/>
          <p:nvPr/>
        </p:nvSpPr>
        <p:spPr>
          <a:xfrm>
            <a:off x="1243584" y="1218879"/>
            <a:ext cx="5751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400" dirty="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rPr>
              <a:t>Los Gobiernos Estatales debieran promover la vinculación de las comunidades más desfavorecidas con las agencias de cooperación para el desarrollo y las organizaciones de comercio justo de países avanzados</a:t>
            </a:r>
            <a:r>
              <a:rPr lang="es-MX" sz="24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3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61A1936D-4D39-5649-8AA8-1AA1B587FB4D}"/>
              </a:ext>
            </a:extLst>
          </p:cNvPr>
          <p:cNvGrpSpPr/>
          <p:nvPr/>
        </p:nvGrpSpPr>
        <p:grpSpPr>
          <a:xfrm>
            <a:off x="100584" y="1248311"/>
            <a:ext cx="7933582" cy="3564314"/>
            <a:chOff x="100584" y="1248311"/>
            <a:chExt cx="7933582" cy="3564314"/>
          </a:xfrm>
        </p:grpSpPr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AA8C59E-271E-E949-A4FE-D4FE6117E1E8}"/>
                </a:ext>
              </a:extLst>
            </p:cNvPr>
            <p:cNvSpPr txBox="1"/>
            <p:nvPr/>
          </p:nvSpPr>
          <p:spPr>
            <a:xfrm>
              <a:off x="100584" y="1248311"/>
              <a:ext cx="7933582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i="1" dirty="0">
                  <a:solidFill>
                    <a:schemeClr val="tx1"/>
                  </a:solidFill>
                </a:rPr>
                <a:t>Las comunidades autónomas de España disponen de </a:t>
              </a:r>
            </a:p>
            <a:p>
              <a:r>
                <a:rPr lang="es-MX" sz="2000" i="1" dirty="0">
                  <a:solidFill>
                    <a:schemeClr val="tx1"/>
                  </a:solidFill>
                </a:rPr>
                <a:t>más de 220 Oficinas en el exterior para promover su </a:t>
              </a:r>
            </a:p>
            <a:p>
              <a:r>
                <a:rPr lang="es-MX" sz="2000" i="1" dirty="0">
                  <a:solidFill>
                    <a:schemeClr val="tx1"/>
                  </a:solidFill>
                </a:rPr>
                <a:t>relación particular de comercio exterior y promoción de inversiones, </a:t>
              </a:r>
            </a:p>
            <a:p>
              <a:r>
                <a:rPr lang="es-MX" sz="2000" i="1" dirty="0">
                  <a:solidFill>
                    <a:schemeClr val="tx1"/>
                  </a:solidFill>
                </a:rPr>
                <a:t>cifra que contrasta seriamente con lo que sucede en México 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  <p:pic>
          <p:nvPicPr>
            <p:cNvPr id="6" name="Imagen 5" descr="Bandera de color rojo&#10;&#10;Descripción generada automáticamente">
              <a:extLst>
                <a:ext uri="{FF2B5EF4-FFF2-40B4-BE49-F238E27FC236}">
                  <a16:creationId xmlns:a16="http://schemas.microsoft.com/office/drawing/2014/main" id="{C9300164-DBDB-654F-B592-5B4D3FDA6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7014" y="3149227"/>
              <a:ext cx="2220722" cy="166339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0F4BBBF5-6996-734D-9677-7BB9747210EE}"/>
              </a:ext>
            </a:extLst>
          </p:cNvPr>
          <p:cNvGrpSpPr/>
          <p:nvPr/>
        </p:nvGrpSpPr>
        <p:grpSpPr>
          <a:xfrm>
            <a:off x="191565" y="466344"/>
            <a:ext cx="8120331" cy="4576614"/>
            <a:chOff x="191565" y="466344"/>
            <a:chExt cx="8120331" cy="4576614"/>
          </a:xfrm>
        </p:grpSpPr>
        <p:pic>
          <p:nvPicPr>
            <p:cNvPr id="3" name="Google Shape;405;p38">
              <a:extLst>
                <a:ext uri="{FF2B5EF4-FFF2-40B4-BE49-F238E27FC236}">
                  <a16:creationId xmlns:a16="http://schemas.microsoft.com/office/drawing/2014/main" id="{B195EEA7-218F-D846-9F92-C0259E403C81}"/>
                </a:ext>
              </a:extLst>
            </p:cNvPr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4480560" y="2727156"/>
              <a:ext cx="3831336" cy="2315802"/>
            </a:xfrm>
            <a:prstGeom prst="parallelogram">
              <a:avLst>
                <a:gd name="adj" fmla="val 63779"/>
              </a:avLst>
            </a:prstGeom>
            <a:noFill/>
            <a:ln>
              <a:noFill/>
            </a:ln>
          </p:spPr>
        </p:pic>
        <p:pic>
          <p:nvPicPr>
            <p:cNvPr id="4" name="Google Shape;405;p38">
              <a:extLst>
                <a:ext uri="{FF2B5EF4-FFF2-40B4-BE49-F238E27FC236}">
                  <a16:creationId xmlns:a16="http://schemas.microsoft.com/office/drawing/2014/main" id="{78FB16C7-3A52-4746-A0AD-43DD4C3702B8}"/>
                </a:ext>
              </a:extLst>
            </p:cNvPr>
            <p:cNvPicPr preferRelativeResize="0"/>
            <p:nvPr/>
          </p:nvPicPr>
          <p:blipFill>
            <a:blip r:embed="rId4"/>
            <a:srcRect/>
            <a:stretch/>
          </p:blipFill>
          <p:spPr>
            <a:xfrm>
              <a:off x="1745373" y="2727156"/>
              <a:ext cx="3480030" cy="2315802"/>
            </a:xfrm>
            <a:prstGeom prst="parallelogram">
              <a:avLst>
                <a:gd name="adj" fmla="val 63779"/>
              </a:avLst>
            </a:prstGeom>
            <a:noFill/>
            <a:ln>
              <a:noFill/>
            </a:ln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F7B49D72-5511-FF4F-A2A5-80CB8AB7CE3F}"/>
                </a:ext>
              </a:extLst>
            </p:cNvPr>
            <p:cNvSpPr txBox="1"/>
            <p:nvPr/>
          </p:nvSpPr>
          <p:spPr>
            <a:xfrm>
              <a:off x="191565" y="466344"/>
              <a:ext cx="800411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800" dirty="0">
                  <a:solidFill>
                    <a:schemeClr val="tx1"/>
                  </a:solidFill>
                </a:rPr>
                <a:t>La visita y participación en ferias internacionales </a:t>
              </a:r>
            </a:p>
            <a:p>
              <a:r>
                <a:rPr lang="es-MX" sz="2800" dirty="0">
                  <a:solidFill>
                    <a:schemeClr val="tx1"/>
                  </a:solidFill>
                </a:rPr>
                <a:t>es una acción estratégica del proceso </a:t>
              </a:r>
            </a:p>
            <a:p>
              <a:r>
                <a:rPr lang="es-MX" sz="2800" dirty="0">
                  <a:solidFill>
                    <a:schemeClr val="tx1"/>
                  </a:solidFill>
                </a:rPr>
                <a:t>de internacionalización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4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69C79BE-2308-2A41-8B4C-12892D791050}"/>
              </a:ext>
            </a:extLst>
          </p:cNvPr>
          <p:cNvGrpSpPr/>
          <p:nvPr/>
        </p:nvGrpSpPr>
        <p:grpSpPr>
          <a:xfrm>
            <a:off x="869331" y="806535"/>
            <a:ext cx="7807258" cy="3530430"/>
            <a:chOff x="869331" y="806535"/>
            <a:chExt cx="7807258" cy="3530430"/>
          </a:xfrm>
        </p:grpSpPr>
        <p:pic>
          <p:nvPicPr>
            <p:cNvPr id="212" name="Google Shape;212;p17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869331" y="806535"/>
              <a:ext cx="2786537" cy="1854314"/>
            </a:xfrm>
            <a:prstGeom prst="parallelogram">
              <a:avLst>
                <a:gd name="adj" fmla="val 63779"/>
              </a:avLst>
            </a:prstGeom>
            <a:noFill/>
            <a:ln>
              <a:noFill/>
            </a:ln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D7B4E1AD-26D9-3C4A-9799-EC689CD6949D}"/>
                </a:ext>
              </a:extLst>
            </p:cNvPr>
            <p:cNvSpPr txBox="1"/>
            <p:nvPr/>
          </p:nvSpPr>
          <p:spPr>
            <a:xfrm>
              <a:off x="2666610" y="2767305"/>
              <a:ext cx="600997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i="1" dirty="0">
                  <a:solidFill>
                    <a:schemeClr val="tx1"/>
                  </a:solidFill>
                </a:rPr>
                <a:t>Las alternativas de esquemas de </a:t>
              </a:r>
            </a:p>
            <a:p>
              <a:r>
                <a:rPr lang="es-ES" sz="2400" i="1" dirty="0">
                  <a:solidFill>
                    <a:schemeClr val="tx1"/>
                  </a:solidFill>
                </a:rPr>
                <a:t>colaboración internacional son tan amplias</a:t>
              </a:r>
            </a:p>
            <a:p>
              <a:r>
                <a:rPr lang="es-ES" sz="2400" i="1" dirty="0">
                  <a:solidFill>
                    <a:schemeClr val="tx1"/>
                  </a:solidFill>
                </a:rPr>
                <a:t>como la imaginación de un verdadero</a:t>
              </a:r>
            </a:p>
            <a:p>
              <a:r>
                <a:rPr lang="es-ES" sz="2400" i="1" dirty="0">
                  <a:solidFill>
                    <a:schemeClr val="tx1"/>
                  </a:solidFill>
                </a:rPr>
                <a:t>emprendedor</a:t>
              </a:r>
              <a:endParaRPr lang="es-MX" sz="24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710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bg1"/>
            </a:gs>
            <a:gs pos="56000">
              <a:schemeClr val="bg1">
                <a:lumMod val="50000"/>
                <a:lumOff val="50000"/>
              </a:schemeClr>
            </a:gs>
            <a:gs pos="82000">
              <a:schemeClr val="bg2">
                <a:lumMod val="10000"/>
              </a:schemeClr>
            </a:gs>
            <a:gs pos="99000">
              <a:srgbClr val="060646"/>
            </a:gs>
          </a:gsLst>
          <a:lin ang="5400000" scaled="1"/>
        </a:gra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6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B8B065B-EAD0-8D42-A705-CEF5857058EB}"/>
              </a:ext>
            </a:extLst>
          </p:cNvPr>
          <p:cNvGrpSpPr/>
          <p:nvPr/>
        </p:nvGrpSpPr>
        <p:grpSpPr>
          <a:xfrm>
            <a:off x="1321418" y="281522"/>
            <a:ext cx="5419257" cy="4454728"/>
            <a:chOff x="1321418" y="281522"/>
            <a:chExt cx="5419257" cy="4454728"/>
          </a:xfrm>
        </p:grpSpPr>
        <p:pic>
          <p:nvPicPr>
            <p:cNvPr id="3" name="Imagen 2" descr="Imagen que contiene texto, señal, cuarto, dibujo&#10;&#10;Descripción generada automáticamente">
              <a:extLst>
                <a:ext uri="{FF2B5EF4-FFF2-40B4-BE49-F238E27FC236}">
                  <a16:creationId xmlns:a16="http://schemas.microsoft.com/office/drawing/2014/main" id="{8F7B53CE-9A4E-374A-9E41-B71C3215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278" y="281523"/>
              <a:ext cx="2930397" cy="2069219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0599549-7C16-5647-8B81-D19665FA5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94604" y="2792759"/>
              <a:ext cx="2346071" cy="1943491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98F7B41-3828-8040-928F-FB0F9E9DD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1418" y="281522"/>
              <a:ext cx="1988710" cy="2331763"/>
            </a:xfrm>
            <a:prstGeom prst="rect">
              <a:avLst/>
            </a:prstGeom>
          </p:spPr>
        </p:pic>
        <p:pic>
          <p:nvPicPr>
            <p:cNvPr id="10" name="Imagen 9" descr="Imagen que contiene dibujo&#10;&#10;Descripción generada automáticamente">
              <a:extLst>
                <a:ext uri="{FF2B5EF4-FFF2-40B4-BE49-F238E27FC236}">
                  <a16:creationId xmlns:a16="http://schemas.microsoft.com/office/drawing/2014/main" id="{0D129413-972A-954F-B921-5A0A0CB94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54497" y="2797850"/>
              <a:ext cx="1955631" cy="1938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251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EA5D33"/>
            </a:gs>
            <a:gs pos="78000">
              <a:srgbClr val="8C83E8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7FACDFBA-F68F-8941-AB82-6106AECB13D1}"/>
              </a:ext>
            </a:extLst>
          </p:cNvPr>
          <p:cNvGrpSpPr/>
          <p:nvPr/>
        </p:nvGrpSpPr>
        <p:grpSpPr>
          <a:xfrm>
            <a:off x="886968" y="1234440"/>
            <a:ext cx="7158735" cy="3781086"/>
            <a:chOff x="886968" y="1234440"/>
            <a:chExt cx="7158735" cy="3781086"/>
          </a:xfrm>
        </p:grpSpPr>
        <p:pic>
          <p:nvPicPr>
            <p:cNvPr id="6" name="Google Shape;405;p38">
              <a:extLst>
                <a:ext uri="{FF2B5EF4-FFF2-40B4-BE49-F238E27FC236}">
                  <a16:creationId xmlns:a16="http://schemas.microsoft.com/office/drawing/2014/main" id="{276F4E48-11D0-E34B-A8BD-D01055C29D99}"/>
                </a:ext>
              </a:extLst>
            </p:cNvPr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4572000" y="2699724"/>
              <a:ext cx="3473703" cy="2315802"/>
            </a:xfrm>
            <a:prstGeom prst="parallelogram">
              <a:avLst>
                <a:gd name="adj" fmla="val 63779"/>
              </a:avLst>
            </a:prstGeom>
            <a:noFill/>
            <a:ln>
              <a:noFill/>
            </a:ln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597B3FA-A813-2048-B775-19858173C7FA}"/>
                </a:ext>
              </a:extLst>
            </p:cNvPr>
            <p:cNvSpPr txBox="1"/>
            <p:nvPr/>
          </p:nvSpPr>
          <p:spPr>
            <a:xfrm>
              <a:off x="886968" y="1234440"/>
              <a:ext cx="693972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dirty="0">
                  <a:solidFill>
                    <a:schemeClr val="tx1"/>
                  </a:solidFill>
                </a:rPr>
                <a:t>Concertar Acuerdos de Alianza Estratégica y Colaboración </a:t>
              </a:r>
            </a:p>
            <a:p>
              <a:r>
                <a:rPr lang="es-ES_tradnl" sz="2000" dirty="0">
                  <a:solidFill>
                    <a:schemeClr val="tx1"/>
                  </a:solidFill>
                </a:rPr>
                <a:t>con gobiernos estatales de otros países, para promover </a:t>
              </a:r>
            </a:p>
            <a:p>
              <a:r>
                <a:rPr lang="es-ES_tradnl" sz="2000" dirty="0">
                  <a:solidFill>
                    <a:schemeClr val="tx1"/>
                  </a:solidFill>
                </a:rPr>
                <a:t>el comercio exterior recíproco entre ambas entidades. </a:t>
              </a:r>
              <a:endParaRPr lang="es-MX" sz="20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65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EA5D33"/>
            </a:gs>
            <a:gs pos="78000">
              <a:srgbClr val="8C83E8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A2A25C2F-2808-C247-992E-7C82C7E98F24}"/>
              </a:ext>
            </a:extLst>
          </p:cNvPr>
          <p:cNvGrpSpPr/>
          <p:nvPr/>
        </p:nvGrpSpPr>
        <p:grpSpPr>
          <a:xfrm>
            <a:off x="393192" y="457200"/>
            <a:ext cx="8336044" cy="3338632"/>
            <a:chOff x="393192" y="457200"/>
            <a:chExt cx="8336044" cy="3338632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0597B3FA-A813-2048-B775-19858173C7FA}"/>
                </a:ext>
              </a:extLst>
            </p:cNvPr>
            <p:cNvSpPr txBox="1"/>
            <p:nvPr/>
          </p:nvSpPr>
          <p:spPr>
            <a:xfrm>
              <a:off x="393192" y="457200"/>
              <a:ext cx="7649851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800" i="1" dirty="0">
                  <a:solidFill>
                    <a:schemeClr val="tx1"/>
                  </a:solidFill>
                </a:rPr>
                <a:t>Las mujeres emprendedoras disponen de una </a:t>
              </a:r>
            </a:p>
            <a:p>
              <a:r>
                <a:rPr lang="es-ES_tradnl" sz="2800" i="1" dirty="0">
                  <a:solidFill>
                    <a:schemeClr val="tx1"/>
                  </a:solidFill>
                </a:rPr>
                <a:t>extraordinaria capacidad de respaldo solidario </a:t>
              </a:r>
            </a:p>
            <a:p>
              <a:r>
                <a:rPr lang="es-ES_tradnl" sz="2800" i="1" dirty="0">
                  <a:solidFill>
                    <a:schemeClr val="tx1"/>
                  </a:solidFill>
                </a:rPr>
                <a:t>para instrumentar alianzas estratégicas </a:t>
              </a:r>
            </a:p>
            <a:p>
              <a:r>
                <a:rPr lang="es-ES_tradnl" sz="2800" i="1" dirty="0">
                  <a:solidFill>
                    <a:schemeClr val="tx1"/>
                  </a:solidFill>
                </a:rPr>
                <a:t>a nivel internacional</a:t>
              </a:r>
              <a:endParaRPr lang="es-MX" sz="2800" i="1" dirty="0">
                <a:solidFill>
                  <a:schemeClr val="tx1"/>
                </a:solidFill>
              </a:endParaRPr>
            </a:p>
          </p:txBody>
        </p:sp>
        <p:pic>
          <p:nvPicPr>
            <p:cNvPr id="4" name="Imagen 3" descr="Imagen que contiene persona, mujer, tabla, gente&#10;&#10;Descripción generada automáticamente">
              <a:extLst>
                <a:ext uri="{FF2B5EF4-FFF2-40B4-BE49-F238E27FC236}">
                  <a16:creationId xmlns:a16="http://schemas.microsoft.com/office/drawing/2014/main" id="{6B21A765-AA5D-8B41-8968-5ED763ABF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7242" y="2654970"/>
              <a:ext cx="2011994" cy="1126716"/>
            </a:xfrm>
            <a:prstGeom prst="rect">
              <a:avLst/>
            </a:prstGeom>
          </p:spPr>
        </p:pic>
        <p:pic>
          <p:nvPicPr>
            <p:cNvPr id="7" name="Imagen 6" descr="Imagen que contiene exterior, persona, mujer, sostener&#10;&#10;Descripción generada automáticamente">
              <a:extLst>
                <a:ext uri="{FF2B5EF4-FFF2-40B4-BE49-F238E27FC236}">
                  <a16:creationId xmlns:a16="http://schemas.microsoft.com/office/drawing/2014/main" id="{688F3186-FE17-A649-99E3-ED0C62C3A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233" y="2656787"/>
              <a:ext cx="2392130" cy="1126569"/>
            </a:xfrm>
            <a:prstGeom prst="rect">
              <a:avLst/>
            </a:prstGeom>
          </p:spPr>
        </p:pic>
        <p:pic>
          <p:nvPicPr>
            <p:cNvPr id="9" name="Imagen 8" descr="Imagen que contiene mujer, traje, tabla, computadora&#10;&#10;Descripción generada automáticamente">
              <a:extLst>
                <a:ext uri="{FF2B5EF4-FFF2-40B4-BE49-F238E27FC236}">
                  <a16:creationId xmlns:a16="http://schemas.microsoft.com/office/drawing/2014/main" id="{665C00DF-D185-F749-951C-99FF661E8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5112" y="2654970"/>
              <a:ext cx="2392130" cy="1140862"/>
            </a:xfrm>
            <a:prstGeom prst="rect">
              <a:avLst/>
            </a:prstGeom>
          </p:spPr>
        </p:pic>
        <p:pic>
          <p:nvPicPr>
            <p:cNvPr id="11" name="Imagen 10" descr="Imagen que contiene persona, mujer, viendo, tabla&#10;&#10;Descripción generada automáticamente">
              <a:extLst>
                <a:ext uri="{FF2B5EF4-FFF2-40B4-BE49-F238E27FC236}">
                  <a16:creationId xmlns:a16="http://schemas.microsoft.com/office/drawing/2014/main" id="{CEA81D50-9E32-4644-AF5E-3027A255A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13117" y="2654970"/>
              <a:ext cx="2011995" cy="1126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774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openDmnd">
          <a:fgClr>
            <a:srgbClr val="BF3417"/>
          </a:fgClr>
          <a:bgClr>
            <a:schemeClr val="bg1"/>
          </a:bgClr>
        </a:pattFill>
        <a:effectLst/>
      </p:bgPr>
    </p:bg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8F69953D-67CF-FD4C-8E3D-985E4B59A763}"/>
              </a:ext>
            </a:extLst>
          </p:cNvPr>
          <p:cNvGrpSpPr/>
          <p:nvPr/>
        </p:nvGrpSpPr>
        <p:grpSpPr>
          <a:xfrm>
            <a:off x="223181" y="64008"/>
            <a:ext cx="7457779" cy="5015485"/>
            <a:chOff x="223181" y="64008"/>
            <a:chExt cx="7457779" cy="5015485"/>
          </a:xfrm>
        </p:grpSpPr>
        <p:sp>
          <p:nvSpPr>
            <p:cNvPr id="2" name="Cubo 1">
              <a:extLst>
                <a:ext uri="{FF2B5EF4-FFF2-40B4-BE49-F238E27FC236}">
                  <a16:creationId xmlns:a16="http://schemas.microsoft.com/office/drawing/2014/main" id="{A7FD4350-4A0C-6648-813B-8B545DF3EAEC}"/>
                </a:ext>
              </a:extLst>
            </p:cNvPr>
            <p:cNvSpPr/>
            <p:nvPr/>
          </p:nvSpPr>
          <p:spPr>
            <a:xfrm>
              <a:off x="2999232" y="64008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Importación de maquinaria, equipo e insumos</a:t>
              </a:r>
              <a:endParaRPr lang="es-ES" altLang="es-MX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" name="Cubo 2">
              <a:extLst>
                <a:ext uri="{FF2B5EF4-FFF2-40B4-BE49-F238E27FC236}">
                  <a16:creationId xmlns:a16="http://schemas.microsoft.com/office/drawing/2014/main" id="{416FC72B-21DC-3048-BE32-FE80526A370A}"/>
                </a:ext>
              </a:extLst>
            </p:cNvPr>
            <p:cNvSpPr/>
            <p:nvPr/>
          </p:nvSpPr>
          <p:spPr>
            <a:xfrm>
              <a:off x="2999232" y="1763079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Importación de diseños para decoración de establecimientos</a:t>
              </a:r>
              <a:endParaRPr lang="es-ES" altLang="es-MX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Cubo 3">
              <a:extLst>
                <a:ext uri="{FF2B5EF4-FFF2-40B4-BE49-F238E27FC236}">
                  <a16:creationId xmlns:a16="http://schemas.microsoft.com/office/drawing/2014/main" id="{B9EB7393-E102-DA4A-98CA-D2E189EB917D}"/>
                </a:ext>
              </a:extLst>
            </p:cNvPr>
            <p:cNvSpPr/>
            <p:nvPr/>
          </p:nvSpPr>
          <p:spPr>
            <a:xfrm>
              <a:off x="2999232" y="1196722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Importación de diseños de productos y servicios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" name="Cubo 4">
              <a:extLst>
                <a:ext uri="{FF2B5EF4-FFF2-40B4-BE49-F238E27FC236}">
                  <a16:creationId xmlns:a16="http://schemas.microsoft.com/office/drawing/2014/main" id="{019A9CA8-C33D-A148-82A8-C8BA64869215}"/>
                </a:ext>
              </a:extLst>
            </p:cNvPr>
            <p:cNvSpPr/>
            <p:nvPr/>
          </p:nvSpPr>
          <p:spPr>
            <a:xfrm>
              <a:off x="2999232" y="630365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es-MX" b="1" dirty="0">
                <a:latin typeface="Calibri" panose="020F0502020204030204" pitchFamily="34" charset="0"/>
              </a:endParaRPr>
            </a:p>
            <a:p>
              <a:pPr algn="ctr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Importación de productos complementarios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  <a:p>
              <a:pPr algn="ctr"/>
              <a:endParaRPr lang="es-MX" dirty="0"/>
            </a:p>
          </p:txBody>
        </p:sp>
        <p:sp>
          <p:nvSpPr>
            <p:cNvPr id="6" name="Cubo 5">
              <a:extLst>
                <a:ext uri="{FF2B5EF4-FFF2-40B4-BE49-F238E27FC236}">
                  <a16:creationId xmlns:a16="http://schemas.microsoft.com/office/drawing/2014/main" id="{22DA53F2-D60E-D942-984E-33C9B4882945}"/>
                </a:ext>
              </a:extLst>
            </p:cNvPr>
            <p:cNvSpPr/>
            <p:nvPr/>
          </p:nvSpPr>
          <p:spPr>
            <a:xfrm>
              <a:off x="2999232" y="2329436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Importación de estrategias promocionales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Cubo 6">
              <a:extLst>
                <a:ext uri="{FF2B5EF4-FFF2-40B4-BE49-F238E27FC236}">
                  <a16:creationId xmlns:a16="http://schemas.microsoft.com/office/drawing/2014/main" id="{DDC751B6-BB67-964F-A8AC-0AD66DBAD248}"/>
                </a:ext>
              </a:extLst>
            </p:cNvPr>
            <p:cNvSpPr/>
            <p:nvPr/>
          </p:nvSpPr>
          <p:spPr>
            <a:xfrm>
              <a:off x="2999232" y="4028507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Alianzas estratégicas con empresas del exterior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" name="Cubo 7">
              <a:extLst>
                <a:ext uri="{FF2B5EF4-FFF2-40B4-BE49-F238E27FC236}">
                  <a16:creationId xmlns:a16="http://schemas.microsoft.com/office/drawing/2014/main" id="{912206AD-B609-3D47-8D78-89C6BDF2FE86}"/>
                </a:ext>
              </a:extLst>
            </p:cNvPr>
            <p:cNvSpPr/>
            <p:nvPr/>
          </p:nvSpPr>
          <p:spPr>
            <a:xfrm>
              <a:off x="2999232" y="3462150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altLang="es-MX" b="1" dirty="0">
                <a:latin typeface="Calibri" panose="020F0502020204030204" pitchFamily="34" charset="0"/>
              </a:endParaRPr>
            </a:p>
            <a:p>
              <a:pPr algn="ctr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Visitas y participación en ferias internacionales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  <a:p>
              <a:pPr algn="ctr"/>
              <a:endParaRPr lang="es-MX" dirty="0"/>
            </a:p>
          </p:txBody>
        </p:sp>
        <p:sp>
          <p:nvSpPr>
            <p:cNvPr id="9" name="Cubo 8">
              <a:extLst>
                <a:ext uri="{FF2B5EF4-FFF2-40B4-BE49-F238E27FC236}">
                  <a16:creationId xmlns:a16="http://schemas.microsoft.com/office/drawing/2014/main" id="{E857BC3D-22DA-6C45-942B-053FE8EA97CF}"/>
                </a:ext>
              </a:extLst>
            </p:cNvPr>
            <p:cNvSpPr/>
            <p:nvPr/>
          </p:nvSpPr>
          <p:spPr>
            <a:xfrm>
              <a:off x="2999232" y="2895793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Exportación de bienes y servicios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794BCAA4-7F9D-7C4D-A41E-AE5A89FB4C67}"/>
                </a:ext>
              </a:extLst>
            </p:cNvPr>
            <p:cNvSpPr txBox="1"/>
            <p:nvPr/>
          </p:nvSpPr>
          <p:spPr>
            <a:xfrm>
              <a:off x="223181" y="1573116"/>
              <a:ext cx="2452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000" dirty="0">
                  <a:solidFill>
                    <a:schemeClr val="tx1"/>
                  </a:solidFill>
                </a:rPr>
                <a:t>Internacionalización</a:t>
              </a:r>
              <a:endParaRPr lang="es-MX" sz="1600" dirty="0">
                <a:solidFill>
                  <a:schemeClr val="tx1"/>
                </a:solidFill>
              </a:endParaRPr>
            </a:p>
          </p:txBody>
        </p:sp>
        <p:sp>
          <p:nvSpPr>
            <p:cNvPr id="11" name="Cubo 10">
              <a:extLst>
                <a:ext uri="{FF2B5EF4-FFF2-40B4-BE49-F238E27FC236}">
                  <a16:creationId xmlns:a16="http://schemas.microsoft.com/office/drawing/2014/main" id="{55512256-4478-4648-8896-67994503D369}"/>
                </a:ext>
              </a:extLst>
            </p:cNvPr>
            <p:cNvSpPr/>
            <p:nvPr/>
          </p:nvSpPr>
          <p:spPr>
            <a:xfrm>
              <a:off x="2999232" y="4594861"/>
              <a:ext cx="4681728" cy="484632"/>
            </a:xfrm>
            <a:prstGeom prst="cube">
              <a:avLst/>
            </a:prstGeom>
            <a:gradFill>
              <a:gsLst>
                <a:gs pos="85000">
                  <a:schemeClr val="tx1"/>
                </a:gs>
                <a:gs pos="100000">
                  <a:srgbClr val="8C83E8"/>
                </a:gs>
              </a:gsLst>
              <a:path path="circle">
                <a:fillToRect l="50000" t="50000" r="50000" b="50000"/>
              </a:path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hangingPunct="1"/>
              <a:r>
                <a:rPr lang="es-MX" altLang="es-MX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Alianzas estratégicas entre mujeres empresarias</a:t>
              </a:r>
              <a:endParaRPr lang="es-ES" altLang="es-MX" sz="1600" b="1" dirty="0">
                <a:solidFill>
                  <a:srgbClr val="C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8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"/>
          <p:cNvSpPr txBox="1">
            <a:spLocks noGrp="1"/>
          </p:cNvSpPr>
          <p:nvPr>
            <p:ph type="ctrTitle"/>
          </p:nvPr>
        </p:nvSpPr>
        <p:spPr>
          <a:xfrm>
            <a:off x="2146853" y="2323462"/>
            <a:ext cx="4653095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TALLER SOBRE EL FOMENTO DE LA INTERNACIONALIZACIÓN DE LAS MYPES</a:t>
            </a:r>
            <a:endParaRPr sz="2800" dirty="0"/>
          </a:p>
        </p:txBody>
      </p:sp>
      <p:pic>
        <p:nvPicPr>
          <p:cNvPr id="7" name="Imagen 6" descr="Imagen que contiene mapa, texto&#10;&#10;Descripción generada automáticamente">
            <a:extLst>
              <a:ext uri="{FF2B5EF4-FFF2-40B4-BE49-F238E27FC236}">
                <a16:creationId xmlns:a16="http://schemas.microsoft.com/office/drawing/2014/main" id="{04C8A959-36D7-9042-9D31-FA4E886E5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63" y="216650"/>
            <a:ext cx="3130332" cy="15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8E436A-4333-AD44-A487-CE192363A71F}"/>
              </a:ext>
            </a:extLst>
          </p:cNvPr>
          <p:cNvSpPr txBox="1"/>
          <p:nvPr/>
        </p:nvSpPr>
        <p:spPr>
          <a:xfrm>
            <a:off x="1429247" y="1563624"/>
            <a:ext cx="65469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>
                <a:solidFill>
                  <a:schemeClr val="tx1"/>
                </a:solidFill>
              </a:rPr>
              <a:t>Importación de maquinaria, </a:t>
            </a:r>
          </a:p>
          <a:p>
            <a:r>
              <a:rPr lang="es-MX" sz="4000" dirty="0">
                <a:solidFill>
                  <a:schemeClr val="tx1"/>
                </a:solidFill>
              </a:rPr>
              <a:t>equipo e insumos</a:t>
            </a:r>
          </a:p>
        </p:txBody>
      </p:sp>
    </p:spTree>
    <p:extLst>
      <p:ext uri="{BB962C8B-B14F-4D97-AF65-F5344CB8AC3E}">
        <p14:creationId xmlns:p14="http://schemas.microsoft.com/office/powerpoint/2010/main" val="202565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8E436A-4333-AD44-A487-CE192363A71F}"/>
              </a:ext>
            </a:extLst>
          </p:cNvPr>
          <p:cNvSpPr txBox="1"/>
          <p:nvPr/>
        </p:nvSpPr>
        <p:spPr>
          <a:xfrm>
            <a:off x="1429247" y="1563624"/>
            <a:ext cx="6489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>
                <a:solidFill>
                  <a:schemeClr val="tx1"/>
                </a:solidFill>
              </a:rPr>
              <a:t>Importación de </a:t>
            </a:r>
          </a:p>
          <a:p>
            <a:r>
              <a:rPr lang="es-MX" sz="4000" dirty="0">
                <a:solidFill>
                  <a:schemeClr val="tx1"/>
                </a:solidFill>
              </a:rPr>
              <a:t>productos complementarios</a:t>
            </a:r>
          </a:p>
        </p:txBody>
      </p:sp>
    </p:spTree>
    <p:extLst>
      <p:ext uri="{BB962C8B-B14F-4D97-AF65-F5344CB8AC3E}">
        <p14:creationId xmlns:p14="http://schemas.microsoft.com/office/powerpoint/2010/main" val="14844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8E436A-4333-AD44-A487-CE192363A71F}"/>
              </a:ext>
            </a:extLst>
          </p:cNvPr>
          <p:cNvSpPr txBox="1"/>
          <p:nvPr/>
        </p:nvSpPr>
        <p:spPr>
          <a:xfrm>
            <a:off x="1593839" y="1581912"/>
            <a:ext cx="57182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dirty="0">
                <a:solidFill>
                  <a:schemeClr val="tx1"/>
                </a:solidFill>
              </a:rPr>
              <a:t>Importación de diseños </a:t>
            </a:r>
          </a:p>
          <a:p>
            <a:r>
              <a:rPr lang="es-MX" sz="4000" dirty="0">
                <a:solidFill>
                  <a:schemeClr val="tx1"/>
                </a:solidFill>
              </a:rPr>
              <a:t>de productos y servicios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0D4A49-F7F3-0D40-96CA-098A7DCFB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1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EB4B47"/>
            </a:gs>
            <a:gs pos="78000">
              <a:srgbClr val="009AFE"/>
            </a:gs>
          </a:gsLst>
          <a:lin ang="5400700" scaled="0"/>
        </a:gradFill>
        <a:effectLst/>
      </p:bgPr>
    </p:bg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upo 37">
            <a:extLst>
              <a:ext uri="{FF2B5EF4-FFF2-40B4-BE49-F238E27FC236}">
                <a16:creationId xmlns:a16="http://schemas.microsoft.com/office/drawing/2014/main" id="{2FDDA811-03F1-BC46-AB5E-D7B699B1D1D9}"/>
              </a:ext>
            </a:extLst>
          </p:cNvPr>
          <p:cNvGrpSpPr/>
          <p:nvPr/>
        </p:nvGrpSpPr>
        <p:grpSpPr>
          <a:xfrm>
            <a:off x="263336" y="228600"/>
            <a:ext cx="8496377" cy="4777157"/>
            <a:chOff x="263336" y="228600"/>
            <a:chExt cx="8496377" cy="4777157"/>
          </a:xfrm>
        </p:grpSpPr>
        <p:pic>
          <p:nvPicPr>
            <p:cNvPr id="3" name="Imagen 2" descr="Imagen que contiene rojo, bolsa&#10;&#10;Descripción generada automáticamente">
              <a:extLst>
                <a:ext uri="{FF2B5EF4-FFF2-40B4-BE49-F238E27FC236}">
                  <a16:creationId xmlns:a16="http://schemas.microsoft.com/office/drawing/2014/main" id="{78AE50B9-FF0F-8A4D-9607-E0DDE44EF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3336" y="228600"/>
              <a:ext cx="1414629" cy="1385316"/>
            </a:xfrm>
            <a:prstGeom prst="rect">
              <a:avLst/>
            </a:prstGeom>
          </p:spPr>
        </p:pic>
        <p:pic>
          <p:nvPicPr>
            <p:cNvPr id="9" name="Imagen 8" descr="Imagen que contiene tabla&#10;&#10;Descripción generada automáticamente">
              <a:extLst>
                <a:ext uri="{FF2B5EF4-FFF2-40B4-BE49-F238E27FC236}">
                  <a16:creationId xmlns:a16="http://schemas.microsoft.com/office/drawing/2014/main" id="{90454483-81E9-0B46-8324-E56AFD918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9187" y="265176"/>
              <a:ext cx="1802464" cy="1348740"/>
            </a:xfrm>
            <a:prstGeom prst="rect">
              <a:avLst/>
            </a:prstGeom>
          </p:spPr>
        </p:pic>
        <p:pic>
          <p:nvPicPr>
            <p:cNvPr id="11" name="Imagen 10" descr="Imagen que contiene lámpara, agua, paraguas, amarillo&#10;&#10;Descripción generada automáticamente">
              <a:extLst>
                <a:ext uri="{FF2B5EF4-FFF2-40B4-BE49-F238E27FC236}">
                  <a16:creationId xmlns:a16="http://schemas.microsoft.com/office/drawing/2014/main" id="{CA747A82-2153-5149-BA29-A5A9DDFC8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25563" y="265176"/>
              <a:ext cx="1294150" cy="1294150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04A6B85-4BBE-CD40-A054-E70FC9B3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8438" y="265177"/>
              <a:ext cx="1354343" cy="1350202"/>
            </a:xfrm>
            <a:prstGeom prst="rect">
              <a:avLst/>
            </a:prstGeom>
          </p:spPr>
        </p:pic>
        <p:pic>
          <p:nvPicPr>
            <p:cNvPr id="15" name="Imagen 14" descr="Imagen que contiene persona, niña, mujer, exterior&#10;&#10;Descripción generada automáticamente">
              <a:extLst>
                <a:ext uri="{FF2B5EF4-FFF2-40B4-BE49-F238E27FC236}">
                  <a16:creationId xmlns:a16="http://schemas.microsoft.com/office/drawing/2014/main" id="{EC484D96-167C-D449-9F72-6DEC7A0D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34003" y="265177"/>
              <a:ext cx="994727" cy="1348740"/>
            </a:xfrm>
            <a:prstGeom prst="rect">
              <a:avLst/>
            </a:prstGeom>
          </p:spPr>
        </p:pic>
        <p:pic>
          <p:nvPicPr>
            <p:cNvPr id="17" name="Imagen 16" descr="Imagen que contiene persona, mujer, interior, tabla&#10;&#10;Descripción generada automáticamente">
              <a:extLst>
                <a:ext uri="{FF2B5EF4-FFF2-40B4-BE49-F238E27FC236}">
                  <a16:creationId xmlns:a16="http://schemas.microsoft.com/office/drawing/2014/main" id="{E450280D-E6EE-FA40-861A-D5BD7FE46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10833" y="1837942"/>
              <a:ext cx="994727" cy="1520299"/>
            </a:xfrm>
            <a:prstGeom prst="rect">
              <a:avLst/>
            </a:prstGeom>
          </p:spPr>
        </p:pic>
        <p:pic>
          <p:nvPicPr>
            <p:cNvPr id="19" name="Imagen 18" descr="Imagen que contiene ropa, camiseta, vestido&#10;&#10;Descripción generada automáticamente">
              <a:extLst>
                <a:ext uri="{FF2B5EF4-FFF2-40B4-BE49-F238E27FC236}">
                  <a16:creationId xmlns:a16="http://schemas.microsoft.com/office/drawing/2014/main" id="{8D3D563A-FFF9-A143-8E88-6FF8BE196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0650" y="1849602"/>
              <a:ext cx="767297" cy="1496981"/>
            </a:xfrm>
            <a:prstGeom prst="rect">
              <a:avLst/>
            </a:prstGeom>
          </p:spPr>
        </p:pic>
        <p:pic>
          <p:nvPicPr>
            <p:cNvPr id="21" name="Imagen 20" descr="Una mujer con un vestido de color negro&#10;&#10;Descripción generada automáticamente">
              <a:extLst>
                <a:ext uri="{FF2B5EF4-FFF2-40B4-BE49-F238E27FC236}">
                  <a16:creationId xmlns:a16="http://schemas.microsoft.com/office/drawing/2014/main" id="{7BD683DF-CA3B-C44C-846C-5D011E4F7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278446" y="1837393"/>
              <a:ext cx="1006126" cy="1509190"/>
            </a:xfrm>
            <a:prstGeom prst="rect">
              <a:avLst/>
            </a:prstGeom>
          </p:spPr>
        </p:pic>
        <p:pic>
          <p:nvPicPr>
            <p:cNvPr id="23" name="Imagen 22" descr="Imagen que contiene caja&#10;&#10;Descripción generada automáticamente">
              <a:extLst>
                <a:ext uri="{FF2B5EF4-FFF2-40B4-BE49-F238E27FC236}">
                  <a16:creationId xmlns:a16="http://schemas.microsoft.com/office/drawing/2014/main" id="{E9762187-0F72-0E4A-995C-7682D480E3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557458" y="1837393"/>
              <a:ext cx="1509190" cy="1509190"/>
            </a:xfrm>
            <a:prstGeom prst="rect">
              <a:avLst/>
            </a:prstGeom>
          </p:spPr>
        </p:pic>
        <p:pic>
          <p:nvPicPr>
            <p:cNvPr id="25" name="Imagen 24" descr="Imagen que contiene tabla, sillón&#10;&#10;Descripción generada automáticamente">
              <a:extLst>
                <a:ext uri="{FF2B5EF4-FFF2-40B4-BE49-F238E27FC236}">
                  <a16:creationId xmlns:a16="http://schemas.microsoft.com/office/drawing/2014/main" id="{2980B850-95F2-0E4C-9CAD-97108BDCA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39534" y="1849602"/>
              <a:ext cx="1509190" cy="1509190"/>
            </a:xfrm>
            <a:prstGeom prst="rect">
              <a:avLst/>
            </a:prstGeom>
          </p:spPr>
        </p:pic>
        <p:pic>
          <p:nvPicPr>
            <p:cNvPr id="27" name="Imagen 26" descr="Imagen que contiene persona, tabla, interior, laptop&#10;&#10;Descripción generada automáticamente">
              <a:extLst>
                <a:ext uri="{FF2B5EF4-FFF2-40B4-BE49-F238E27FC236}">
                  <a16:creationId xmlns:a16="http://schemas.microsoft.com/office/drawing/2014/main" id="{84E4E6B7-31B2-7045-808C-1F479408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70650" y="3529585"/>
              <a:ext cx="966038" cy="1450770"/>
            </a:xfrm>
            <a:prstGeom prst="rect">
              <a:avLst/>
            </a:prstGeom>
          </p:spPr>
        </p:pic>
        <p:pic>
          <p:nvPicPr>
            <p:cNvPr id="31" name="Imagen 30" descr="Imagen que contiene persona, mujer, sostener, vistiendo&#10;&#10;Descripción generada automáticamente">
              <a:extLst>
                <a:ext uri="{FF2B5EF4-FFF2-40B4-BE49-F238E27FC236}">
                  <a16:creationId xmlns:a16="http://schemas.microsoft.com/office/drawing/2014/main" id="{22EDB241-897D-F947-A66D-9B05DEB83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261186" y="3529584"/>
              <a:ext cx="1450769" cy="1450769"/>
            </a:xfrm>
            <a:prstGeom prst="rect">
              <a:avLst/>
            </a:prstGeom>
          </p:spPr>
        </p:pic>
        <p:pic>
          <p:nvPicPr>
            <p:cNvPr id="33" name="Imagen 32" descr="Imagen que contiene tabla, teléfono, negro, remoto&#10;&#10;Descripción generada automáticamente">
              <a:extLst>
                <a:ext uri="{FF2B5EF4-FFF2-40B4-BE49-F238E27FC236}">
                  <a16:creationId xmlns:a16="http://schemas.microsoft.com/office/drawing/2014/main" id="{8DC95063-E667-994A-9A06-2B86F9347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36453" y="3529583"/>
              <a:ext cx="1450769" cy="1450769"/>
            </a:xfrm>
            <a:prstGeom prst="rect">
              <a:avLst/>
            </a:prstGeom>
          </p:spPr>
        </p:pic>
        <p:pic>
          <p:nvPicPr>
            <p:cNvPr id="35" name="Imagen 34" descr="Imagen que contiene naranja, taza, tabla, rojo&#10;&#10;Descripción generada automáticamente">
              <a:extLst>
                <a:ext uri="{FF2B5EF4-FFF2-40B4-BE49-F238E27FC236}">
                  <a16:creationId xmlns:a16="http://schemas.microsoft.com/office/drawing/2014/main" id="{932AB81E-880F-4D42-8C20-7DCE3761C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811720" y="3528122"/>
              <a:ext cx="1450769" cy="1477635"/>
            </a:xfrm>
            <a:prstGeom prst="rect">
              <a:avLst/>
            </a:prstGeom>
          </p:spPr>
        </p:pic>
        <p:pic>
          <p:nvPicPr>
            <p:cNvPr id="37" name="Imagen 36" descr="Imagen que contiene persona, interior, mujer, tabla&#10;&#10;Descripción generada automáticamente">
              <a:extLst>
                <a:ext uri="{FF2B5EF4-FFF2-40B4-BE49-F238E27FC236}">
                  <a16:creationId xmlns:a16="http://schemas.microsoft.com/office/drawing/2014/main" id="{CF199E49-C4E7-EA47-BC62-1601296AE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586987" y="3528122"/>
              <a:ext cx="1172726" cy="14776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70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8E436A-4333-AD44-A487-CE192363A71F}"/>
              </a:ext>
            </a:extLst>
          </p:cNvPr>
          <p:cNvSpPr txBox="1"/>
          <p:nvPr/>
        </p:nvSpPr>
        <p:spPr>
          <a:xfrm>
            <a:off x="1429247" y="1563624"/>
            <a:ext cx="51748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chemeClr val="tx1"/>
                </a:solidFill>
              </a:rPr>
              <a:t>Importación de </a:t>
            </a:r>
          </a:p>
          <a:p>
            <a:r>
              <a:rPr lang="es-MX" sz="4400" dirty="0">
                <a:solidFill>
                  <a:schemeClr val="tx1"/>
                </a:solidFill>
              </a:rPr>
              <a:t>diseños decorativos</a:t>
            </a:r>
          </a:p>
        </p:txBody>
      </p:sp>
    </p:spTree>
    <p:extLst>
      <p:ext uri="{BB962C8B-B14F-4D97-AF65-F5344CB8AC3E}">
        <p14:creationId xmlns:p14="http://schemas.microsoft.com/office/powerpoint/2010/main" val="197935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8E436A-4333-AD44-A487-CE192363A71F}"/>
              </a:ext>
            </a:extLst>
          </p:cNvPr>
          <p:cNvSpPr txBox="1"/>
          <p:nvPr/>
        </p:nvSpPr>
        <p:spPr>
          <a:xfrm>
            <a:off x="1218935" y="1563624"/>
            <a:ext cx="6774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400" dirty="0">
                <a:solidFill>
                  <a:schemeClr val="tx1"/>
                </a:solidFill>
              </a:rPr>
              <a:t>Importación de </a:t>
            </a:r>
          </a:p>
          <a:p>
            <a:r>
              <a:rPr lang="es-MX" sz="4400" dirty="0">
                <a:solidFill>
                  <a:schemeClr val="tx1"/>
                </a:solidFill>
              </a:rPr>
              <a:t>estrategias promocionales</a:t>
            </a:r>
          </a:p>
        </p:txBody>
      </p:sp>
    </p:spTree>
    <p:extLst>
      <p:ext uri="{BB962C8B-B14F-4D97-AF65-F5344CB8AC3E}">
        <p14:creationId xmlns:p14="http://schemas.microsoft.com/office/powerpoint/2010/main" val="9730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4"/>
          <p:cNvSpPr txBox="1">
            <a:spLocks noGrp="1"/>
          </p:cNvSpPr>
          <p:nvPr>
            <p:ph type="sldNum" idx="12"/>
          </p:nvPr>
        </p:nvSpPr>
        <p:spPr>
          <a:xfrm>
            <a:off x="8556775" y="4812625"/>
            <a:ext cx="587100" cy="3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F8D39B47-16E0-B44E-9312-8F6642FA6AF8}"/>
              </a:ext>
            </a:extLst>
          </p:cNvPr>
          <p:cNvGrpSpPr/>
          <p:nvPr/>
        </p:nvGrpSpPr>
        <p:grpSpPr>
          <a:xfrm>
            <a:off x="0" y="559722"/>
            <a:ext cx="7513595" cy="4484173"/>
            <a:chOff x="0" y="559722"/>
            <a:chExt cx="7513595" cy="4484173"/>
          </a:xfrm>
        </p:grpSpPr>
        <p:pic>
          <p:nvPicPr>
            <p:cNvPr id="275" name="Google Shape;275;p24"/>
            <p:cNvPicPr preferRelativeResize="0"/>
            <p:nvPr/>
          </p:nvPicPr>
          <p:blipFill>
            <a:blip r:embed="rId3"/>
            <a:srcRect/>
            <a:stretch/>
          </p:blipFill>
          <p:spPr>
            <a:xfrm>
              <a:off x="760892" y="3096415"/>
              <a:ext cx="3472780" cy="1947480"/>
            </a:xfrm>
            <a:prstGeom prst="snip2DiagRect">
              <a:avLst>
                <a:gd name="adj1" fmla="val 0"/>
                <a:gd name="adj2" fmla="val 29927"/>
              </a:avLst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A879DA8-431D-944C-BFF4-D1BF05205BB5}"/>
                </a:ext>
              </a:extLst>
            </p:cNvPr>
            <p:cNvSpPr txBox="1"/>
            <p:nvPr/>
          </p:nvSpPr>
          <p:spPr>
            <a:xfrm>
              <a:off x="0" y="559722"/>
              <a:ext cx="751359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400" dirty="0">
                  <a:solidFill>
                    <a:schemeClr val="tx1"/>
                  </a:solidFill>
                </a:rPr>
                <a:t>Un competidor nacional eficiente tiende a convertirse </a:t>
              </a:r>
            </a:p>
            <a:p>
              <a:r>
                <a:rPr lang="es-ES_tradnl" sz="2400" dirty="0">
                  <a:solidFill>
                    <a:schemeClr val="tx1"/>
                  </a:solidFill>
                </a:rPr>
                <a:t>en el más peligroso adversario de un empresario </a:t>
              </a:r>
            </a:p>
            <a:p>
              <a:r>
                <a:rPr lang="es-ES_tradnl" sz="2400" dirty="0">
                  <a:solidFill>
                    <a:schemeClr val="tx1"/>
                  </a:solidFill>
                </a:rPr>
                <a:t>que no toma decisiones con la oportunidad y </a:t>
              </a:r>
            </a:p>
            <a:p>
              <a:r>
                <a:rPr lang="es-ES_tradnl" sz="2400" dirty="0">
                  <a:solidFill>
                    <a:schemeClr val="tx1"/>
                  </a:solidFill>
                </a:rPr>
                <a:t>el alcance que le exigen las nuevas circunstancias</a:t>
              </a:r>
              <a:r>
                <a:rPr lang="es-MX" sz="2400" dirty="0">
                  <a:solidFill>
                    <a:schemeClr val="tx1"/>
                  </a:solidFill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umaine">
  <a:themeElements>
    <a:clrScheme name="Custom 347">
      <a:dk1>
        <a:srgbClr val="FFFFFF"/>
      </a:dk1>
      <a:lt1>
        <a:srgbClr val="041F30"/>
      </a:lt1>
      <a:dk2>
        <a:srgbClr val="E3E7EC"/>
      </a:dk2>
      <a:lt2>
        <a:srgbClr val="5A6B85"/>
      </a:lt2>
      <a:accent1>
        <a:srgbClr val="6699FF"/>
      </a:accent1>
      <a:accent2>
        <a:srgbClr val="33CCFF"/>
      </a:accent2>
      <a:accent3>
        <a:srgbClr val="33CCCC"/>
      </a:accent3>
      <a:accent4>
        <a:srgbClr val="66FF33"/>
      </a:accent4>
      <a:accent5>
        <a:srgbClr val="FF0066"/>
      </a:accent5>
      <a:accent6>
        <a:srgbClr val="FF6600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5430</TotalTime>
  <Words>363</Words>
  <Application>Microsoft Macintosh PowerPoint</Application>
  <PresentationFormat>Presentación en pantalla (16:9)</PresentationFormat>
  <Paragraphs>69</Paragraphs>
  <Slides>20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Hind</vt:lpstr>
      <vt:lpstr>Calibri</vt:lpstr>
      <vt:lpstr>Arial</vt:lpstr>
      <vt:lpstr>Dumaine</vt:lpstr>
      <vt:lpstr>TALLER SOBRE EL FOMENTO DE LA INTERNACIONALIZACIÓN DE LAS MYPES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TALLER SOBRE EL FOMENTO DE LA INTERNACIONALIZACIÓN DE LAS MYPES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TALLER SOBRE EL FOMENTO DE LA INTERNACIONALIZACIÓN DE LAS MYPES</dc:title>
  <cp:lastModifiedBy>MARIO LOPEZ ESPINOSA</cp:lastModifiedBy>
  <cp:revision>26</cp:revision>
  <dcterms:modified xsi:type="dcterms:W3CDTF">2020-05-19T19:04:22Z</dcterms:modified>
</cp:coreProperties>
</file>