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7" r:id="rId2"/>
    <p:sldId id="294" r:id="rId3"/>
    <p:sldId id="295" r:id="rId4"/>
    <p:sldId id="256" r:id="rId5"/>
    <p:sldId id="284" r:id="rId6"/>
    <p:sldId id="260" r:id="rId7"/>
    <p:sldId id="261" r:id="rId8"/>
    <p:sldId id="296" r:id="rId9"/>
    <p:sldId id="262" r:id="rId10"/>
    <p:sldId id="297" r:id="rId11"/>
    <p:sldId id="281" r:id="rId12"/>
    <p:sldId id="264" r:id="rId13"/>
    <p:sldId id="298" r:id="rId14"/>
    <p:sldId id="263" r:id="rId15"/>
    <p:sldId id="299" r:id="rId16"/>
    <p:sldId id="268" r:id="rId17"/>
    <p:sldId id="300" r:id="rId18"/>
    <p:sldId id="267" r:id="rId19"/>
    <p:sldId id="272" r:id="rId20"/>
    <p:sldId id="274" r:id="rId21"/>
    <p:sldId id="269" r:id="rId22"/>
    <p:sldId id="273" r:id="rId23"/>
    <p:sldId id="308" r:id="rId24"/>
    <p:sldId id="270" r:id="rId25"/>
    <p:sldId id="271" r:id="rId26"/>
    <p:sldId id="307" r:id="rId27"/>
    <p:sldId id="290" r:id="rId28"/>
    <p:sldId id="301" r:id="rId29"/>
    <p:sldId id="302" r:id="rId30"/>
    <p:sldId id="291" r:id="rId31"/>
    <p:sldId id="285" r:id="rId32"/>
    <p:sldId id="286" r:id="rId33"/>
    <p:sldId id="287" r:id="rId34"/>
    <p:sldId id="276" r:id="rId35"/>
    <p:sldId id="292" r:id="rId36"/>
    <p:sldId id="293" r:id="rId37"/>
    <p:sldId id="265" r:id="rId38"/>
    <p:sldId id="304" r:id="rId39"/>
    <p:sldId id="266" r:id="rId40"/>
    <p:sldId id="305" r:id="rId41"/>
    <p:sldId id="288" r:id="rId42"/>
    <p:sldId id="289" r:id="rId43"/>
  </p:sldIdLst>
  <p:sldSz cx="18288000" cy="10287000"/>
  <p:notesSz cx="6858000" cy="9144000"/>
  <p:embeddedFontLst>
    <p:embeddedFont>
      <p:font typeface="Aileron Regular Bold" panose="020F0502020204030204" pitchFamily="34" charset="0"/>
      <p:regular r:id="rId45"/>
      <p:bold r:id="rId46"/>
      <p:italic r:id="rId47"/>
      <p:boldItalic r:id="rId48"/>
    </p:embeddedFont>
    <p:embeddedFont>
      <p:font typeface="Arimo" panose="020F0502020204030204" pitchFamily="3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Prompt Bold" panose="020F0502020204030204" pitchFamily="34" charset="0"/>
      <p:regular r:id="rId57"/>
      <p:bold r:id="rId58"/>
      <p:italic r:id="rId59"/>
      <p:boldItalic r:id="rId60"/>
    </p:embeddedFont>
    <p:embeddedFont>
      <p:font typeface="Prompt Bold Italics" panose="020F0502020204030204" pitchFamily="34" charset="0"/>
      <p:regular r:id="rId61"/>
      <p:bold r:id="rId62"/>
      <p:italic r:id="rId63"/>
      <p:boldItalic r:id="rId64"/>
    </p:embeddedFont>
    <p:embeddedFont>
      <p:font typeface="Prompt Light" panose="020F0502020204030204" pitchFamily="34" charset="0"/>
      <p:regular r:id="rId65"/>
      <p:bold r:id="rId66"/>
      <p:italic r:id="rId67"/>
      <p:boldItalic r:id="rId68"/>
    </p:embeddedFont>
    <p:embeddedFont>
      <p:font typeface="Prompt Light Bold" panose="020F0502020204030204" pitchFamily="34" charset="0"/>
      <p:regular r:id="rId69"/>
      <p:bold r:id="rId70"/>
      <p:italic r:id="rId71"/>
      <p:boldItalic r:id="rId72"/>
    </p:embeddedFont>
    <p:embeddedFont>
      <p:font typeface="Prompt Light Bold Italics" panose="020F0502020204030204" pitchFamily="34" charset="0"/>
      <p:regular r:id="rId73"/>
      <p:bold r:id="rId74"/>
      <p:italic r:id="rId75"/>
      <p:boldItalic r:id="rId76"/>
    </p:embeddedFont>
    <p:embeddedFont>
      <p:font typeface="Prompt Light Italics" panose="020F0502020204030204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583"/>
    <a:srgbClr val="FF4D21"/>
    <a:srgbClr val="2C2373"/>
    <a:srgbClr val="FD7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12" autoAdjust="0"/>
    <p:restoredTop sz="94717" autoAdjust="0"/>
  </p:normalViewPr>
  <p:slideViewPr>
    <p:cSldViewPr>
      <p:cViewPr varScale="1">
        <p:scale>
          <a:sx n="54" d="100"/>
          <a:sy n="54" d="100"/>
        </p:scale>
        <p:origin x="272" y="1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74" Type="http://schemas.openxmlformats.org/officeDocument/2006/relationships/font" Target="fonts/font30.fntdata"/><Relationship Id="rId79" Type="http://schemas.openxmlformats.org/officeDocument/2006/relationships/font" Target="fonts/font35.fntdata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font" Target="fonts/font33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font" Target="fonts/font3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font" Target="fonts/font34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7" Type="http://schemas.openxmlformats.org/officeDocument/2006/relationships/slide" Target="slides/slide6.xml"/><Relationship Id="rId71" Type="http://schemas.openxmlformats.org/officeDocument/2006/relationships/font" Target="fonts/font2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66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3A731-9C11-D34E-A5CD-209668C7C707}" type="datetimeFigureOut">
              <a:rPr lang="es-MX" smtClean="0"/>
              <a:t>08/06/20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CA030-A93D-684B-B4F5-1E3FC4BDB34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866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CA030-A93D-684B-B4F5-1E3FC4BDB340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604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deq.mx/" TargetMode="External"/><Relationship Id="rId4" Type="http://schemas.openxmlformats.org/officeDocument/2006/relationships/hyperlink" Target="mailto:mariolopezespinosa@yahoo.com.m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0CA92D8-687F-1A48-9170-8D5C5A78418C}"/>
              </a:ext>
            </a:extLst>
          </p:cNvPr>
          <p:cNvGrpSpPr/>
          <p:nvPr/>
        </p:nvGrpSpPr>
        <p:grpSpPr>
          <a:xfrm>
            <a:off x="-1142999" y="-1"/>
            <a:ext cx="19418589" cy="10287001"/>
            <a:chOff x="11137613" y="-800103"/>
            <a:chExt cx="19418589" cy="10287001"/>
          </a:xfrm>
        </p:grpSpPr>
        <p:pic>
          <p:nvPicPr>
            <p:cNvPr id="10" name="Imagen 9" descr="ROMBOS 3.jpg">
              <a:extLst>
                <a:ext uri="{FF2B5EF4-FFF2-40B4-BE49-F238E27FC236}">
                  <a16:creationId xmlns:a16="http://schemas.microsoft.com/office/drawing/2014/main" id="{798FC767-E2C8-8C4F-AEA4-AFC3520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8580" y="-800103"/>
              <a:ext cx="18275588" cy="1028700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F39625F-D7A3-1A46-B477-3CC7CFFA4446}"/>
                </a:ext>
              </a:extLst>
            </p:cNvPr>
            <p:cNvGrpSpPr/>
            <p:nvPr/>
          </p:nvGrpSpPr>
          <p:grpSpPr>
            <a:xfrm>
              <a:off x="11137613" y="-800102"/>
              <a:ext cx="19418589" cy="10287000"/>
              <a:chOff x="11121746" y="-800102"/>
              <a:chExt cx="19461673" cy="10287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 rot="16200000">
                <a:off x="20296419" y="-800102"/>
                <a:ext cx="10287000" cy="10287000"/>
              </a:xfrm>
              <a:prstGeom prst="rect">
                <a:avLst/>
              </a:prstGeom>
            </p:spPr>
          </p:pic>
          <p:sp>
            <p:nvSpPr>
              <p:cNvPr id="4" name="TextBox 4"/>
              <p:cNvSpPr txBox="1"/>
              <p:nvPr/>
            </p:nvSpPr>
            <p:spPr>
              <a:xfrm>
                <a:off x="11121746" y="2819398"/>
                <a:ext cx="11801414" cy="53491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8000" spc="-80" dirty="0">
                    <a:solidFill>
                      <a:srgbClr val="FFFFFF"/>
                    </a:solidFill>
                    <a:latin typeface="Prompt Light Bold"/>
                  </a:rPr>
                  <a:t>TALLER SOBRE LOS EMPRENDEDORES EN MÉXICO</a:t>
                </a: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CA2AC70B-D7C8-B947-8D7B-CEC7EE161B56}"/>
              </a:ext>
            </a:extLst>
          </p:cNvPr>
          <p:cNvGrpSpPr/>
          <p:nvPr/>
        </p:nvGrpSpPr>
        <p:grpSpPr>
          <a:xfrm>
            <a:off x="-1264046" y="-1774772"/>
            <a:ext cx="21097955" cy="13836544"/>
            <a:chOff x="-1264046" y="-1774772"/>
            <a:chExt cx="21097955" cy="13836544"/>
          </a:xfrm>
        </p:grpSpPr>
        <p:sp>
          <p:nvSpPr>
            <p:cNvPr id="2" name="TextBox 2"/>
            <p:cNvSpPr txBox="1"/>
            <p:nvPr/>
          </p:nvSpPr>
          <p:spPr>
            <a:xfrm>
              <a:off x="1093520" y="4128945"/>
              <a:ext cx="5916880" cy="900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80"/>
                </a:lnSpc>
              </a:pPr>
              <a:r>
                <a:rPr lang="en-US" sz="5600" spc="336" dirty="0">
                  <a:solidFill>
                    <a:srgbClr val="FFFFFF"/>
                  </a:solidFill>
                  <a:latin typeface="Prompt Light Bold"/>
                </a:rPr>
                <a:t>EMPRENDEDOR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6284365" y="-1774772"/>
              <a:ext cx="3549544" cy="354954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3695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4738456" y="8512228"/>
              <a:ext cx="3549544" cy="3549544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-1264046" y="5277855"/>
              <a:ext cx="3549544" cy="3549544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092C7C8E-0CAF-714B-911B-5AADFBA0A868}"/>
              </a:ext>
            </a:extLst>
          </p:cNvPr>
          <p:cNvGrpSpPr/>
          <p:nvPr/>
        </p:nvGrpSpPr>
        <p:grpSpPr>
          <a:xfrm>
            <a:off x="8839200" y="2416175"/>
            <a:ext cx="6981825" cy="4440237"/>
            <a:chOff x="8839200" y="2416175"/>
            <a:chExt cx="6981825" cy="4440237"/>
          </a:xfrm>
        </p:grpSpPr>
        <p:sp>
          <p:nvSpPr>
            <p:cNvPr id="16" name="Text Box 2">
              <a:extLst>
                <a:ext uri="{FF2B5EF4-FFF2-40B4-BE49-F238E27FC236}">
                  <a16:creationId xmlns:a16="http://schemas.microsoft.com/office/drawing/2014/main" id="{9FC05BD1-FDFC-5541-B940-F0C28CAA4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9200" y="2416175"/>
              <a:ext cx="6981825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MX" sz="3200" dirty="0">
                  <a:solidFill>
                    <a:srgbClr val="FFFF00"/>
                  </a:solidFill>
                  <a:latin typeface="Calibri" charset="0"/>
                </a:rPr>
                <a:t>TOCAR LOS NUEVE PUNTOS CON </a:t>
              </a:r>
            </a:p>
            <a:p>
              <a:pPr algn="ctr" eaLnBrk="1" hangingPunct="1"/>
              <a:r>
                <a:rPr lang="es-MX" sz="3200" dirty="0">
                  <a:solidFill>
                    <a:srgbClr val="FFFF00"/>
                  </a:solidFill>
                  <a:latin typeface="Calibri" charset="0"/>
                </a:rPr>
                <a:t>CUATRO LÍNEAS RECTAS SIN</a:t>
              </a:r>
            </a:p>
            <a:p>
              <a:pPr algn="ctr" eaLnBrk="1" hangingPunct="1"/>
              <a:r>
                <a:rPr lang="es-MX" sz="3200" dirty="0">
                  <a:solidFill>
                    <a:srgbClr val="FFFF00"/>
                  </a:solidFill>
                  <a:latin typeface="Calibri" charset="0"/>
                </a:rPr>
                <a:t>LEVANTAR LA PLUMA</a:t>
              </a:r>
              <a:endParaRPr lang="es-ES" sz="3200" dirty="0">
                <a:solidFill>
                  <a:srgbClr val="FFFF00"/>
                </a:solidFill>
                <a:latin typeface="Calibri" charset="0"/>
              </a:endParaRPr>
            </a:p>
          </p:txBody>
        </p:sp>
        <p:grpSp>
          <p:nvGrpSpPr>
            <p:cNvPr id="17" name="Agrupar 2">
              <a:extLst>
                <a:ext uri="{FF2B5EF4-FFF2-40B4-BE49-F238E27FC236}">
                  <a16:creationId xmlns:a16="http://schemas.microsoft.com/office/drawing/2014/main" id="{E526282E-7F8B-DF4B-8211-464562BE4C71}"/>
                </a:ext>
              </a:extLst>
            </p:cNvPr>
            <p:cNvGrpSpPr/>
            <p:nvPr/>
          </p:nvGrpSpPr>
          <p:grpSpPr>
            <a:xfrm>
              <a:off x="10812462" y="4741862"/>
              <a:ext cx="2590800" cy="2114550"/>
              <a:chOff x="2971800" y="3276600"/>
              <a:chExt cx="2590800" cy="2114550"/>
            </a:xfrm>
          </p:grpSpPr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3F6DCDB8-D4C4-F241-B2F8-389B02AA6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0" y="3276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9" name="Oval 5">
                <a:extLst>
                  <a:ext uri="{FF2B5EF4-FFF2-40B4-BE49-F238E27FC236}">
                    <a16:creationId xmlns:a16="http://schemas.microsoft.com/office/drawing/2014/main" id="{A5573171-2F12-144B-A69A-49BC6141A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0" y="4191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A4AB8378-2565-BE40-B9BE-720BFEBB2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0" y="523875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AC6CFCA1-9F1D-C741-B238-9CF07CF39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000" y="3276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2" name="Oval 8">
                <a:extLst>
                  <a:ext uri="{FF2B5EF4-FFF2-40B4-BE49-F238E27FC236}">
                    <a16:creationId xmlns:a16="http://schemas.microsoft.com/office/drawing/2014/main" id="{C1A1CB82-6896-644F-86DE-632EADCD3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3276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3" name="Oval 9">
                <a:extLst>
                  <a:ext uri="{FF2B5EF4-FFF2-40B4-BE49-F238E27FC236}">
                    <a16:creationId xmlns:a16="http://schemas.microsoft.com/office/drawing/2014/main" id="{0E18C56A-5E89-BB42-AFC6-1C714FE06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4191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4" name="Oval 10">
                <a:extLst>
                  <a:ext uri="{FF2B5EF4-FFF2-40B4-BE49-F238E27FC236}">
                    <a16:creationId xmlns:a16="http://schemas.microsoft.com/office/drawing/2014/main" id="{D7A893C5-802F-3F44-84F9-64292CD26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000" y="4191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5" name="Oval 11">
                <a:extLst>
                  <a:ext uri="{FF2B5EF4-FFF2-40B4-BE49-F238E27FC236}">
                    <a16:creationId xmlns:a16="http://schemas.microsoft.com/office/drawing/2014/main" id="{64E440E0-5225-834D-9150-9899AC2F4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000" y="523875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6" name="Oval 12">
                <a:extLst>
                  <a:ext uri="{FF2B5EF4-FFF2-40B4-BE49-F238E27FC236}">
                    <a16:creationId xmlns:a16="http://schemas.microsoft.com/office/drawing/2014/main" id="{A09CB224-E0DE-3648-89B7-F8788DAEA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523875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</p:grpSp>
      <p:sp>
        <p:nvSpPr>
          <p:cNvPr id="27" name="Line 13">
            <a:extLst>
              <a:ext uri="{FF2B5EF4-FFF2-40B4-BE49-F238E27FC236}">
                <a16:creationId xmlns:a16="http://schemas.microsoft.com/office/drawing/2014/main" id="{595C870D-8D5B-7049-BEA6-69502C991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1862" y="4812046"/>
            <a:ext cx="441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4B49812D-51DF-6D4D-A276-CE8B402BD0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8662" y="4818062"/>
            <a:ext cx="3352800" cy="3124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B584EA23-FD7E-714E-B8CD-7BD252213E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888662" y="4805144"/>
            <a:ext cx="0" cy="3124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4E156E1F-50A9-2847-BB72-4DE893473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64862" y="4818948"/>
            <a:ext cx="3055936" cy="25343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CA2AC70B-D7C8-B947-8D7B-CEC7EE161B56}"/>
              </a:ext>
            </a:extLst>
          </p:cNvPr>
          <p:cNvGrpSpPr/>
          <p:nvPr/>
        </p:nvGrpSpPr>
        <p:grpSpPr>
          <a:xfrm>
            <a:off x="-1264046" y="-1774772"/>
            <a:ext cx="21097955" cy="13836544"/>
            <a:chOff x="-1264046" y="-1774772"/>
            <a:chExt cx="21097955" cy="13836544"/>
          </a:xfrm>
        </p:grpSpPr>
        <p:sp>
          <p:nvSpPr>
            <p:cNvPr id="2" name="TextBox 2"/>
            <p:cNvSpPr txBox="1"/>
            <p:nvPr/>
          </p:nvSpPr>
          <p:spPr>
            <a:xfrm>
              <a:off x="1093520" y="4128945"/>
              <a:ext cx="5916880" cy="936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80"/>
                </a:lnSpc>
              </a:pPr>
              <a:r>
                <a:rPr lang="en-US" sz="6600" spc="336" dirty="0">
                  <a:solidFill>
                    <a:srgbClr val="FFFFFF"/>
                  </a:solidFill>
                  <a:latin typeface="Prompt Light Bold"/>
                </a:rPr>
                <a:t>EMPRENDEDOR</a:t>
              </a:r>
            </a:p>
          </p:txBody>
        </p:sp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9454213" y="4967780"/>
              <a:ext cx="5011175" cy="5011155"/>
              <a:chOff x="0" y="0"/>
              <a:chExt cx="6350000" cy="634997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4911" r="-24911"/>
                </a:stretch>
              </a:blip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1735063" y="266700"/>
              <a:ext cx="5011175" cy="5011155"/>
              <a:chOff x="0" y="0"/>
              <a:chExt cx="6350000" cy="63499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49866" r="-49866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16284365" y="-1774772"/>
              <a:ext cx="3549544" cy="354954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3695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4738456" y="8512228"/>
              <a:ext cx="3549544" cy="3549544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-1264046" y="5277855"/>
              <a:ext cx="3549544" cy="3549544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924088" y="1682062"/>
              <a:ext cx="5061658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4400" spc="215" dirty="0" err="1">
                  <a:solidFill>
                    <a:srgbClr val="FFDE59"/>
                  </a:solidFill>
                  <a:latin typeface="Prompt Light Italics"/>
                </a:rPr>
                <a:t>Emprendedor</a:t>
              </a:r>
              <a:endParaRPr lang="en-US" sz="4400" spc="215" dirty="0">
                <a:solidFill>
                  <a:srgbClr val="FFDE59"/>
                </a:solidFill>
                <a:latin typeface="Prompt Light Italics"/>
              </a:endParaRPr>
            </a:p>
            <a:p>
              <a:pPr>
                <a:lnSpc>
                  <a:spcPts val="4680"/>
                </a:lnSpc>
              </a:pPr>
              <a:r>
                <a:rPr lang="en-US" sz="4400" spc="215" dirty="0" err="1">
                  <a:solidFill>
                    <a:srgbClr val="FFDE59"/>
                  </a:solidFill>
                  <a:latin typeface="Prompt Light Italics"/>
                </a:rPr>
                <a:t>Administrador</a:t>
              </a:r>
              <a:endParaRPr lang="en-US" sz="4400" spc="215" dirty="0">
                <a:solidFill>
                  <a:srgbClr val="FFDE59"/>
                </a:solidFill>
                <a:latin typeface="Prompt Light Itali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012228" y="6959917"/>
              <a:ext cx="5061658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4400" spc="215" dirty="0" err="1">
                  <a:solidFill>
                    <a:srgbClr val="FFDE59"/>
                  </a:solidFill>
                  <a:latin typeface="Prompt Light Italics"/>
                </a:rPr>
                <a:t>Emprendedor</a:t>
              </a:r>
              <a:endParaRPr lang="en-US" sz="4400" spc="215" dirty="0">
                <a:solidFill>
                  <a:srgbClr val="FFDE59"/>
                </a:solidFill>
                <a:latin typeface="Prompt Light Italics"/>
              </a:endParaRPr>
            </a:p>
            <a:p>
              <a:pPr>
                <a:lnSpc>
                  <a:spcPts val="4680"/>
                </a:lnSpc>
              </a:pPr>
              <a:r>
                <a:rPr lang="en-US" sz="4400" spc="215" dirty="0" err="1">
                  <a:solidFill>
                    <a:srgbClr val="FFDE59"/>
                  </a:solidFill>
                  <a:latin typeface="Prompt Light Italics"/>
                </a:rPr>
                <a:t>Negociador</a:t>
              </a:r>
              <a:endParaRPr lang="en-US" sz="4400" spc="215" dirty="0">
                <a:solidFill>
                  <a:srgbClr val="FFDE59"/>
                </a:solidFill>
                <a:latin typeface="Prompt Light Itali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0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C406D361-1916-D74D-B6FB-02999F155E33}"/>
              </a:ext>
            </a:extLst>
          </p:cNvPr>
          <p:cNvGrpSpPr/>
          <p:nvPr/>
        </p:nvGrpSpPr>
        <p:grpSpPr>
          <a:xfrm>
            <a:off x="-449616" y="-1123399"/>
            <a:ext cx="20817188" cy="13614568"/>
            <a:chOff x="-449616" y="-1123399"/>
            <a:chExt cx="20817188" cy="13614568"/>
          </a:xfrm>
        </p:grpSpPr>
        <p:sp>
          <p:nvSpPr>
            <p:cNvPr id="2" name="TextBox 2"/>
            <p:cNvSpPr txBox="1"/>
            <p:nvPr/>
          </p:nvSpPr>
          <p:spPr>
            <a:xfrm>
              <a:off x="838200" y="3696510"/>
              <a:ext cx="7576258" cy="2071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19"/>
                </a:lnSpc>
              </a:pPr>
              <a:r>
                <a:rPr lang="en-US" sz="6400" spc="128" dirty="0" err="1">
                  <a:solidFill>
                    <a:srgbClr val="FFFFFF"/>
                  </a:solidFill>
                  <a:latin typeface="Prompt Light Bold"/>
                </a:rPr>
                <a:t>Emprendedor</a:t>
              </a:r>
              <a:endParaRPr lang="en-US" sz="6400" spc="128" dirty="0">
                <a:solidFill>
                  <a:srgbClr val="FFFFFF"/>
                </a:solidFill>
                <a:latin typeface="Prompt Light Bold"/>
              </a:endParaRPr>
            </a:p>
            <a:p>
              <a:pPr>
                <a:lnSpc>
                  <a:spcPts val="8320"/>
                </a:lnSpc>
              </a:pPr>
              <a:r>
                <a:rPr lang="en-US" sz="6400" spc="128" dirty="0" err="1">
                  <a:solidFill>
                    <a:srgbClr val="FFFFFF"/>
                  </a:solidFill>
                  <a:latin typeface="Prompt Light Bold"/>
                </a:rPr>
                <a:t>Administrador</a:t>
              </a:r>
              <a:endParaRPr lang="en-US" sz="6400" spc="128" dirty="0">
                <a:solidFill>
                  <a:srgbClr val="FFFFFF"/>
                </a:solidFill>
                <a:latin typeface="Prompt Light Bold"/>
              </a:endParaRPr>
            </a:p>
          </p:txBody>
        </p:sp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-449616" y="-1123399"/>
              <a:ext cx="3549544" cy="3549544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4124325" y="8941625"/>
              <a:ext cx="3549544" cy="354954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16818028" y="2584006"/>
              <a:ext cx="3549544" cy="3549544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32D7D"/>
              </a:solidFill>
            </p:spPr>
          </p:sp>
        </p:grp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63466AC-00E4-CC48-BA38-7696E29C7D90}"/>
              </a:ext>
            </a:extLst>
          </p:cNvPr>
          <p:cNvGrpSpPr/>
          <p:nvPr/>
        </p:nvGrpSpPr>
        <p:grpSpPr>
          <a:xfrm>
            <a:off x="7665949" y="1013941"/>
            <a:ext cx="6062942" cy="7583622"/>
            <a:chOff x="7665949" y="1013941"/>
            <a:chExt cx="6062942" cy="7583622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7CD383E-BF42-C743-8E3C-1110DDEFEEA0}"/>
                </a:ext>
              </a:extLst>
            </p:cNvPr>
            <p:cNvSpPr txBox="1"/>
            <p:nvPr/>
          </p:nvSpPr>
          <p:spPr>
            <a:xfrm>
              <a:off x="7665949" y="1013941"/>
              <a:ext cx="463460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0" indent="-85725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Planeación 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4F6A479-A452-844F-B048-FA914B276B76}"/>
                </a:ext>
              </a:extLst>
            </p:cNvPr>
            <p:cNvSpPr txBox="1"/>
            <p:nvPr/>
          </p:nvSpPr>
          <p:spPr>
            <a:xfrm>
              <a:off x="7665949" y="2655931"/>
              <a:ext cx="60629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0" indent="-85725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Sistematización 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6094AF8-12DF-BD49-A352-9C8A22FB3CD0}"/>
                </a:ext>
              </a:extLst>
            </p:cNvPr>
            <p:cNvSpPr txBox="1"/>
            <p:nvPr/>
          </p:nvSpPr>
          <p:spPr>
            <a:xfrm>
              <a:off x="7665949" y="4297921"/>
              <a:ext cx="56300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0" indent="-85725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Programación 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A56FAFC-F95D-E447-B3E2-F8FE9D12126E}"/>
                </a:ext>
              </a:extLst>
            </p:cNvPr>
            <p:cNvSpPr txBox="1"/>
            <p:nvPr/>
          </p:nvSpPr>
          <p:spPr>
            <a:xfrm>
              <a:off x="7665949" y="5939911"/>
              <a:ext cx="51367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0" indent="-85725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Rentabilidad 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A4084C1-A359-0E46-A36D-3D86CDEECA67}"/>
                </a:ext>
              </a:extLst>
            </p:cNvPr>
            <p:cNvSpPr txBox="1"/>
            <p:nvPr/>
          </p:nvSpPr>
          <p:spPr>
            <a:xfrm>
              <a:off x="7665949" y="7581900"/>
              <a:ext cx="51931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0" indent="-85725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Coordinación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C406D361-1916-D74D-B6FB-02999F155E33}"/>
              </a:ext>
            </a:extLst>
          </p:cNvPr>
          <p:cNvGrpSpPr/>
          <p:nvPr/>
        </p:nvGrpSpPr>
        <p:grpSpPr>
          <a:xfrm>
            <a:off x="-449616" y="-1123399"/>
            <a:ext cx="23302461" cy="13614568"/>
            <a:chOff x="-449616" y="-1123399"/>
            <a:chExt cx="23302461" cy="13614568"/>
          </a:xfrm>
        </p:grpSpPr>
        <p:sp>
          <p:nvSpPr>
            <p:cNvPr id="2" name="TextBox 2"/>
            <p:cNvSpPr txBox="1"/>
            <p:nvPr/>
          </p:nvSpPr>
          <p:spPr>
            <a:xfrm>
              <a:off x="336196" y="3680013"/>
              <a:ext cx="7576258" cy="2128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19"/>
                </a:lnSpc>
              </a:pPr>
              <a:r>
                <a:rPr lang="en-US" sz="8000" spc="128" dirty="0" err="1">
                  <a:solidFill>
                    <a:srgbClr val="FFFFFF"/>
                  </a:solidFill>
                  <a:latin typeface="Prompt Light Bold"/>
                </a:rPr>
                <a:t>Emprendedor</a:t>
              </a:r>
              <a:endParaRPr lang="en-US" sz="8000" spc="128" dirty="0">
                <a:solidFill>
                  <a:srgbClr val="FFFFFF"/>
                </a:solidFill>
                <a:latin typeface="Prompt Light Bold"/>
              </a:endParaRPr>
            </a:p>
            <a:p>
              <a:pPr>
                <a:lnSpc>
                  <a:spcPts val="8320"/>
                </a:lnSpc>
              </a:pPr>
              <a:r>
                <a:rPr lang="en-US" sz="8000" spc="128" dirty="0" err="1">
                  <a:solidFill>
                    <a:srgbClr val="FFFFFF"/>
                  </a:solidFill>
                  <a:latin typeface="Prompt Light Bold"/>
                </a:rPr>
                <a:t>Administrador</a:t>
              </a:r>
              <a:endParaRPr lang="en-US" sz="8000" spc="128" dirty="0">
                <a:solidFill>
                  <a:srgbClr val="FFFFFF"/>
                </a:solidFill>
                <a:latin typeface="Prompt Light Bold"/>
              </a:endParaRPr>
            </a:p>
          </p:txBody>
        </p:sp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-449616" y="-1123399"/>
              <a:ext cx="3549544" cy="3549544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4124325" y="8941625"/>
              <a:ext cx="3549544" cy="354954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16818028" y="2584006"/>
              <a:ext cx="3549544" cy="3549544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32D7D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9296400" y="1866900"/>
              <a:ext cx="13556445" cy="8096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1810" lvl="1" indent="-255905">
                <a:lnSpc>
                  <a:spcPts val="4030"/>
                </a:lnSpc>
                <a:buFont typeface="Arial"/>
                <a:buChar char="•"/>
              </a:pPr>
              <a:r>
                <a:rPr lang="en-US" sz="6000" i="1" spc="310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6000" i="1" spc="310" dirty="0" err="1">
                  <a:solidFill>
                    <a:srgbClr val="FFF6F8"/>
                  </a:solidFill>
                  <a:latin typeface="Prompt Light"/>
                </a:rPr>
                <a:t>Resultados</a:t>
              </a:r>
              <a:endParaRPr lang="en-US" sz="6000" i="1" spc="310" dirty="0">
                <a:solidFill>
                  <a:srgbClr val="FFF6F8"/>
                </a:solidFill>
                <a:latin typeface="Prompt Light"/>
              </a:endParaRPr>
            </a:p>
            <a:p>
              <a:pPr marL="511810" lvl="1" indent="-255905">
                <a:lnSpc>
                  <a:spcPts val="4030"/>
                </a:lnSpc>
                <a:buFont typeface="Arial"/>
                <a:buChar char="•"/>
              </a:pPr>
              <a:endParaRPr lang="en-US" sz="6000" i="1" spc="310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6000" i="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6000" i="1" spc="325" dirty="0" err="1">
                  <a:solidFill>
                    <a:srgbClr val="FFF6F8"/>
                  </a:solidFill>
                  <a:latin typeface="Prompt Light"/>
                </a:rPr>
                <a:t>Coordinación</a:t>
              </a: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6000" i="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6000" i="1" spc="325" dirty="0" err="1">
                  <a:solidFill>
                    <a:srgbClr val="FFF6F8"/>
                  </a:solidFill>
                  <a:latin typeface="Prompt Light"/>
                </a:rPr>
                <a:t>Prudencia</a:t>
              </a: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6000" i="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6000" i="1" spc="325" dirty="0" err="1">
                  <a:solidFill>
                    <a:srgbClr val="FFF6F8"/>
                  </a:solidFill>
                  <a:latin typeface="Prompt Light"/>
                </a:rPr>
                <a:t>Eficiencia</a:t>
              </a: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6000" i="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6000" i="1" spc="325" dirty="0" err="1">
                  <a:solidFill>
                    <a:srgbClr val="FFF6F8"/>
                  </a:solidFill>
                  <a:latin typeface="Prompt Light"/>
                </a:rPr>
                <a:t>Órden</a:t>
              </a: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6000" i="1" spc="325" dirty="0">
                <a:solidFill>
                  <a:srgbClr val="FFF6F8"/>
                </a:solidFill>
                <a:latin typeface="Prompt Ligh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C8F999-29FF-514C-8334-3612A14016CA}"/>
              </a:ext>
            </a:extLst>
          </p:cNvPr>
          <p:cNvGrpSpPr>
            <a:grpSpLocks noChangeAspect="1"/>
          </p:cNvGrpSpPr>
          <p:nvPr/>
        </p:nvGrpSpPr>
        <p:grpSpPr>
          <a:xfrm>
            <a:off x="16535400" y="8492228"/>
            <a:ext cx="1470991" cy="1470991"/>
            <a:chOff x="0" y="0"/>
            <a:chExt cx="1708150" cy="1708150"/>
          </a:xfrm>
          <a:solidFill>
            <a:schemeClr val="bg1">
              <a:lumMod val="85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9C5BDA9-7BEE-A546-AFF4-DB1EF0A8E812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423532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D5177A7-8E99-F34F-A3B9-9904A387B992}"/>
              </a:ext>
            </a:extLst>
          </p:cNvPr>
          <p:cNvGrpSpPr/>
          <p:nvPr/>
        </p:nvGrpSpPr>
        <p:grpSpPr>
          <a:xfrm>
            <a:off x="-449616" y="-1123399"/>
            <a:ext cx="20817188" cy="13185171"/>
            <a:chOff x="-449616" y="-1123399"/>
            <a:chExt cx="20817188" cy="13185171"/>
          </a:xfrm>
        </p:grpSpPr>
        <p:sp>
          <p:nvSpPr>
            <p:cNvPr id="2" name="TextBox 2"/>
            <p:cNvSpPr txBox="1"/>
            <p:nvPr/>
          </p:nvSpPr>
          <p:spPr>
            <a:xfrm>
              <a:off x="542020" y="3975129"/>
              <a:ext cx="7576258" cy="2128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19"/>
                </a:lnSpc>
              </a:pPr>
              <a:r>
                <a:rPr lang="en-US" sz="8000" spc="128" dirty="0" err="1">
                  <a:solidFill>
                    <a:srgbClr val="FFFFFF"/>
                  </a:solidFill>
                  <a:latin typeface="Prompt Light Bold"/>
                </a:rPr>
                <a:t>Emprendedor</a:t>
              </a:r>
              <a:endParaRPr lang="en-US" sz="8000" spc="128" dirty="0">
                <a:solidFill>
                  <a:srgbClr val="FFFFFF"/>
                </a:solidFill>
                <a:latin typeface="Prompt Light Bold"/>
              </a:endParaRPr>
            </a:p>
            <a:p>
              <a:pPr>
                <a:lnSpc>
                  <a:spcPts val="8320"/>
                </a:lnSpc>
              </a:pPr>
              <a:r>
                <a:rPr lang="en-US" sz="8000" spc="128" dirty="0" err="1">
                  <a:solidFill>
                    <a:srgbClr val="FFFFFF"/>
                  </a:solidFill>
                  <a:latin typeface="Prompt Light Bold"/>
                </a:rPr>
                <a:t>Negociador</a:t>
              </a:r>
              <a:endParaRPr lang="en-US" sz="8000" spc="128" dirty="0">
                <a:solidFill>
                  <a:srgbClr val="FFFFFF"/>
                </a:solidFill>
                <a:latin typeface="Prompt Light Bold"/>
              </a:endParaRPr>
            </a:p>
          </p:txBody>
        </p:sp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-449616" y="-1123399"/>
              <a:ext cx="3549544" cy="3549544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2095599" y="8512228"/>
              <a:ext cx="3549544" cy="354954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16818028" y="2584006"/>
              <a:ext cx="3549544" cy="3549544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32D7D"/>
              </a:solidFill>
            </p:spPr>
          </p:sp>
        </p:grp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3076C98-E7A7-CD4C-94C6-8C018400C26E}"/>
              </a:ext>
            </a:extLst>
          </p:cNvPr>
          <p:cNvGrpSpPr/>
          <p:nvPr/>
        </p:nvGrpSpPr>
        <p:grpSpPr>
          <a:xfrm>
            <a:off x="7696200" y="1562100"/>
            <a:ext cx="8310288" cy="6654294"/>
            <a:chOff x="7696200" y="1562100"/>
            <a:chExt cx="8310288" cy="6654294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D2C5DBB-5931-304A-9C03-978CB270A708}"/>
                </a:ext>
              </a:extLst>
            </p:cNvPr>
            <p:cNvSpPr txBox="1"/>
            <p:nvPr/>
          </p:nvSpPr>
          <p:spPr>
            <a:xfrm>
              <a:off x="7696200" y="1562100"/>
              <a:ext cx="83102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85800" indent="-68580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La promoción comercial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100EA0A-A881-5542-AE8A-31ECB0CCFF04}"/>
                </a:ext>
              </a:extLst>
            </p:cNvPr>
            <p:cNvSpPr txBox="1"/>
            <p:nvPr/>
          </p:nvSpPr>
          <p:spPr>
            <a:xfrm>
              <a:off x="7696200" y="4381416"/>
              <a:ext cx="62616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85800" indent="-68580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Las adquisiciones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6758B9E-F260-9E4D-96A2-AAB06D5E9BC2}"/>
                </a:ext>
              </a:extLst>
            </p:cNvPr>
            <p:cNvSpPr txBox="1"/>
            <p:nvPr/>
          </p:nvSpPr>
          <p:spPr>
            <a:xfrm>
              <a:off x="7696200" y="7200731"/>
              <a:ext cx="631134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85800" indent="-68580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La relación oficial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48000">
              <a:srgbClr val="002060"/>
            </a:gs>
            <a:gs pos="68000">
              <a:srgbClr val="FF4D2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47CB2243-3793-E74A-8EA3-802DB4864FA0}"/>
              </a:ext>
            </a:extLst>
          </p:cNvPr>
          <p:cNvGrpSpPr/>
          <p:nvPr/>
        </p:nvGrpSpPr>
        <p:grpSpPr>
          <a:xfrm>
            <a:off x="-1471664" y="-1181100"/>
            <a:ext cx="21231327" cy="13945248"/>
            <a:chOff x="-1308404" y="-1170969"/>
            <a:chExt cx="21231327" cy="13945248"/>
          </a:xfrm>
        </p:grpSpPr>
        <p:grpSp>
          <p:nvGrpSpPr>
            <p:cNvPr id="2" name="Group 2"/>
            <p:cNvGrpSpPr/>
            <p:nvPr/>
          </p:nvGrpSpPr>
          <p:grpSpPr>
            <a:xfrm>
              <a:off x="-1308404" y="8652077"/>
              <a:ext cx="3269846" cy="3269846"/>
              <a:chOff x="0" y="0"/>
              <a:chExt cx="6350000" cy="6350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961442" y="-1170969"/>
              <a:ext cx="3269846" cy="3269846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2735531" y="8972550"/>
              <a:ext cx="3269846" cy="3269846"/>
              <a:chOff x="0" y="0"/>
              <a:chExt cx="1708150" cy="17081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6653077" y="463954"/>
              <a:ext cx="3269846" cy="326984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6307881" y="12267073"/>
              <a:ext cx="12323153" cy="50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57B0794-35BA-C749-95F0-C79EA09C105A}"/>
              </a:ext>
            </a:extLst>
          </p:cNvPr>
          <p:cNvGrpSpPr/>
          <p:nvPr/>
        </p:nvGrpSpPr>
        <p:grpSpPr>
          <a:xfrm>
            <a:off x="849398" y="2785508"/>
            <a:ext cx="6611297" cy="4555506"/>
            <a:chOff x="849398" y="2785508"/>
            <a:chExt cx="6611297" cy="4555506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7ECAC0D-1356-0848-B1FC-37E80BC74FF5}"/>
                </a:ext>
              </a:extLst>
            </p:cNvPr>
            <p:cNvSpPr txBox="1"/>
            <p:nvPr/>
          </p:nvSpPr>
          <p:spPr>
            <a:xfrm>
              <a:off x="849398" y="2785508"/>
              <a:ext cx="66112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200" dirty="0">
                  <a:solidFill>
                    <a:schemeClr val="bg1"/>
                  </a:solidFill>
                </a:rPr>
                <a:t>DIRECTORES DE MIPYMES CON ÉXITO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5E65560-1F8C-9A4A-B10F-5E2379B02A7D}"/>
                </a:ext>
              </a:extLst>
            </p:cNvPr>
            <p:cNvSpPr txBox="1"/>
            <p:nvPr/>
          </p:nvSpPr>
          <p:spPr>
            <a:xfrm>
              <a:off x="1447800" y="4838700"/>
              <a:ext cx="5182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i="1" dirty="0">
                  <a:solidFill>
                    <a:schemeClr val="bg1"/>
                  </a:solidFill>
                </a:rPr>
                <a:t>Emprendedores - Administradores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58619AD-73CA-EB47-9970-8FCD74BCE89E}"/>
                </a:ext>
              </a:extLst>
            </p:cNvPr>
            <p:cNvSpPr txBox="1"/>
            <p:nvPr/>
          </p:nvSpPr>
          <p:spPr>
            <a:xfrm>
              <a:off x="1447800" y="6817794"/>
              <a:ext cx="47702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i="1" dirty="0">
                  <a:solidFill>
                    <a:schemeClr val="bg1"/>
                  </a:solidFill>
                </a:rPr>
                <a:t>Emprendedores - Negociadores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886EDCC-E8B3-4D49-8115-1F4D105B4399}"/>
              </a:ext>
            </a:extLst>
          </p:cNvPr>
          <p:cNvGrpSpPr/>
          <p:nvPr/>
        </p:nvGrpSpPr>
        <p:grpSpPr>
          <a:xfrm>
            <a:off x="11125200" y="952500"/>
            <a:ext cx="4988225" cy="7471797"/>
            <a:chOff x="11125200" y="952500"/>
            <a:chExt cx="4988225" cy="7471797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AAE3887-0AF4-594F-AD66-71E2CFC6B338}"/>
                </a:ext>
              </a:extLst>
            </p:cNvPr>
            <p:cNvSpPr txBox="1"/>
            <p:nvPr/>
          </p:nvSpPr>
          <p:spPr>
            <a:xfrm>
              <a:off x="11125200" y="952500"/>
              <a:ext cx="49882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200" dirty="0">
                  <a:solidFill>
                    <a:schemeClr val="bg1"/>
                  </a:solidFill>
                </a:rPr>
                <a:t>TRABAJADAORES-CREATIVOS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06ACBEB-8720-4642-B0AC-B490A491B470}"/>
                </a:ext>
              </a:extLst>
            </p:cNvPr>
            <p:cNvSpPr txBox="1"/>
            <p:nvPr/>
          </p:nvSpPr>
          <p:spPr>
            <a:xfrm>
              <a:off x="12484039" y="2299543"/>
              <a:ext cx="2050561" cy="6124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dirty="0">
                  <a:solidFill>
                    <a:schemeClr val="bg1"/>
                  </a:solidFill>
                </a:rPr>
                <a:t>Artesanos 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Músicos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Pintores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Escultores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Escritores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Inventores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Periodistas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Actrices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Actores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Profesores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Campesonos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Bailarines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Cocineros</a:t>
              </a:r>
            </a:p>
            <a:p>
              <a:r>
                <a:rPr lang="es-MX" sz="2800" dirty="0">
                  <a:solidFill>
                    <a:schemeClr val="bg1"/>
                  </a:solidFill>
                </a:rPr>
                <a:t>Diseñadores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0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141E4ED2-962E-C94A-8C24-036CC2984D1F}"/>
              </a:ext>
            </a:extLst>
          </p:cNvPr>
          <p:cNvGrpSpPr/>
          <p:nvPr/>
        </p:nvGrpSpPr>
        <p:grpSpPr>
          <a:xfrm>
            <a:off x="12032" y="876300"/>
            <a:ext cx="17285368" cy="9436768"/>
            <a:chOff x="12032" y="876300"/>
            <a:chExt cx="17285368" cy="9436768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12032" y="876300"/>
              <a:ext cx="9436768" cy="9436768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905E0B6-9F80-AD48-876B-5AD92EE97E64}"/>
                </a:ext>
              </a:extLst>
            </p:cNvPr>
            <p:cNvSpPr txBox="1"/>
            <p:nvPr/>
          </p:nvSpPr>
          <p:spPr>
            <a:xfrm>
              <a:off x="11201400" y="2247900"/>
              <a:ext cx="609600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dirty="0">
                  <a:solidFill>
                    <a:schemeClr val="bg1"/>
                  </a:solidFill>
                </a:rPr>
                <a:t>LAS EMPRESAS DIRIGIDAS POR  </a:t>
              </a:r>
            </a:p>
            <a:p>
              <a:endParaRPr lang="es-MX" sz="3600" dirty="0">
                <a:solidFill>
                  <a:schemeClr val="bg1"/>
                </a:solidFill>
              </a:endParaRPr>
            </a:p>
            <a:p>
              <a:endParaRPr lang="es-MX" sz="3600" dirty="0">
                <a:solidFill>
                  <a:schemeClr val="bg1"/>
                </a:solidFill>
              </a:endParaRPr>
            </a:p>
            <a:p>
              <a:endParaRPr lang="es-MX" sz="3600" dirty="0">
                <a:solidFill>
                  <a:schemeClr val="bg1"/>
                </a:solidFill>
              </a:endParaRP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es-MX" sz="3600" i="1" dirty="0">
                  <a:solidFill>
                    <a:schemeClr val="bg1"/>
                  </a:solidFill>
                </a:rPr>
                <a:t>Trabajadores-Ejecutores</a:t>
              </a:r>
            </a:p>
            <a:p>
              <a:pPr marL="571500" indent="-571500">
                <a:buFont typeface="Wingdings" pitchFamily="2" charset="2"/>
                <a:buChar char="§"/>
              </a:pPr>
              <a:endParaRPr lang="es-MX" sz="3600" dirty="0">
                <a:solidFill>
                  <a:schemeClr val="bg1"/>
                </a:solidFill>
              </a:endParaRP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es-MX" sz="3600" i="1" dirty="0">
                  <a:solidFill>
                    <a:schemeClr val="bg1"/>
                  </a:solidFill>
                </a:rPr>
                <a:t>Trabajadores - Creativos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584C94EF-1117-EB4D-B702-84E22566F5A1}"/>
              </a:ext>
            </a:extLst>
          </p:cNvPr>
          <p:cNvGrpSpPr/>
          <p:nvPr/>
        </p:nvGrpSpPr>
        <p:grpSpPr>
          <a:xfrm>
            <a:off x="-664677" y="-641932"/>
            <a:ext cx="17612764" cy="11570864"/>
            <a:chOff x="-664677" y="-641932"/>
            <a:chExt cx="17612764" cy="11570864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-664677" y="-641932"/>
              <a:ext cx="11570864" cy="11570864"/>
            </a:xfrm>
            <a:prstGeom prst="rect">
              <a:avLst/>
            </a:prstGeom>
          </p:spPr>
        </p:pic>
        <p:sp>
          <p:nvSpPr>
            <p:cNvPr id="3" name="TextBox 3"/>
            <p:cNvSpPr txBox="1"/>
            <p:nvPr/>
          </p:nvSpPr>
          <p:spPr>
            <a:xfrm>
              <a:off x="506168" y="526652"/>
              <a:ext cx="6353114" cy="3129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8000" spc="-80" dirty="0" err="1">
                  <a:solidFill>
                    <a:srgbClr val="FFFFFF"/>
                  </a:solidFill>
                  <a:latin typeface="Prompt Light Bold"/>
                </a:rPr>
                <a:t>Perfiles</a:t>
              </a:r>
              <a:r>
                <a:rPr lang="en-US" sz="8000" spc="-80" dirty="0">
                  <a:solidFill>
                    <a:srgbClr val="FFFFFF"/>
                  </a:solidFill>
                  <a:latin typeface="Prompt Light Bold"/>
                </a:rPr>
                <a:t> </a:t>
              </a:r>
              <a:r>
                <a:rPr lang="en-US" sz="8000" spc="-80" dirty="0" err="1">
                  <a:solidFill>
                    <a:srgbClr val="FFFFFF"/>
                  </a:solidFill>
                  <a:latin typeface="Prompt Light Bold"/>
                </a:rPr>
                <a:t>laborales</a:t>
              </a:r>
              <a:r>
                <a:rPr lang="en-US" sz="8000" spc="-80" dirty="0">
                  <a:solidFill>
                    <a:srgbClr val="FFFFFF"/>
                  </a:solidFill>
                  <a:latin typeface="Prompt Light Bold"/>
                </a:rPr>
                <a:t> </a:t>
              </a:r>
              <a:r>
                <a:rPr lang="en-US" sz="8000" spc="-80" dirty="0" err="1">
                  <a:solidFill>
                    <a:srgbClr val="FFFFFF"/>
                  </a:solidFill>
                  <a:latin typeface="Prompt Light Bold"/>
                </a:rPr>
                <a:t>en</a:t>
              </a:r>
              <a:r>
                <a:rPr lang="en-US" sz="8000" spc="-80" dirty="0">
                  <a:solidFill>
                    <a:srgbClr val="FFFFFF"/>
                  </a:solidFill>
                  <a:latin typeface="Prompt Light Bold"/>
                </a:rPr>
                <a:t> EUA</a:t>
              </a:r>
              <a:r>
                <a:rPr lang="en-US" sz="8000" spc="-80" dirty="0">
                  <a:solidFill>
                    <a:srgbClr val="FFFFFF"/>
                  </a:solidFill>
                  <a:latin typeface="Prompt Light"/>
                </a:rPr>
                <a:t> 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363415" y="1236668"/>
              <a:ext cx="16584672" cy="8903723"/>
              <a:chOff x="484554" y="-506541"/>
              <a:chExt cx="22112895" cy="11871630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484554" y="7580412"/>
                <a:ext cx="5895777" cy="1125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Emprendedores</a:t>
                </a: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 </a:t>
                </a: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administradores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60%</a:t>
                </a: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7085252" y="7852168"/>
                <a:ext cx="5512197" cy="1125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Emprendedores</a:t>
                </a: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 </a:t>
                </a: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Negociadores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20%</a:t>
                </a: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1728027" y="-506541"/>
                <a:ext cx="4179093" cy="1125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Productores-ejecutores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10%</a:t>
                </a: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5592620" y="1998259"/>
                <a:ext cx="3930253" cy="1125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Productores-creativos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10%</a:t>
                </a:r>
              </a:p>
            </p:txBody>
          </p:sp>
          <p:grpSp>
            <p:nvGrpSpPr>
              <p:cNvPr id="9" name="Group 9"/>
              <p:cNvGrpSpPr>
                <a:grpSpLocks noChangeAspect="1"/>
              </p:cNvGrpSpPr>
              <p:nvPr/>
            </p:nvGrpSpPr>
            <p:grpSpPr>
              <a:xfrm>
                <a:off x="6455705" y="1078089"/>
                <a:ext cx="10287000" cy="10287000"/>
                <a:chOff x="0" y="0"/>
                <a:chExt cx="2540000" cy="254000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1270000" y="0"/>
                  <a:ext cx="796906" cy="12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906" h="1270000">
                      <a:moveTo>
                        <a:pt x="0" y="0"/>
                      </a:moveTo>
                      <a:cubicBezTo>
                        <a:pt x="289939" y="0"/>
                        <a:pt x="571150" y="99209"/>
                        <a:pt x="796906" y="281141"/>
                      </a:cubicBezTo>
                      <a:lnTo>
                        <a:pt x="0" y="1270000"/>
                      </a:lnTo>
                      <a:close/>
                    </a:path>
                  </a:pathLst>
                </a:custGeom>
                <a:solidFill>
                  <a:srgbClr val="4120A9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1270000" y="242548"/>
                  <a:ext cx="1225947" cy="102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947" h="1027452">
                      <a:moveTo>
                        <a:pt x="746487" y="0"/>
                      </a:moveTo>
                      <a:cubicBezTo>
                        <a:pt x="981053" y="170423"/>
                        <a:pt x="1150244" y="415976"/>
                        <a:pt x="1225947" y="695858"/>
                      </a:cubicBezTo>
                      <a:lnTo>
                        <a:pt x="0" y="1027452"/>
                      </a:lnTo>
                      <a:close/>
                    </a:path>
                  </a:pathLst>
                </a:custGeom>
                <a:solidFill>
                  <a:srgbClr val="3246C5"/>
                </a:solidFill>
              </p:spPr>
            </p:sp>
            <p:sp>
              <p:nvSpPr>
                <p:cNvPr id="12" name="Freeform 12"/>
                <p:cNvSpPr/>
                <p:nvPr/>
              </p:nvSpPr>
              <p:spPr>
                <a:xfrm>
                  <a:off x="1270000" y="877548"/>
                  <a:ext cx="1385123" cy="1455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123" h="1455928">
                      <a:moveTo>
                        <a:pt x="1207842" y="0"/>
                      </a:moveTo>
                      <a:cubicBezTo>
                        <a:pt x="1385123" y="545617"/>
                        <a:pt x="1174606" y="1142337"/>
                        <a:pt x="694203" y="1455928"/>
                      </a:cubicBezTo>
                      <a:lnTo>
                        <a:pt x="0" y="392452"/>
                      </a:lnTo>
                      <a:close/>
                    </a:path>
                  </a:pathLst>
                </a:custGeom>
                <a:solidFill>
                  <a:srgbClr val="1966DD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-107849" y="0"/>
                  <a:ext cx="2124336" cy="26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4336" h="2620850">
                      <a:moveTo>
                        <a:pt x="2124336" y="2297452"/>
                      </a:moveTo>
                      <a:cubicBezTo>
                        <a:pt x="1679230" y="2620840"/>
                        <a:pt x="1076513" y="2620850"/>
                        <a:pt x="631396" y="2297476"/>
                      </a:cubicBezTo>
                      <a:cubicBezTo>
                        <a:pt x="186279" y="1974103"/>
                        <a:pt x="0" y="1400894"/>
                        <a:pt x="169981" y="877629"/>
                      </a:cubicBezTo>
                      <a:cubicBezTo>
                        <a:pt x="339962" y="354364"/>
                        <a:pt x="827540" y="55"/>
                        <a:pt x="1377722" y="0"/>
                      </a:cubicBezTo>
                      <a:lnTo>
                        <a:pt x="1377849" y="1270000"/>
                      </a:lnTo>
                      <a:close/>
                    </a:path>
                  </a:pathLst>
                </a:custGeom>
                <a:solidFill>
                  <a:srgbClr val="0084F0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1270000" y="0"/>
                  <a:ext cx="127" cy="12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270000">
                      <a:moveTo>
                        <a:pt x="0" y="0"/>
                      </a:moveTo>
                      <a:cubicBezTo>
                        <a:pt x="42" y="0"/>
                        <a:pt x="85" y="0"/>
                        <a:pt x="127" y="0"/>
                      </a:cubicBezTo>
                      <a:lnTo>
                        <a:pt x="0" y="1270000"/>
                      </a:lnTo>
                      <a:close/>
                    </a:path>
                  </a:pathLst>
                </a:custGeom>
                <a:solidFill>
                  <a:srgbClr val="00A2FF"/>
                </a:solidFill>
              </p:spPr>
            </p:sp>
          </p:grpSp>
        </p:grpSp>
      </p:grpSp>
    </p:spTree>
    <p:extLst>
      <p:ext uri="{BB962C8B-B14F-4D97-AF65-F5344CB8AC3E}">
        <p14:creationId xmlns:p14="http://schemas.microsoft.com/office/powerpoint/2010/main" val="17288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3BF40AB3-664C-3A41-B216-8CE233BC3D5C}"/>
              </a:ext>
            </a:extLst>
          </p:cNvPr>
          <p:cNvGrpSpPr/>
          <p:nvPr/>
        </p:nvGrpSpPr>
        <p:grpSpPr>
          <a:xfrm>
            <a:off x="-664677" y="-559964"/>
            <a:ext cx="18295391" cy="11570864"/>
            <a:chOff x="-664677" y="-559964"/>
            <a:chExt cx="18295391" cy="11570864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-664677" y="-559964"/>
              <a:ext cx="11570864" cy="11570864"/>
            </a:xfrm>
            <a:prstGeom prst="rect">
              <a:avLst/>
            </a:prstGeom>
          </p:spPr>
        </p:pic>
        <p:sp>
          <p:nvSpPr>
            <p:cNvPr id="3" name="TextBox 3"/>
            <p:cNvSpPr txBox="1"/>
            <p:nvPr/>
          </p:nvSpPr>
          <p:spPr>
            <a:xfrm>
              <a:off x="11277600" y="539749"/>
              <a:ext cx="6353114" cy="307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000"/>
                </a:lnSpc>
              </a:pPr>
              <a:r>
                <a:rPr lang="en-US" sz="8000" spc="-80" dirty="0" err="1">
                  <a:solidFill>
                    <a:srgbClr val="FFFFFF"/>
                  </a:solidFill>
                  <a:latin typeface="Prompt Light Bold"/>
                </a:rPr>
                <a:t>Perfiles</a:t>
              </a:r>
              <a:r>
                <a:rPr lang="en-US" sz="8000" spc="-80" dirty="0">
                  <a:solidFill>
                    <a:srgbClr val="FFFFFF"/>
                  </a:solidFill>
                  <a:latin typeface="Prompt Light Bold"/>
                </a:rPr>
                <a:t>  </a:t>
              </a:r>
              <a:r>
                <a:rPr lang="en-US" sz="8000" spc="-80" dirty="0" err="1">
                  <a:solidFill>
                    <a:srgbClr val="FFFFFF"/>
                  </a:solidFill>
                  <a:latin typeface="Prompt Light Bold"/>
                </a:rPr>
                <a:t>laborales</a:t>
              </a:r>
              <a:r>
                <a:rPr lang="en-US" sz="8000" spc="-80" dirty="0">
                  <a:solidFill>
                    <a:srgbClr val="FFFFFF"/>
                  </a:solidFill>
                  <a:latin typeface="Prompt Light Bold"/>
                </a:rPr>
                <a:t> </a:t>
              </a:r>
            </a:p>
            <a:p>
              <a:pPr algn="r">
                <a:lnSpc>
                  <a:spcPts val="8000"/>
                </a:lnSpc>
              </a:pPr>
              <a:r>
                <a:rPr lang="en-US" sz="8000" spc="-80" dirty="0" err="1">
                  <a:solidFill>
                    <a:srgbClr val="FFFFFF"/>
                  </a:solidFill>
                  <a:latin typeface="Prompt Light Bold"/>
                </a:rPr>
                <a:t>en</a:t>
              </a:r>
              <a:r>
                <a:rPr lang="en-US" sz="8000" spc="-80" dirty="0">
                  <a:solidFill>
                    <a:srgbClr val="FFFFFF"/>
                  </a:solidFill>
                  <a:latin typeface="Prompt Light Bold"/>
                </a:rPr>
                <a:t> México</a:t>
              </a:r>
              <a:r>
                <a:rPr lang="en-US" sz="8000" spc="-80" dirty="0">
                  <a:solidFill>
                    <a:srgbClr val="FFFFFF"/>
                  </a:solidFill>
                  <a:latin typeface="Prompt Light"/>
                </a:rPr>
                <a:t> 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573788" y="1530650"/>
              <a:ext cx="13977265" cy="8794449"/>
              <a:chOff x="913444" y="-261339"/>
              <a:chExt cx="19362585" cy="12501154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16096935" y="7582187"/>
                <a:ext cx="4179094" cy="1200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Productores</a:t>
                </a: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 </a:t>
                </a: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Ejecutores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60%</a:t>
                </a: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913444" y="7873048"/>
                <a:ext cx="3930253" cy="1200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Productores</a:t>
                </a: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 </a:t>
                </a: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Creativos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20%</a:t>
                </a: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175932" y="1998717"/>
                <a:ext cx="5512198" cy="1200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Emprendedores-Negociadores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10%</a:t>
                </a: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5904297" y="-261339"/>
                <a:ext cx="5895778" cy="1200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59"/>
                  </a:lnSpc>
                </a:pPr>
                <a:r>
                  <a:rPr lang="en-US" sz="2400" dirty="0" err="1">
                    <a:solidFill>
                      <a:srgbClr val="FFF6F8"/>
                    </a:solidFill>
                    <a:latin typeface="Arimo"/>
                  </a:rPr>
                  <a:t>Emprendedores-Administradores</a:t>
                </a:r>
                <a:endParaRPr lang="en-US" sz="2400" dirty="0">
                  <a:solidFill>
                    <a:srgbClr val="FFF6F8"/>
                  </a:solidFill>
                  <a:latin typeface="Arimo"/>
                </a:endParaRPr>
              </a:p>
              <a:p>
                <a:pPr algn="ctr">
                  <a:lnSpc>
                    <a:spcPts val="3359"/>
                  </a:lnSpc>
                </a:pPr>
                <a:r>
                  <a:rPr lang="en-US" sz="2400" dirty="0">
                    <a:solidFill>
                      <a:srgbClr val="FFF6F8"/>
                    </a:solidFill>
                    <a:latin typeface="Arimo"/>
                  </a:rPr>
                  <a:t>10%</a:t>
                </a:r>
              </a:p>
            </p:txBody>
          </p:sp>
          <p:grpSp>
            <p:nvGrpSpPr>
              <p:cNvPr id="9" name="Group 9"/>
              <p:cNvGrpSpPr>
                <a:grpSpLocks noChangeAspect="1"/>
              </p:cNvGrpSpPr>
              <p:nvPr/>
            </p:nvGrpSpPr>
            <p:grpSpPr>
              <a:xfrm>
                <a:off x="4730083" y="1078089"/>
                <a:ext cx="11213749" cy="11161726"/>
                <a:chOff x="-121047" y="0"/>
                <a:chExt cx="2768827" cy="275598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473094" y="121461"/>
                  <a:ext cx="2174686" cy="263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4686" h="2634521">
                      <a:moveTo>
                        <a:pt x="796906" y="0"/>
                      </a:moveTo>
                      <a:cubicBezTo>
                        <a:pt x="1354914" y="0"/>
                        <a:pt x="1847555" y="364235"/>
                        <a:pt x="2011121" y="897733"/>
                      </a:cubicBezTo>
                      <a:cubicBezTo>
                        <a:pt x="2174686" y="1431230"/>
                        <a:pt x="1970855" y="2008997"/>
                        <a:pt x="1508737" y="2321759"/>
                      </a:cubicBezTo>
                      <a:cubicBezTo>
                        <a:pt x="1046618" y="2634521"/>
                        <a:pt x="434482" y="2609000"/>
                        <a:pt x="0" y="2258859"/>
                      </a:cubicBezTo>
                      <a:lnTo>
                        <a:pt x="796906" y="1270000"/>
                      </a:lnTo>
                      <a:close/>
                    </a:path>
                  </a:pathLst>
                </a:custGeom>
                <a:solidFill>
                  <a:srgbClr val="4120A9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-121047" y="937878"/>
                  <a:ext cx="1391047" cy="1479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047" h="1479780">
                      <a:moveTo>
                        <a:pt x="644560" y="1479780"/>
                      </a:moveTo>
                      <a:cubicBezTo>
                        <a:pt x="180430" y="1142570"/>
                        <a:pt x="0" y="536074"/>
                        <a:pt x="204329" y="0"/>
                      </a:cubicBezTo>
                      <a:lnTo>
                        <a:pt x="1391047" y="452328"/>
                      </a:lnTo>
                      <a:close/>
                    </a:path>
                  </a:pathLst>
                </a:custGeom>
                <a:solidFill>
                  <a:srgbClr val="3246C5"/>
                </a:solidFill>
              </p:spPr>
            </p:sp>
            <p:sp>
              <p:nvSpPr>
                <p:cNvPr id="12" name="Freeform 12"/>
                <p:cNvSpPr/>
                <p:nvPr/>
              </p:nvSpPr>
              <p:spPr>
                <a:xfrm>
                  <a:off x="62158" y="326730"/>
                  <a:ext cx="1207842" cy="1063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842" h="1063476">
                      <a:moveTo>
                        <a:pt x="0" y="671024"/>
                      </a:moveTo>
                      <a:cubicBezTo>
                        <a:pt x="89596" y="395276"/>
                        <a:pt x="270848" y="158485"/>
                        <a:pt x="513639" y="0"/>
                      </a:cubicBezTo>
                      <a:lnTo>
                        <a:pt x="1207842" y="1063476"/>
                      </a:lnTo>
                      <a:close/>
                    </a:path>
                  </a:pathLst>
                </a:custGeom>
                <a:solidFill>
                  <a:srgbClr val="1966DD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523513" y="120206"/>
                  <a:ext cx="746487" cy="12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87" h="1270000">
                      <a:moveTo>
                        <a:pt x="0" y="242548"/>
                      </a:moveTo>
                      <a:cubicBezTo>
                        <a:pt x="216941" y="84931"/>
                        <a:pt x="478206" y="27"/>
                        <a:pt x="746360" y="0"/>
                      </a:cubicBezTo>
                      <a:lnTo>
                        <a:pt x="746487" y="1270000"/>
                      </a:lnTo>
                      <a:close/>
                    </a:path>
                  </a:pathLst>
                </a:custGeom>
                <a:solidFill>
                  <a:srgbClr val="0084F0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1270000" y="0"/>
                  <a:ext cx="127" cy="12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1270000">
                      <a:moveTo>
                        <a:pt x="0" y="0"/>
                      </a:moveTo>
                      <a:cubicBezTo>
                        <a:pt x="42" y="0"/>
                        <a:pt x="85" y="0"/>
                        <a:pt x="127" y="0"/>
                      </a:cubicBezTo>
                      <a:lnTo>
                        <a:pt x="0" y="1270000"/>
                      </a:lnTo>
                      <a:close/>
                    </a:path>
                  </a:pathLst>
                </a:custGeom>
                <a:solidFill>
                  <a:srgbClr val="00A2FF"/>
                </a:solidFill>
              </p:spPr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47CB2243-3793-E74A-8EA3-802DB4864FA0}"/>
              </a:ext>
            </a:extLst>
          </p:cNvPr>
          <p:cNvGrpSpPr/>
          <p:nvPr/>
        </p:nvGrpSpPr>
        <p:grpSpPr>
          <a:xfrm>
            <a:off x="-1471664" y="-1181100"/>
            <a:ext cx="21231327" cy="13945248"/>
            <a:chOff x="-1308404" y="-1170969"/>
            <a:chExt cx="21231327" cy="13945248"/>
          </a:xfrm>
        </p:grpSpPr>
        <p:grpSp>
          <p:nvGrpSpPr>
            <p:cNvPr id="2" name="Group 2"/>
            <p:cNvGrpSpPr/>
            <p:nvPr/>
          </p:nvGrpSpPr>
          <p:grpSpPr>
            <a:xfrm>
              <a:off x="-1308404" y="8652077"/>
              <a:ext cx="3269846" cy="3269846"/>
              <a:chOff x="0" y="0"/>
              <a:chExt cx="6350000" cy="6350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961442" y="-1170969"/>
              <a:ext cx="3269846" cy="3269846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2735531" y="8972550"/>
              <a:ext cx="3269846" cy="3269846"/>
              <a:chOff x="0" y="0"/>
              <a:chExt cx="1708150" cy="17081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6653077" y="463954"/>
              <a:ext cx="3269846" cy="326984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6340538" y="8460740"/>
              <a:ext cx="1931751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192">
                  <a:solidFill>
                    <a:srgbClr val="132D7D"/>
                  </a:solidFill>
                  <a:latin typeface="Prompt Bold"/>
                </a:rPr>
                <a:t>MÉXICO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420183" y="8460740"/>
              <a:ext cx="4011060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192">
                  <a:solidFill>
                    <a:srgbClr val="132D7D"/>
                  </a:solidFill>
                  <a:latin typeface="Prompt Bold"/>
                </a:rPr>
                <a:t>ESTADOS UNIDOS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566991" y="2005804"/>
              <a:ext cx="17064043" cy="10768475"/>
              <a:chOff x="-6442099" y="-3045695"/>
              <a:chExt cx="22752058" cy="14357967"/>
            </a:xfrm>
          </p:grpSpPr>
          <p:sp>
            <p:nvSpPr>
              <p:cNvPr id="14" name="TextBox 14"/>
              <p:cNvSpPr txBox="1"/>
              <p:nvPr/>
            </p:nvSpPr>
            <p:spPr>
              <a:xfrm>
                <a:off x="-6442099" y="-3045695"/>
                <a:ext cx="20205358" cy="989672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300"/>
                  </a:lnSpc>
                </a:pP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"La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porción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desarrollada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de México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impone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su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modelo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a la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otra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mitad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, sin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advertir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que ese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modelo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no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corrresponde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nuestra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verdadera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realidad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histórica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,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psíquica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, cultural,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sino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que es una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mera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copia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(y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copia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degradada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) del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arquetipo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norteamericano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. De nuevo, no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hemos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sido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capaces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de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crear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modelos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de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desarrollo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viables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y que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correspondan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a lo que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somos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"</a:t>
                </a:r>
              </a:p>
              <a:p>
                <a:pPr>
                  <a:lnSpc>
                    <a:spcPts val="6300"/>
                  </a:lnSpc>
                </a:pPr>
                <a:endParaRPr lang="en-US" sz="3600" spc="43" dirty="0">
                  <a:solidFill>
                    <a:srgbClr val="FFFFFF"/>
                  </a:solidFill>
                  <a:latin typeface="Prompt Light Italics"/>
                </a:endParaRPr>
              </a:p>
              <a:p>
                <a:pPr>
                  <a:lnSpc>
                    <a:spcPts val="5040"/>
                  </a:lnSpc>
                </a:pPr>
                <a:r>
                  <a:rPr lang="en-US" sz="3600" spc="43" dirty="0">
                    <a:solidFill>
                      <a:srgbClr val="FFFFFF"/>
                    </a:solidFill>
                    <a:latin typeface="Prompt Light"/>
                  </a:rPr>
                  <a:t>                                         </a:t>
                </a:r>
                <a:r>
                  <a:rPr lang="en-US" sz="3600" spc="43" dirty="0">
                    <a:solidFill>
                      <a:srgbClr val="FF5757"/>
                    </a:solidFill>
                    <a:latin typeface="Prompt Light Bold"/>
                  </a:rPr>
                  <a:t>Octavio Paz</a:t>
                </a:r>
              </a:p>
              <a:p>
                <a:pPr>
                  <a:lnSpc>
                    <a:spcPts val="5040"/>
                  </a:lnSpc>
                </a:pPr>
                <a:r>
                  <a:rPr lang="en-US" sz="3600" spc="43" dirty="0">
                    <a:solidFill>
                      <a:srgbClr val="FF5757"/>
                    </a:solidFill>
                    <a:latin typeface="Prompt Light Bold"/>
                  </a:rPr>
                  <a:t>                                         El </a:t>
                </a:r>
                <a:r>
                  <a:rPr lang="en-US" sz="3600" spc="43" dirty="0" err="1">
                    <a:solidFill>
                      <a:srgbClr val="FF5757"/>
                    </a:solidFill>
                    <a:latin typeface="Prompt Light Bold"/>
                  </a:rPr>
                  <a:t>Laberinto</a:t>
                </a:r>
                <a:r>
                  <a:rPr lang="en-US" sz="3600" spc="43" dirty="0">
                    <a:solidFill>
                      <a:srgbClr val="FF5757"/>
                    </a:solidFill>
                    <a:latin typeface="Prompt Light Bold"/>
                  </a:rPr>
                  <a:t> de la Soledad</a:t>
                </a:r>
              </a:p>
              <a:p>
                <a:pPr>
                  <a:lnSpc>
                    <a:spcPts val="3600"/>
                  </a:lnSpc>
                </a:pPr>
                <a:endParaRPr lang="en-US" sz="3600" spc="43" dirty="0">
                  <a:solidFill>
                    <a:srgbClr val="FF5757"/>
                  </a:solidFill>
                  <a:latin typeface="Prompt Light Bold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-120912" y="10635997"/>
                <a:ext cx="16430871" cy="6762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6284365" y="-1774772"/>
            <a:ext cx="3549544" cy="354954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3695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738456" y="8512228"/>
            <a:ext cx="3549544" cy="3549544"/>
            <a:chOff x="0" y="0"/>
            <a:chExt cx="1708150" cy="1708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D4939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264046" y="5277855"/>
            <a:ext cx="3549544" cy="3549544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3E50AD"/>
            </a:solidFill>
          </p:spPr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35EC256-C97E-B446-AF46-BD28972F1B58}"/>
              </a:ext>
            </a:extLst>
          </p:cNvPr>
          <p:cNvSpPr txBox="1"/>
          <p:nvPr/>
        </p:nvSpPr>
        <p:spPr>
          <a:xfrm>
            <a:off x="1143000" y="3238500"/>
            <a:ext cx="1663782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</a:rPr>
              <a:t>¿</a:t>
            </a:r>
            <a:r>
              <a:rPr lang="es-ES_tradnl" sz="2800" i="1" dirty="0">
                <a:solidFill>
                  <a:schemeClr val="bg1"/>
                </a:solidFill>
              </a:rPr>
              <a:t>Quiénes son y cómo son los actores principales en una iniciativa de carácter productivo</a:t>
            </a:r>
            <a:r>
              <a:rPr lang="es-ES_tradnl" sz="2800" dirty="0">
                <a:solidFill>
                  <a:schemeClr val="bg1"/>
                </a:solidFill>
              </a:rPr>
              <a:t>?</a:t>
            </a:r>
          </a:p>
          <a:p>
            <a:endParaRPr lang="es-ES_tradnl" sz="2800" dirty="0">
              <a:solidFill>
                <a:schemeClr val="bg1"/>
              </a:solidFill>
            </a:endParaRPr>
          </a:p>
          <a:p>
            <a:r>
              <a:rPr lang="es-ES_tradnl" sz="2800" dirty="0">
                <a:solidFill>
                  <a:schemeClr val="bg1"/>
                </a:solidFill>
              </a:rPr>
              <a:t>¿</a:t>
            </a:r>
            <a:r>
              <a:rPr lang="es-ES_tradnl" sz="2800" i="1" dirty="0">
                <a:solidFill>
                  <a:schemeClr val="bg1"/>
                </a:solidFill>
              </a:rPr>
              <a:t>Cuáles son sus objetivos, motivaciones, aspiraciones y capacidades en materia de ejercicio laboral y productivo</a:t>
            </a:r>
            <a:r>
              <a:rPr lang="es-ES_tradnl" sz="2800" dirty="0">
                <a:solidFill>
                  <a:schemeClr val="bg1"/>
                </a:solidFill>
              </a:rPr>
              <a:t>? </a:t>
            </a:r>
          </a:p>
          <a:p>
            <a:endParaRPr lang="es-ES_tradnl" sz="2800" dirty="0">
              <a:solidFill>
                <a:schemeClr val="bg1"/>
              </a:solidFill>
            </a:endParaRPr>
          </a:p>
          <a:p>
            <a:r>
              <a:rPr lang="es-ES_tradnl" sz="2800" dirty="0">
                <a:solidFill>
                  <a:schemeClr val="bg1"/>
                </a:solidFill>
              </a:rPr>
              <a:t>¿</a:t>
            </a:r>
            <a:r>
              <a:rPr lang="es-ES_tradnl" sz="2800" i="1" dirty="0">
                <a:solidFill>
                  <a:schemeClr val="bg1"/>
                </a:solidFill>
              </a:rPr>
              <a:t>Hacia dónde dirigen sus principales esfuerzos cuando participan en la vida económica</a:t>
            </a:r>
            <a:r>
              <a:rPr lang="es-ES_tradnl" sz="2800" dirty="0">
                <a:solidFill>
                  <a:schemeClr val="bg1"/>
                </a:solidFill>
              </a:rPr>
              <a:t>? </a:t>
            </a:r>
          </a:p>
          <a:p>
            <a:endParaRPr lang="es-ES_tradnl" sz="2800" dirty="0">
              <a:solidFill>
                <a:schemeClr val="bg1"/>
              </a:solidFill>
            </a:endParaRPr>
          </a:p>
          <a:p>
            <a:r>
              <a:rPr lang="es-ES_tradnl" sz="2800" dirty="0">
                <a:solidFill>
                  <a:schemeClr val="bg1"/>
                </a:solidFill>
              </a:rPr>
              <a:t>¿</a:t>
            </a:r>
            <a:r>
              <a:rPr lang="es-ES_tradnl" sz="2800" i="1" dirty="0">
                <a:solidFill>
                  <a:schemeClr val="bg1"/>
                </a:solidFill>
              </a:rPr>
              <a:t>Cuáles son las ventajas comparativas en que pueden sustentar su capacidad de competencia?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endParaRPr lang="es-MX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2F4101B3-97AB-E349-822F-2088CB316360}"/>
              </a:ext>
            </a:extLst>
          </p:cNvPr>
          <p:cNvGrpSpPr/>
          <p:nvPr/>
        </p:nvGrpSpPr>
        <p:grpSpPr>
          <a:xfrm>
            <a:off x="-1471664" y="-1181100"/>
            <a:ext cx="21231327" cy="13413365"/>
            <a:chOff x="-1308404" y="-1170969"/>
            <a:chExt cx="21231327" cy="13413365"/>
          </a:xfrm>
        </p:grpSpPr>
        <p:grpSp>
          <p:nvGrpSpPr>
            <p:cNvPr id="2" name="Group 2"/>
            <p:cNvGrpSpPr/>
            <p:nvPr/>
          </p:nvGrpSpPr>
          <p:grpSpPr>
            <a:xfrm>
              <a:off x="-1308404" y="8652077"/>
              <a:ext cx="3269846" cy="3269846"/>
              <a:chOff x="0" y="0"/>
              <a:chExt cx="6350000" cy="6350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961442" y="-1170969"/>
              <a:ext cx="3269846" cy="3269846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2735531" y="8972550"/>
              <a:ext cx="3269846" cy="3269846"/>
              <a:chOff x="0" y="0"/>
              <a:chExt cx="1708150" cy="17081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6653077" y="463954"/>
              <a:ext cx="3269846" cy="326984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6340538" y="8460740"/>
              <a:ext cx="1931751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192">
                  <a:solidFill>
                    <a:srgbClr val="132D7D"/>
                  </a:solidFill>
                  <a:latin typeface="Prompt Bold"/>
                </a:rPr>
                <a:t>MÉXICO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420183" y="8460740"/>
              <a:ext cx="4011060" cy="51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192">
                  <a:solidFill>
                    <a:srgbClr val="132D7D"/>
                  </a:solidFill>
                  <a:latin typeface="Prompt Bold"/>
                </a:rPr>
                <a:t>ESTADOS UNIDOS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843174" y="2667635"/>
              <a:ext cx="15154018" cy="6590665"/>
              <a:chOff x="0" y="-190500"/>
              <a:chExt cx="20205358" cy="8787553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-190500"/>
                <a:ext cx="20205358" cy="77201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300"/>
                  </a:lnSpc>
                </a:pP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""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Muchos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latinoamericanos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han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adoptado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esas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imágenes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retocadas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de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si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mismos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por la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fantasía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o la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enajenación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religiosa o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ideológica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occidental y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en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vez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de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encarar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su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propia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realidad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la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han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recreado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de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acuerdo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a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aquellos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modelos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y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mitos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spc="43" dirty="0" err="1">
                    <a:solidFill>
                      <a:srgbClr val="FFFFFF"/>
                    </a:solidFill>
                    <a:latin typeface="Prompt Light Italics"/>
                  </a:rPr>
                  <a:t>importados</a:t>
                </a:r>
                <a:r>
                  <a:rPr lang="en-US" sz="3600" spc="43" dirty="0">
                    <a:solidFill>
                      <a:srgbClr val="FFFFFF"/>
                    </a:solidFill>
                    <a:latin typeface="Prompt Light Italics"/>
                  </a:rPr>
                  <a:t>...</a:t>
                </a:r>
              </a:p>
              <a:p>
                <a:pPr>
                  <a:lnSpc>
                    <a:spcPts val="6300"/>
                  </a:lnSpc>
                </a:pPr>
                <a:endParaRPr lang="en-US" sz="3600" spc="43" dirty="0">
                  <a:solidFill>
                    <a:srgbClr val="FFFFFF"/>
                  </a:solidFill>
                  <a:latin typeface="Prompt Light Italics"/>
                </a:endParaRPr>
              </a:p>
              <a:p>
                <a:pPr>
                  <a:lnSpc>
                    <a:spcPts val="5040"/>
                  </a:lnSpc>
                </a:pPr>
                <a:r>
                  <a:rPr lang="en-US" sz="3600" spc="43" dirty="0">
                    <a:solidFill>
                      <a:srgbClr val="FFFFFF"/>
                    </a:solidFill>
                    <a:latin typeface="Prompt Light"/>
                  </a:rPr>
                  <a:t>                                 </a:t>
                </a:r>
                <a:r>
                  <a:rPr lang="en-US" sz="3600" spc="43" dirty="0">
                    <a:solidFill>
                      <a:srgbClr val="FF5757"/>
                    </a:solidFill>
                    <a:latin typeface="Prompt Light Bold"/>
                  </a:rPr>
                  <a:t>Mario Vargas </a:t>
                </a:r>
                <a:r>
                  <a:rPr lang="en-US" sz="3600" spc="43" dirty="0" err="1">
                    <a:solidFill>
                      <a:srgbClr val="FF5757"/>
                    </a:solidFill>
                    <a:latin typeface="Prompt Light Bold"/>
                  </a:rPr>
                  <a:t>Llosa</a:t>
                </a:r>
                <a:endParaRPr lang="en-US" sz="3600" spc="43" dirty="0">
                  <a:solidFill>
                    <a:srgbClr val="FF5757"/>
                  </a:solidFill>
                  <a:latin typeface="Prompt Light Bold"/>
                </a:endParaRPr>
              </a:p>
              <a:p>
                <a:pPr>
                  <a:lnSpc>
                    <a:spcPts val="5040"/>
                  </a:lnSpc>
                </a:pPr>
                <a:r>
                  <a:rPr lang="en-US" sz="3600" spc="43" dirty="0">
                    <a:solidFill>
                      <a:srgbClr val="FF5757"/>
                    </a:solidFill>
                    <a:latin typeface="Prompt Light Bold"/>
                  </a:rPr>
                  <a:t>                                 </a:t>
                </a:r>
                <a:r>
                  <a:rPr lang="en-US" sz="3600" spc="43" dirty="0" err="1">
                    <a:solidFill>
                      <a:srgbClr val="FF5757"/>
                    </a:solidFill>
                    <a:latin typeface="Prompt Light Bold Italics"/>
                  </a:rPr>
                  <a:t>Sueños</a:t>
                </a:r>
                <a:r>
                  <a:rPr lang="en-US" sz="3600" spc="43" dirty="0">
                    <a:solidFill>
                      <a:srgbClr val="FF5757"/>
                    </a:solidFill>
                    <a:latin typeface="Prompt Light Bold Italics"/>
                  </a:rPr>
                  <a:t> y </a:t>
                </a:r>
                <a:r>
                  <a:rPr lang="en-US" sz="3600" spc="43" dirty="0" err="1">
                    <a:solidFill>
                      <a:srgbClr val="FF5757"/>
                    </a:solidFill>
                    <a:latin typeface="Prompt Light Bold Italics"/>
                  </a:rPr>
                  <a:t>realidades</a:t>
                </a:r>
                <a:r>
                  <a:rPr lang="en-US" sz="3600" spc="43" dirty="0">
                    <a:solidFill>
                      <a:srgbClr val="FF5757"/>
                    </a:solidFill>
                    <a:latin typeface="Prompt Light Bold Italics"/>
                  </a:rPr>
                  <a:t> de América Latina</a:t>
                </a:r>
                <a:r>
                  <a:rPr lang="en-US" sz="3600" spc="43" dirty="0">
                    <a:solidFill>
                      <a:srgbClr val="FFDE59"/>
                    </a:solidFill>
                    <a:latin typeface="Prompt Light Italics"/>
                  </a:rPr>
                  <a:t> </a:t>
                </a:r>
              </a:p>
              <a:p>
                <a:pPr>
                  <a:lnSpc>
                    <a:spcPts val="3600"/>
                  </a:lnSpc>
                </a:pPr>
                <a:endParaRPr lang="en-US" sz="3600" spc="43" dirty="0">
                  <a:solidFill>
                    <a:srgbClr val="FFDE59"/>
                  </a:solidFill>
                  <a:latin typeface="Prompt Light Italics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7920778"/>
                <a:ext cx="16430871" cy="6762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48000">
              <a:srgbClr val="002060"/>
            </a:gs>
            <a:gs pos="68000">
              <a:srgbClr val="FF4D2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C0174B1F-557D-5D40-AC72-A326C4DEA491}"/>
              </a:ext>
            </a:extLst>
          </p:cNvPr>
          <p:cNvGrpSpPr/>
          <p:nvPr/>
        </p:nvGrpSpPr>
        <p:grpSpPr>
          <a:xfrm>
            <a:off x="1104604" y="94495"/>
            <a:ext cx="16258064" cy="11153354"/>
            <a:chOff x="1104604" y="94495"/>
            <a:chExt cx="16258064" cy="11153354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 b="17845"/>
            <a:stretch>
              <a:fillRect/>
            </a:stretch>
          </p:blipFill>
          <p:spPr>
            <a:xfrm>
              <a:off x="12787283" y="545465"/>
              <a:ext cx="3766641" cy="399287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87283" y="6024125"/>
              <a:ext cx="4575385" cy="33602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2" r="32"/>
            <a:stretch>
              <a:fillRect/>
            </a:stretch>
          </p:blipFill>
          <p:spPr>
            <a:xfrm>
              <a:off x="1104604" y="993191"/>
              <a:ext cx="3644950" cy="385199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5955" y="5333621"/>
              <a:ext cx="3434902" cy="450479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10717509">
              <a:off x="11406055" y="1838791"/>
              <a:ext cx="1368658" cy="106413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10717509">
              <a:off x="11406055" y="6823765"/>
              <a:ext cx="1368658" cy="1064132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5726349" y="94495"/>
              <a:ext cx="4734940" cy="5929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4000" dirty="0">
                  <a:solidFill>
                    <a:schemeClr val="bg1"/>
                  </a:solidFill>
                  <a:latin typeface="Prompt Light"/>
                </a:rPr>
                <a:t>          UTOPÍA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Laboriosos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Emprendedores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Comerciantes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Acumulación</a:t>
              </a:r>
              <a:r>
                <a:rPr lang="en-US" sz="2700" dirty="0">
                  <a:solidFill>
                    <a:schemeClr val="bg1"/>
                  </a:solidFill>
                  <a:latin typeface="Prompt Light"/>
                </a:rPr>
                <a:t> de </a:t>
              </a: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riqueza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Tecnología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Disfrutar</a:t>
              </a:r>
              <a:r>
                <a:rPr lang="en-US" sz="2700" dirty="0">
                  <a:solidFill>
                    <a:schemeClr val="bg1"/>
                  </a:solidFill>
                  <a:latin typeface="Prompt Light"/>
                </a:rPr>
                <a:t> del </a:t>
              </a: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bienestar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Construir</a:t>
              </a:r>
              <a:r>
                <a:rPr lang="en-US" sz="2700" dirty="0">
                  <a:solidFill>
                    <a:schemeClr val="bg1"/>
                  </a:solidFill>
                  <a:latin typeface="Prompt Light"/>
                </a:rPr>
                <a:t> la </a:t>
              </a: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modernidad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Colonización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Llegaron</a:t>
              </a:r>
              <a:r>
                <a:rPr lang="en-US" sz="2700" dirty="0">
                  <a:solidFill>
                    <a:schemeClr val="bg1"/>
                  </a:solidFill>
                  <a:latin typeface="Prompt Light"/>
                </a:rPr>
                <a:t> para </a:t>
              </a:r>
              <a:r>
                <a:rPr lang="en-US" sz="2700" dirty="0" err="1">
                  <a:solidFill>
                    <a:schemeClr val="bg1"/>
                  </a:solidFill>
                  <a:latin typeface="Prompt Light"/>
                </a:rPr>
                <a:t>quedarse</a:t>
              </a:r>
              <a:endParaRPr lang="en-US" sz="2700" dirty="0">
                <a:solidFill>
                  <a:schemeClr val="bg1"/>
                </a:solidFill>
                <a:latin typeface="Prompt Light"/>
              </a:endParaRPr>
            </a:p>
            <a:p>
              <a:pPr>
                <a:lnSpc>
                  <a:spcPts val="3919"/>
                </a:lnSpc>
              </a:pPr>
              <a:endParaRPr lang="en-US" sz="2799" dirty="0">
                <a:solidFill>
                  <a:schemeClr val="bg1"/>
                </a:solidFill>
                <a:latin typeface="Prompt Light"/>
              </a:endParaRPr>
            </a:p>
            <a:p>
              <a:pPr>
                <a:lnSpc>
                  <a:spcPts val="3919"/>
                </a:lnSpc>
              </a:pPr>
              <a:endParaRPr lang="en-US" sz="2799" dirty="0">
                <a:solidFill>
                  <a:schemeClr val="bg1"/>
                </a:solidFill>
                <a:latin typeface="Prompt Ligh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26348" y="5276471"/>
              <a:ext cx="6541851" cy="59713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dirty="0">
                  <a:solidFill>
                    <a:srgbClr val="FFFFFF"/>
                  </a:solidFill>
                  <a:latin typeface="Prompt Light"/>
                </a:rPr>
                <a:t>          </a:t>
              </a:r>
              <a:r>
                <a:rPr lang="en-US" sz="4000" dirty="0">
                  <a:solidFill>
                    <a:srgbClr val="FFFFFF"/>
                  </a:solidFill>
                  <a:latin typeface="Prompt Light"/>
                </a:rPr>
                <a:t>E</a:t>
              </a:r>
              <a:r>
                <a:rPr lang="en-US" sz="3600" dirty="0">
                  <a:solidFill>
                    <a:srgbClr val="FFFFFF"/>
                  </a:solidFill>
                  <a:latin typeface="Prompt Light"/>
                </a:rPr>
                <a:t>NTELEQUIA</a:t>
              </a:r>
              <a:endParaRPr lang="en-US" sz="2799" dirty="0">
                <a:solidFill>
                  <a:srgbClr val="FFFFFF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Evangelización</a:t>
              </a:r>
              <a:endParaRPr lang="en-US" sz="2700" dirty="0">
                <a:solidFill>
                  <a:srgbClr val="FFFFFF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Misticismo</a:t>
              </a:r>
              <a:endParaRPr lang="en-US" sz="2700" dirty="0">
                <a:solidFill>
                  <a:srgbClr val="FFFFFF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Caballeros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Desprendimiento</a:t>
              </a:r>
              <a:endParaRPr lang="en-US" sz="2700" dirty="0">
                <a:solidFill>
                  <a:srgbClr val="FFFFFF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Acumulación</a:t>
              </a: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 </a:t>
              </a: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sólo</a:t>
              </a: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 la </a:t>
              </a: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iglesia</a:t>
              </a:r>
              <a:endParaRPr lang="en-US" sz="2700" dirty="0">
                <a:solidFill>
                  <a:srgbClr val="FFFFFF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Ganarse</a:t>
              </a: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 la </a:t>
              </a: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gloria</a:t>
              </a:r>
              <a:endParaRPr lang="en-US" sz="2700" dirty="0">
                <a:solidFill>
                  <a:srgbClr val="FFFFFF"/>
                </a:solidFill>
                <a:latin typeface="Prompt Light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Defender las </a:t>
              </a: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tradiciones</a:t>
              </a: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 y las </a:t>
              </a: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obras</a:t>
              </a: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 de Dios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Conquista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Llegaron</a:t>
              </a:r>
              <a:r>
                <a:rPr lang="en-US" sz="2700" dirty="0">
                  <a:solidFill>
                    <a:srgbClr val="FFFFFF"/>
                  </a:solidFill>
                  <a:latin typeface="Prompt Light"/>
                </a:rPr>
                <a:t> para </a:t>
              </a:r>
              <a:r>
                <a:rPr lang="en-US" sz="2700" dirty="0" err="1">
                  <a:solidFill>
                    <a:srgbClr val="FFFFFF"/>
                  </a:solidFill>
                  <a:latin typeface="Prompt Light"/>
                </a:rPr>
                <a:t>regresarse</a:t>
              </a:r>
              <a:endParaRPr lang="en-US" sz="2700" dirty="0">
                <a:solidFill>
                  <a:srgbClr val="FFFFFF"/>
                </a:solidFill>
                <a:latin typeface="Prompt Light"/>
              </a:endParaRPr>
            </a:p>
            <a:p>
              <a:pPr>
                <a:lnSpc>
                  <a:spcPts val="3919"/>
                </a:lnSpc>
              </a:pPr>
              <a:endParaRPr lang="en-US" sz="2799" dirty="0">
                <a:solidFill>
                  <a:srgbClr val="FFFFFF"/>
                </a:solidFill>
                <a:latin typeface="Prompt Light"/>
              </a:endParaRPr>
            </a:p>
            <a:p>
              <a:pPr>
                <a:lnSpc>
                  <a:spcPts val="3919"/>
                </a:lnSpc>
              </a:pPr>
              <a:endParaRPr lang="en-US" sz="2799" dirty="0">
                <a:solidFill>
                  <a:srgbClr val="FFFFFF"/>
                </a:solidFill>
                <a:latin typeface="Prompt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5BE66DAF-48B9-3444-87B4-08F667797992}"/>
              </a:ext>
            </a:extLst>
          </p:cNvPr>
          <p:cNvGrpSpPr/>
          <p:nvPr/>
        </p:nvGrpSpPr>
        <p:grpSpPr>
          <a:xfrm>
            <a:off x="-1759375" y="-1211289"/>
            <a:ext cx="21569806" cy="13116798"/>
            <a:chOff x="-1759375" y="-1211289"/>
            <a:chExt cx="21569806" cy="13116798"/>
          </a:xfrm>
        </p:grpSpPr>
        <p:grpSp>
          <p:nvGrpSpPr>
            <p:cNvPr id="2" name="Group 2"/>
            <p:cNvGrpSpPr/>
            <p:nvPr/>
          </p:nvGrpSpPr>
          <p:grpSpPr>
            <a:xfrm>
              <a:off x="16260887" y="8355965"/>
              <a:ext cx="3549544" cy="3549544"/>
              <a:chOff x="0" y="0"/>
              <a:chExt cx="6350000" cy="6350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32D7D"/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6260887" y="-1211289"/>
              <a:ext cx="3549544" cy="3549544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-1759375" y="5708756"/>
              <a:ext cx="3549544" cy="3549544"/>
              <a:chOff x="0" y="0"/>
              <a:chExt cx="6350000" cy="6350000"/>
            </a:xfrm>
            <a:solidFill>
              <a:srgbClr val="0070C0"/>
            </a:solidFill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692430" y="876300"/>
              <a:ext cx="15154018" cy="9743113"/>
              <a:chOff x="0" y="-304364"/>
              <a:chExt cx="20205358" cy="12990817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0" y="-304364"/>
                <a:ext cx="20205358" cy="1124248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300"/>
                  </a:lnSpc>
                </a:pP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"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Ambas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Américas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son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respuesta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a un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mismo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anhelo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de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realizar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en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el nuevo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continente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la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nueva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Europa,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ambas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pues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, por tanto, son la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resultante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histórica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de un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proceso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imitativo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... Para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Iberoamérica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el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modelo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fue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una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entelquia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, para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Angloamérica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, una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utopía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. He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aquí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los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conceptos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clave para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radicar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,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en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la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entraña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de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su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razón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de ser, la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diferencia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en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el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destino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histórico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de las dos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Américas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y para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comprender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el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porqué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del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colosal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desequilibrio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que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acarreó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entre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ellas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la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marcha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ascendente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 de la </a:t>
                </a:r>
                <a:r>
                  <a:rPr lang="en-US" sz="3600" i="1" spc="43" dirty="0" err="1">
                    <a:solidFill>
                      <a:srgbClr val="FFFFFF"/>
                    </a:solidFill>
                    <a:latin typeface="Prompt Light Italics"/>
                  </a:rPr>
                  <a:t>modernidad</a:t>
                </a:r>
                <a:r>
                  <a:rPr lang="en-US" sz="3600" i="1" spc="43" dirty="0">
                    <a:solidFill>
                      <a:srgbClr val="FFFFFF"/>
                    </a:solidFill>
                    <a:latin typeface="Prompt Light Italics"/>
                  </a:rPr>
                  <a:t>"</a:t>
                </a:r>
              </a:p>
              <a:p>
                <a:pPr>
                  <a:lnSpc>
                    <a:spcPts val="4536"/>
                  </a:lnSpc>
                </a:pPr>
                <a:r>
                  <a:rPr lang="en-US" sz="3600" spc="43" dirty="0">
                    <a:solidFill>
                      <a:srgbClr val="FFFFFF"/>
                    </a:solidFill>
                    <a:latin typeface="Prompt Light"/>
                  </a:rPr>
                  <a:t>                                         </a:t>
                </a:r>
                <a:r>
                  <a:rPr lang="en-US" sz="3600" spc="43" dirty="0">
                    <a:solidFill>
                      <a:srgbClr val="3E50AD"/>
                    </a:solidFill>
                    <a:latin typeface="Prompt Light"/>
                  </a:rPr>
                  <a:t> </a:t>
                </a:r>
              </a:p>
              <a:p>
                <a:pPr>
                  <a:lnSpc>
                    <a:spcPts val="4536"/>
                  </a:lnSpc>
                </a:pPr>
                <a:endParaRPr lang="en-US" sz="3600" spc="43" dirty="0">
                  <a:solidFill>
                    <a:srgbClr val="3E50AD"/>
                  </a:solidFill>
                  <a:latin typeface="Prompt Light"/>
                </a:endParaRPr>
              </a:p>
              <a:p>
                <a:pPr algn="r">
                  <a:lnSpc>
                    <a:spcPts val="4536"/>
                  </a:lnSpc>
                </a:pPr>
                <a:r>
                  <a:rPr lang="en-US" sz="3600" spc="43" dirty="0">
                    <a:latin typeface="Prompt Light Bold"/>
                  </a:rPr>
                  <a:t>Edmundo O'Gorman</a:t>
                </a:r>
              </a:p>
              <a:p>
                <a:pPr algn="r">
                  <a:lnSpc>
                    <a:spcPts val="4536"/>
                  </a:lnSpc>
                </a:pPr>
                <a:r>
                  <a:rPr lang="en-US" sz="3600" spc="43" dirty="0">
                    <a:latin typeface="Prompt Light Bold"/>
                  </a:rPr>
                  <a:t>                                           </a:t>
                </a:r>
                <a:r>
                  <a:rPr lang="en-US" sz="3600" spc="43" dirty="0">
                    <a:latin typeface="Prompt Light Bold Italics"/>
                  </a:rPr>
                  <a:t>México, el trauma de la </a:t>
                </a:r>
                <a:r>
                  <a:rPr lang="en-US" sz="3600" spc="43" dirty="0" err="1">
                    <a:latin typeface="Prompt Light Bold Italics"/>
                  </a:rPr>
                  <a:t>historia</a:t>
                </a:r>
                <a:endParaRPr lang="en-US" sz="3600" spc="43" dirty="0">
                  <a:latin typeface="Prompt Light Bold Italics"/>
                </a:endParaRPr>
              </a:p>
              <a:p>
                <a:pPr>
                  <a:lnSpc>
                    <a:spcPts val="3600"/>
                  </a:lnSpc>
                </a:pPr>
                <a:endParaRPr lang="en-US" sz="3600" spc="43" dirty="0">
                  <a:solidFill>
                    <a:srgbClr val="3E50AD"/>
                  </a:solidFill>
                  <a:latin typeface="Prompt Light Bold Itali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12010178"/>
                <a:ext cx="16430871" cy="6762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2E5583"/>
            </a:gs>
            <a:gs pos="61000">
              <a:srgbClr val="FF4D21"/>
            </a:gs>
            <a:gs pos="71000">
              <a:srgbClr val="FF4D2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351D5F0-DDE1-B64F-BF7E-F36042D39302}"/>
              </a:ext>
            </a:extLst>
          </p:cNvPr>
          <p:cNvSpPr txBox="1"/>
          <p:nvPr/>
        </p:nvSpPr>
        <p:spPr>
          <a:xfrm>
            <a:off x="1860692" y="4076700"/>
            <a:ext cx="14566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dirty="0">
                <a:solidFill>
                  <a:schemeClr val="bg1"/>
                </a:solidFill>
              </a:rPr>
              <a:t>EL ENCUENTRO DE DOS CULTURAS</a:t>
            </a:r>
          </a:p>
        </p:txBody>
      </p:sp>
    </p:spTree>
    <p:extLst>
      <p:ext uri="{BB962C8B-B14F-4D97-AF65-F5344CB8AC3E}">
        <p14:creationId xmlns:p14="http://schemas.microsoft.com/office/powerpoint/2010/main" val="21674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335DF313-D112-2F43-973F-BCC4B313FB0A}"/>
              </a:ext>
            </a:extLst>
          </p:cNvPr>
          <p:cNvGrpSpPr/>
          <p:nvPr/>
        </p:nvGrpSpPr>
        <p:grpSpPr>
          <a:xfrm>
            <a:off x="0" y="-641932"/>
            <a:ext cx="17528084" cy="11668407"/>
            <a:chOff x="0" y="-641932"/>
            <a:chExt cx="17528084" cy="11668407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0800000">
              <a:off x="0" y="-641932"/>
              <a:ext cx="11570864" cy="11570864"/>
            </a:xfrm>
            <a:prstGeom prst="rect">
              <a:avLst/>
            </a:prstGeom>
          </p:spPr>
        </p:pic>
        <p:grpSp>
          <p:nvGrpSpPr>
            <p:cNvPr id="3" name="Group 3"/>
            <p:cNvGrpSpPr/>
            <p:nvPr/>
          </p:nvGrpSpPr>
          <p:grpSpPr>
            <a:xfrm>
              <a:off x="6209355" y="258515"/>
              <a:ext cx="11318729" cy="10767960"/>
              <a:chOff x="0" y="152400"/>
              <a:chExt cx="15091638" cy="14357280"/>
            </a:xfrm>
          </p:grpSpPr>
          <p:sp>
            <p:nvSpPr>
              <p:cNvPr id="4" name="TextBox 4"/>
              <p:cNvSpPr txBox="1"/>
              <p:nvPr/>
            </p:nvSpPr>
            <p:spPr>
              <a:xfrm>
                <a:off x="0" y="152400"/>
                <a:ext cx="15091638" cy="146473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8000"/>
                  </a:lnSpc>
                </a:pPr>
                <a:r>
                  <a:rPr lang="en-US" sz="8000" spc="-80">
                    <a:solidFill>
                      <a:srgbClr val="FFFFFF"/>
                    </a:solidFill>
                    <a:latin typeface="Prompt Bold"/>
                  </a:rPr>
                  <a:t>      Zuquichiuhqui</a:t>
                </a: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2591781"/>
                <a:ext cx="13326386" cy="7076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420"/>
                  </a:lnSpc>
                </a:pPr>
                <a:r>
                  <a:rPr lang="en-US" sz="3400" spc="204">
                    <a:solidFill>
                      <a:srgbClr val="FFFFFF"/>
                    </a:solidFill>
                    <a:latin typeface="Prompt Bold"/>
                  </a:rPr>
                  <a:t>                    </a:t>
                </a:r>
                <a:r>
                  <a:rPr lang="en-US" sz="3400" spc="204">
                    <a:solidFill>
                      <a:srgbClr val="FFFFFF"/>
                    </a:solidFill>
                    <a:latin typeface="Prompt Bold Italics"/>
                  </a:rPr>
                  <a:t>EL ALFARERO</a:t>
                </a: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3797346"/>
                <a:ext cx="13326386" cy="1071233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El que da un ser al barro</a:t>
                </a: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de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mirada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aguda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moldea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</a:t>
                </a: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amasa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el barro</a:t>
                </a:r>
              </a:p>
              <a:p>
                <a:pPr>
                  <a:lnSpc>
                    <a:spcPts val="1959"/>
                  </a:lnSpc>
                </a:pP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El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buen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alfarero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pone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esmero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en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las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cosas</a:t>
                </a: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enseña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al barro a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mentir</a:t>
                </a: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dialoga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con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su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propio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corazón</a:t>
                </a: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hace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vivir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a las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cosas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, las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crea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,</a:t>
                </a: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todo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lo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conoce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como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si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fuera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un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Tolteca</a:t>
                </a: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hace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hábiles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sus manos</a:t>
                </a:r>
              </a:p>
              <a:p>
                <a:pPr>
                  <a:lnSpc>
                    <a:spcPts val="1959"/>
                  </a:lnSpc>
                </a:pP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El mal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alfarero</a:t>
                </a: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torpe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,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cojo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en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su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arte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.</a:t>
                </a: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              </a:t>
                </a:r>
                <a:r>
                  <a:rPr lang="en-US" sz="3000" dirty="0" err="1">
                    <a:solidFill>
                      <a:srgbClr val="FFFFFF"/>
                    </a:solidFill>
                    <a:latin typeface="Prompt Light"/>
                  </a:rPr>
                  <a:t>mortecino</a:t>
                </a: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.</a:t>
                </a:r>
              </a:p>
              <a:p>
                <a:pPr>
                  <a:lnSpc>
                    <a:spcPts val="4200"/>
                  </a:lnSpc>
                </a:pPr>
                <a:endParaRPr lang="en-US" sz="3000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4200"/>
                  </a:lnSpc>
                </a:pPr>
                <a:r>
                  <a:rPr lang="en-US" sz="3000" dirty="0">
                    <a:solidFill>
                      <a:srgbClr val="FFFFFF"/>
                    </a:solidFill>
                    <a:latin typeface="Prompt Light"/>
                  </a:rPr>
                  <a:t>.</a:t>
                </a:r>
              </a:p>
            </p:txBody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85807" y="368627"/>
              <a:ext cx="4052859" cy="379495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85807" y="4882174"/>
              <a:ext cx="4052859" cy="48428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52DC262D-78D2-0E4F-9CE2-BFD106F33161}"/>
              </a:ext>
            </a:extLst>
          </p:cNvPr>
          <p:cNvGrpSpPr/>
          <p:nvPr/>
        </p:nvGrpSpPr>
        <p:grpSpPr>
          <a:xfrm>
            <a:off x="-1308404" y="-1170969"/>
            <a:ext cx="21231327" cy="13413365"/>
            <a:chOff x="-1308404" y="-1170969"/>
            <a:chExt cx="21231327" cy="13413365"/>
          </a:xfrm>
        </p:grpSpPr>
        <p:grpSp>
          <p:nvGrpSpPr>
            <p:cNvPr id="2" name="Group 2"/>
            <p:cNvGrpSpPr/>
            <p:nvPr/>
          </p:nvGrpSpPr>
          <p:grpSpPr>
            <a:xfrm>
              <a:off x="-1308404" y="8652077"/>
              <a:ext cx="3269846" cy="3269846"/>
              <a:chOff x="0" y="0"/>
              <a:chExt cx="6350000" cy="63500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8648807" y="1314450"/>
              <a:ext cx="7658132" cy="7658101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38888" r="-38888"/>
                </a:stretch>
              </a:blip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961442" y="-1170969"/>
              <a:ext cx="3269846" cy="3269846"/>
              <a:chOff x="0" y="0"/>
              <a:chExt cx="1708150" cy="17081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2735531" y="8972550"/>
              <a:ext cx="3269846" cy="3269846"/>
              <a:chOff x="0" y="0"/>
              <a:chExt cx="1708150" cy="17081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6653077" y="463954"/>
              <a:ext cx="3269846" cy="3269846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874131" y="3023437"/>
              <a:ext cx="7017195" cy="5628640"/>
              <a:chOff x="0" y="0"/>
              <a:chExt cx="9356259" cy="7504853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66675"/>
                <a:ext cx="9356259" cy="61512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En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las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culturas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prehispánicas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, </a:t>
                </a:r>
              </a:p>
              <a:p>
                <a:pPr>
                  <a:lnSpc>
                    <a:spcPts val="3600"/>
                  </a:lnSpc>
                </a:pPr>
                <a:endParaRPr lang="en-US" sz="3600" spc="-36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3600"/>
                  </a:lnSpc>
                </a:pP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los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Macehualtin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(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comunes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) </a:t>
                </a:r>
              </a:p>
              <a:p>
                <a:pPr>
                  <a:lnSpc>
                    <a:spcPts val="3600"/>
                  </a:lnSpc>
                </a:pPr>
                <a:endParaRPr lang="en-US" sz="3600" spc="-36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3600"/>
                  </a:lnSpc>
                </a:pP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tenían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prohibido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, so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pena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de </a:t>
                </a:r>
              </a:p>
              <a:p>
                <a:pPr>
                  <a:lnSpc>
                    <a:spcPts val="3600"/>
                  </a:lnSpc>
                </a:pPr>
                <a:endParaRPr lang="en-US" sz="3600" spc="-36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3600"/>
                  </a:lnSpc>
                </a:pP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muerte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,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acumular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riqueza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y </a:t>
                </a:r>
              </a:p>
              <a:p>
                <a:pPr>
                  <a:lnSpc>
                    <a:spcPts val="3600"/>
                  </a:lnSpc>
                </a:pPr>
                <a:endParaRPr lang="en-US" sz="3600" spc="-36" dirty="0">
                  <a:solidFill>
                    <a:srgbClr val="FFFFFF"/>
                  </a:solidFill>
                  <a:latin typeface="Prompt Light"/>
                </a:endParaRPr>
              </a:p>
              <a:p>
                <a:pPr>
                  <a:lnSpc>
                    <a:spcPts val="3600"/>
                  </a:lnSpc>
                </a:pP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objetos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  <a:r>
                  <a:rPr lang="en-US" sz="3600" spc="-36" dirty="0" err="1">
                    <a:solidFill>
                      <a:srgbClr val="FFFFFF"/>
                    </a:solidFill>
                    <a:latin typeface="Prompt Light"/>
                  </a:rPr>
                  <a:t>preciosos</a:t>
                </a:r>
                <a:r>
                  <a:rPr lang="en-US" sz="3600" spc="-36" dirty="0">
                    <a:solidFill>
                      <a:srgbClr val="FFFFFF"/>
                    </a:solidFill>
                    <a:latin typeface="Prompt Light"/>
                  </a:rPr>
                  <a:t> </a:t>
                </a:r>
              </a:p>
              <a:p>
                <a:pPr>
                  <a:lnSpc>
                    <a:spcPts val="3600"/>
                  </a:lnSpc>
                </a:pPr>
                <a:endParaRPr lang="en-US" sz="3600" spc="-36" dirty="0">
                  <a:solidFill>
                    <a:srgbClr val="FFFFFF"/>
                  </a:solidFill>
                  <a:latin typeface="Prompt Light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6828578"/>
                <a:ext cx="7608452" cy="6762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200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C246C26-1750-524D-84D5-E18497B05881}"/>
              </a:ext>
            </a:extLst>
          </p:cNvPr>
          <p:cNvSpPr txBox="1"/>
          <p:nvPr/>
        </p:nvSpPr>
        <p:spPr>
          <a:xfrm>
            <a:off x="960952" y="3695700"/>
            <a:ext cx="156865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0" dirty="0">
                <a:solidFill>
                  <a:schemeClr val="bg1"/>
                </a:solidFill>
              </a:rPr>
              <a:t>LA EDUCACIÓN FAMILIAR Y ESCOLAR </a:t>
            </a:r>
          </a:p>
          <a:p>
            <a:pPr algn="ctr"/>
            <a:r>
              <a:rPr lang="es-MX" sz="8000" dirty="0">
                <a:solidFill>
                  <a:schemeClr val="bg1"/>
                </a:solidFill>
              </a:rPr>
              <a:t>EN MÉXICO</a:t>
            </a:r>
          </a:p>
        </p:txBody>
      </p:sp>
    </p:spTree>
    <p:extLst>
      <p:ext uri="{BB962C8B-B14F-4D97-AF65-F5344CB8AC3E}">
        <p14:creationId xmlns:p14="http://schemas.microsoft.com/office/powerpoint/2010/main" val="911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06AFCB6-4307-884F-9C5D-9E57A5E82A47}"/>
              </a:ext>
            </a:extLst>
          </p:cNvPr>
          <p:cNvGrpSpPr/>
          <p:nvPr/>
        </p:nvGrpSpPr>
        <p:grpSpPr>
          <a:xfrm>
            <a:off x="457200" y="981629"/>
            <a:ext cx="17830800" cy="9305371"/>
            <a:chOff x="457200" y="981629"/>
            <a:chExt cx="17830800" cy="9305371"/>
          </a:xfrm>
        </p:grpSpPr>
        <p:sp>
          <p:nvSpPr>
            <p:cNvPr id="2" name="TextBox 2"/>
            <p:cNvSpPr txBox="1"/>
            <p:nvPr/>
          </p:nvSpPr>
          <p:spPr>
            <a:xfrm>
              <a:off x="457200" y="981629"/>
              <a:ext cx="13792200" cy="6169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La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educación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paterna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en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México</a:t>
              </a:r>
            </a:p>
            <a:p>
              <a:pPr>
                <a:lnSpc>
                  <a:spcPts val="8000"/>
                </a:lnSpc>
              </a:pP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no solo no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estimula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y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apoya</a:t>
              </a:r>
              <a:endParaRPr lang="en-US" sz="7200" spc="-80" dirty="0">
                <a:solidFill>
                  <a:srgbClr val="FFFFFF"/>
                </a:solidFill>
                <a:latin typeface="Prompt Bold"/>
              </a:endParaRPr>
            </a:p>
            <a:p>
              <a:pPr>
                <a:lnSpc>
                  <a:spcPts val="8000"/>
                </a:lnSpc>
              </a:pP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sino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que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desincentiva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la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iniciativa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emprendedora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de </a:t>
              </a:r>
            </a:p>
            <a:p>
              <a:pPr>
                <a:lnSpc>
                  <a:spcPts val="8000"/>
                </a:lnSpc>
              </a:pP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sus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hijos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y,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sobre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 </a:t>
              </a:r>
            </a:p>
            <a:p>
              <a:pPr>
                <a:lnSpc>
                  <a:spcPts val="8000"/>
                </a:lnSpc>
              </a:pP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todo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, de sus </a:t>
              </a:r>
              <a:r>
                <a:rPr lang="en-US" sz="7200" spc="-80" dirty="0" err="1">
                  <a:solidFill>
                    <a:srgbClr val="FFFFFF"/>
                  </a:solidFill>
                  <a:latin typeface="Prompt Bold"/>
                </a:rPr>
                <a:t>hijas</a:t>
              </a:r>
              <a:r>
                <a:rPr lang="en-US" sz="7200" spc="-80" dirty="0">
                  <a:solidFill>
                    <a:srgbClr val="FFFFFF"/>
                  </a:solidFill>
                  <a:latin typeface="Prompt Bold"/>
                </a:rPr>
                <a:t>.</a:t>
              </a:r>
            </a:p>
          </p:txBody>
        </p: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013036" y="4012036"/>
              <a:ext cx="6274964" cy="6274964"/>
            </a:xfrm>
            <a:prstGeom prst="rect">
              <a:avLst/>
            </a:prstGeom>
          </p:spPr>
        </p:pic>
      </p:grpSp>
      <p:pic>
        <p:nvPicPr>
          <p:cNvPr id="7" name="Imagen 6" descr="Imagen que contiene persona, ventana, interior, hombre&#10;&#10;Descripción generada automáticamente">
            <a:extLst>
              <a:ext uri="{FF2B5EF4-FFF2-40B4-BE49-F238E27FC236}">
                <a16:creationId xmlns:a16="http://schemas.microsoft.com/office/drawing/2014/main" id="{01CD9AA7-3027-A54D-8A60-26CA11EF9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88" y="4686300"/>
            <a:ext cx="9988711" cy="54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47000">
              <a:srgbClr val="FF4D21"/>
            </a:gs>
            <a:gs pos="68000">
              <a:srgbClr val="FF4D2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D349D856-028C-9D43-BEEB-ABDA8BFF57B8}"/>
              </a:ext>
            </a:extLst>
          </p:cNvPr>
          <p:cNvGrpSpPr/>
          <p:nvPr/>
        </p:nvGrpSpPr>
        <p:grpSpPr>
          <a:xfrm>
            <a:off x="1016510" y="1749878"/>
            <a:ext cx="17271490" cy="8537122"/>
            <a:chOff x="1016510" y="1749878"/>
            <a:chExt cx="17271490" cy="85371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013036" y="4012036"/>
              <a:ext cx="6274964" cy="6274964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EF33486-A1DE-A647-85BC-EC0C6AF98A10}"/>
                </a:ext>
              </a:extLst>
            </p:cNvPr>
            <p:cNvSpPr txBox="1"/>
            <p:nvPr/>
          </p:nvSpPr>
          <p:spPr>
            <a:xfrm>
              <a:off x="1016510" y="1749878"/>
              <a:ext cx="14106298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200" dirty="0">
                  <a:solidFill>
                    <a:schemeClr val="bg1"/>
                  </a:solidFill>
                </a:rPr>
                <a:t>La actitud de los maestros mexicanos</a:t>
              </a:r>
            </a:p>
            <a:p>
              <a:r>
                <a:rPr lang="es-MX" sz="7200" dirty="0">
                  <a:solidFill>
                    <a:schemeClr val="bg1"/>
                  </a:solidFill>
                </a:rPr>
                <a:t>inhibe la formación </a:t>
              </a:r>
            </a:p>
            <a:p>
              <a:r>
                <a:rPr lang="es-MX" sz="7200" dirty="0">
                  <a:solidFill>
                    <a:schemeClr val="bg1"/>
                  </a:solidFill>
                </a:rPr>
                <a:t>de emprendedores</a:t>
              </a:r>
            </a:p>
            <a:p>
              <a:endParaRPr lang="es-MX" sz="7200" dirty="0">
                <a:solidFill>
                  <a:schemeClr val="bg1"/>
                </a:solidFill>
              </a:endParaRPr>
            </a:p>
          </p:txBody>
        </p:sp>
        <p:pic>
          <p:nvPicPr>
            <p:cNvPr id="8" name="Imagen 7" descr="Imagen que contiene persona, gente, mujer, parado&#10;&#10;Descripción generada automáticamente">
              <a:extLst>
                <a:ext uri="{FF2B5EF4-FFF2-40B4-BE49-F238E27FC236}">
                  <a16:creationId xmlns:a16="http://schemas.microsoft.com/office/drawing/2014/main" id="{8D4F191F-5E8E-A548-B3C2-521A23873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544" y="3771900"/>
              <a:ext cx="8062515" cy="607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5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47000">
              <a:srgbClr val="FF4D21"/>
            </a:gs>
            <a:gs pos="68000">
              <a:srgbClr val="FF4D2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3036" y="4012036"/>
            <a:ext cx="6274964" cy="6274964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7CA88169-9214-8144-B68F-85A6BA2F7A9F}"/>
              </a:ext>
            </a:extLst>
          </p:cNvPr>
          <p:cNvGrpSpPr/>
          <p:nvPr/>
        </p:nvGrpSpPr>
        <p:grpSpPr>
          <a:xfrm>
            <a:off x="1138454" y="952500"/>
            <a:ext cx="14863856" cy="3683668"/>
            <a:chOff x="1138454" y="952500"/>
            <a:chExt cx="14863856" cy="3683668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EF33486-A1DE-A647-85BC-EC0C6AF98A10}"/>
                </a:ext>
              </a:extLst>
            </p:cNvPr>
            <p:cNvSpPr txBox="1"/>
            <p:nvPr/>
          </p:nvSpPr>
          <p:spPr>
            <a:xfrm>
              <a:off x="1138454" y="2305786"/>
              <a:ext cx="716734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200" dirty="0">
                  <a:solidFill>
                    <a:schemeClr val="bg1"/>
                  </a:solidFill>
                </a:rPr>
                <a:t>EL VERBO EDUCAR</a:t>
              </a:r>
            </a:p>
            <a:p>
              <a:endParaRPr lang="es-MX" sz="7200" dirty="0">
                <a:solidFill>
                  <a:schemeClr val="bg1"/>
                </a:solidFill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1AEF7C56-51E9-094F-AADB-EFD1D2FB61BB}"/>
                </a:ext>
              </a:extLst>
            </p:cNvPr>
            <p:cNvSpPr txBox="1"/>
            <p:nvPr/>
          </p:nvSpPr>
          <p:spPr>
            <a:xfrm>
              <a:off x="9982200" y="952500"/>
              <a:ext cx="42670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0" indent="-85725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En Méx</a:t>
              </a:r>
              <a:r>
                <a:rPr lang="es-MX" sz="6000" dirty="0">
                  <a:solidFill>
                    <a:schemeClr val="bg1"/>
                  </a:solidFill>
                </a:rPr>
                <a:t>ico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3EB8B96-6CDD-6442-A3E9-77C090E4B8AD}"/>
                </a:ext>
              </a:extLst>
            </p:cNvPr>
            <p:cNvSpPr txBox="1"/>
            <p:nvPr/>
          </p:nvSpPr>
          <p:spPr>
            <a:xfrm>
              <a:off x="9982200" y="2697176"/>
              <a:ext cx="602011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0" indent="-857250">
                <a:buFont typeface="Wingdings" pitchFamily="2" charset="2"/>
                <a:buChar char="§"/>
              </a:pPr>
              <a:r>
                <a:rPr lang="es-MX" sz="6000" i="1" dirty="0">
                  <a:solidFill>
                    <a:schemeClr val="bg1"/>
                  </a:solidFill>
                </a:rPr>
                <a:t>En los países</a:t>
              </a:r>
            </a:p>
            <a:p>
              <a:r>
                <a:rPr lang="es-MX" sz="6000" i="1" dirty="0">
                  <a:solidFill>
                    <a:schemeClr val="bg1"/>
                  </a:solidFill>
                </a:rPr>
                <a:t>     más avanzados 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5225998-2CAF-D14E-91B6-65D1B6DE8C6B}"/>
              </a:ext>
            </a:extLst>
          </p:cNvPr>
          <p:cNvSpPr txBox="1"/>
          <p:nvPr/>
        </p:nvSpPr>
        <p:spPr>
          <a:xfrm>
            <a:off x="2064517" y="7163555"/>
            <a:ext cx="131100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>
                <a:solidFill>
                  <a:schemeClr val="bg1"/>
                </a:solidFill>
              </a:rPr>
              <a:t>LA EVALUACIÓN vs LA AUTOEVALUACIÓN</a:t>
            </a:r>
          </a:p>
        </p:txBody>
      </p:sp>
    </p:spTree>
    <p:extLst>
      <p:ext uri="{BB962C8B-B14F-4D97-AF65-F5344CB8AC3E}">
        <p14:creationId xmlns:p14="http://schemas.microsoft.com/office/powerpoint/2010/main" val="122577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3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A8FB5C1D-1F15-7D49-9352-7069A24C8C52}"/>
              </a:ext>
            </a:extLst>
          </p:cNvPr>
          <p:cNvSpPr/>
          <p:nvPr/>
        </p:nvSpPr>
        <p:spPr>
          <a:xfrm>
            <a:off x="3314700" y="3314700"/>
            <a:ext cx="11658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dirty="0">
                <a:latin typeface="Times New Roman" panose="02020603050405020304" pitchFamily="18" charset="0"/>
                <a:ea typeface="ヒラギノ角ゴ Pro W3" panose="020B0300000000000000" pitchFamily="34" charset="-128"/>
              </a:rPr>
              <a:t>En México se registra uno de los índices más elevados del mundo </a:t>
            </a:r>
          </a:p>
          <a:p>
            <a:r>
              <a:rPr lang="es-ES_tradnl" sz="4400" dirty="0">
                <a:latin typeface="Times New Roman" panose="02020603050405020304" pitchFamily="18" charset="0"/>
                <a:ea typeface="ヒラギノ角ゴ Pro W3" panose="020B0300000000000000" pitchFamily="34" charset="-128"/>
              </a:rPr>
              <a:t>en materia de fracaso de proyectos productivos, </a:t>
            </a:r>
          </a:p>
          <a:p>
            <a:r>
              <a:rPr lang="es-ES_tradnl" sz="4400" dirty="0">
                <a:latin typeface="Times New Roman" panose="02020603050405020304" pitchFamily="18" charset="0"/>
                <a:ea typeface="ヒラギノ角ゴ Pro W3" panose="020B0300000000000000" pitchFamily="34" charset="-128"/>
              </a:rPr>
              <a:t>tanto formales como informales</a:t>
            </a:r>
            <a:r>
              <a:rPr lang="es-MX" sz="4400" dirty="0"/>
              <a:t> 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3F6F96CB-44E5-BF4A-8862-63DF9C758B43}"/>
              </a:ext>
            </a:extLst>
          </p:cNvPr>
          <p:cNvGrpSpPr>
            <a:grpSpLocks noChangeAspect="1"/>
          </p:cNvGrpSpPr>
          <p:nvPr/>
        </p:nvGrpSpPr>
        <p:grpSpPr>
          <a:xfrm>
            <a:off x="16535400" y="8572500"/>
            <a:ext cx="1470991" cy="1470991"/>
            <a:chOff x="0" y="0"/>
            <a:chExt cx="1708150" cy="1708150"/>
          </a:xfrm>
          <a:solidFill>
            <a:schemeClr val="bg1">
              <a:lumMod val="85000"/>
            </a:schemeClr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EC62E33-E6C3-1F41-ABD7-7E60D1F12EBC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20078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06AFCB6-4307-884F-9C5D-9E57A5E82A47}"/>
              </a:ext>
            </a:extLst>
          </p:cNvPr>
          <p:cNvGrpSpPr/>
          <p:nvPr/>
        </p:nvGrpSpPr>
        <p:grpSpPr>
          <a:xfrm>
            <a:off x="1358318" y="1866900"/>
            <a:ext cx="16929682" cy="8420100"/>
            <a:chOff x="1358318" y="1866900"/>
            <a:chExt cx="16929682" cy="8420100"/>
          </a:xfrm>
        </p:grpSpPr>
        <p:sp>
          <p:nvSpPr>
            <p:cNvPr id="2" name="TextBox 2"/>
            <p:cNvSpPr txBox="1"/>
            <p:nvPr/>
          </p:nvSpPr>
          <p:spPr>
            <a:xfrm>
              <a:off x="1358318" y="1866900"/>
              <a:ext cx="13792200" cy="6169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8000" spc="-80" dirty="0">
                  <a:solidFill>
                    <a:srgbClr val="FFFFFF"/>
                  </a:solidFill>
                  <a:latin typeface="Prompt Bold"/>
                </a:rPr>
                <a:t>Las </a:t>
              </a:r>
              <a:r>
                <a:rPr lang="en-US" sz="8000" spc="-80" dirty="0" err="1">
                  <a:solidFill>
                    <a:srgbClr val="FFFFFF"/>
                  </a:solidFill>
                  <a:latin typeface="Prompt Bold"/>
                </a:rPr>
                <a:t>políticas</a:t>
              </a:r>
              <a:r>
                <a:rPr lang="en-US" sz="8000" spc="-80" dirty="0">
                  <a:solidFill>
                    <a:srgbClr val="FFFFFF"/>
                  </a:solidFill>
                  <a:latin typeface="Prompt Bold"/>
                </a:rPr>
                <a:t> </a:t>
              </a:r>
            </a:p>
            <a:p>
              <a:pPr>
                <a:lnSpc>
                  <a:spcPts val="8000"/>
                </a:lnSpc>
              </a:pPr>
              <a:r>
                <a:rPr lang="en-US" sz="8000" spc="-80" dirty="0" err="1">
                  <a:solidFill>
                    <a:srgbClr val="FFFFFF"/>
                  </a:solidFill>
                  <a:latin typeface="Prompt Bold"/>
                </a:rPr>
                <a:t>públicas</a:t>
              </a:r>
              <a:r>
                <a:rPr lang="en-US" sz="8000" spc="-80" dirty="0">
                  <a:solidFill>
                    <a:srgbClr val="FFFFFF"/>
                  </a:solidFill>
                  <a:latin typeface="Prompt Bold"/>
                </a:rPr>
                <a:t> </a:t>
              </a:r>
            </a:p>
            <a:p>
              <a:pPr>
                <a:lnSpc>
                  <a:spcPts val="8000"/>
                </a:lnSpc>
              </a:pPr>
              <a:r>
                <a:rPr lang="en-US" sz="8000" spc="-80" dirty="0">
                  <a:solidFill>
                    <a:srgbClr val="FFFFFF"/>
                  </a:solidFill>
                  <a:latin typeface="Prompt Bold"/>
                </a:rPr>
                <a:t>de </a:t>
              </a:r>
            </a:p>
            <a:p>
              <a:pPr>
                <a:lnSpc>
                  <a:spcPts val="8000"/>
                </a:lnSpc>
              </a:pPr>
              <a:r>
                <a:rPr lang="en-US" sz="8000" spc="-80" dirty="0" err="1">
                  <a:solidFill>
                    <a:srgbClr val="FFFFFF"/>
                  </a:solidFill>
                  <a:latin typeface="Prompt Bold"/>
                </a:rPr>
                <a:t>fomento</a:t>
              </a:r>
              <a:r>
                <a:rPr lang="en-US" sz="8000" spc="-80" dirty="0">
                  <a:solidFill>
                    <a:srgbClr val="FFFFFF"/>
                  </a:solidFill>
                  <a:latin typeface="Prompt Bold"/>
                </a:rPr>
                <a:t> </a:t>
              </a:r>
            </a:p>
            <a:p>
              <a:pPr>
                <a:lnSpc>
                  <a:spcPts val="8000"/>
                </a:lnSpc>
              </a:pPr>
              <a:r>
                <a:rPr lang="en-US" sz="8000" spc="-80" dirty="0">
                  <a:solidFill>
                    <a:srgbClr val="FFFFFF"/>
                  </a:solidFill>
                  <a:latin typeface="Prompt Bold"/>
                </a:rPr>
                <a:t>al </a:t>
              </a:r>
              <a:r>
                <a:rPr lang="en-US" sz="8000" spc="-80" dirty="0" err="1">
                  <a:solidFill>
                    <a:srgbClr val="FFFFFF"/>
                  </a:solidFill>
                  <a:latin typeface="Prompt Bold"/>
                </a:rPr>
                <a:t>desarrollo</a:t>
              </a:r>
              <a:r>
                <a:rPr lang="en-US" sz="8000" spc="-80" dirty="0">
                  <a:solidFill>
                    <a:srgbClr val="FFFFFF"/>
                  </a:solidFill>
                  <a:latin typeface="Prompt Bold"/>
                </a:rPr>
                <a:t> </a:t>
              </a:r>
            </a:p>
            <a:p>
              <a:pPr>
                <a:lnSpc>
                  <a:spcPts val="8000"/>
                </a:lnSpc>
              </a:pPr>
              <a:r>
                <a:rPr lang="en-US" sz="8000" spc="-80" dirty="0" err="1">
                  <a:solidFill>
                    <a:srgbClr val="FFFFFF"/>
                  </a:solidFill>
                  <a:latin typeface="Prompt Bold"/>
                </a:rPr>
                <a:t>emprendedor</a:t>
              </a:r>
              <a:endParaRPr lang="en-US" sz="8000" spc="-80" dirty="0">
                <a:solidFill>
                  <a:srgbClr val="FFFFFF"/>
                </a:solidFill>
                <a:latin typeface="Prompt Bold"/>
              </a:endParaRPr>
            </a:p>
          </p:txBody>
        </p: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013036" y="4012036"/>
              <a:ext cx="6274964" cy="6274964"/>
            </a:xfrm>
            <a:prstGeom prst="rect">
              <a:avLst/>
            </a:prstGeom>
          </p:spPr>
        </p:pic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6C48B0F5-0B0C-2148-8DF1-6A6789F00B15}"/>
              </a:ext>
            </a:extLst>
          </p:cNvPr>
          <p:cNvGrpSpPr>
            <a:grpSpLocks noChangeAspect="1"/>
          </p:cNvGrpSpPr>
          <p:nvPr/>
        </p:nvGrpSpPr>
        <p:grpSpPr>
          <a:xfrm>
            <a:off x="16611600" y="8572500"/>
            <a:ext cx="1470991" cy="1470991"/>
            <a:chOff x="0" y="0"/>
            <a:chExt cx="1708150" cy="1708150"/>
          </a:xfrm>
          <a:solidFill>
            <a:schemeClr val="bg1">
              <a:lumMod val="85000"/>
            </a:schemeClr>
          </a:solidFill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933C14AF-B86B-CE4B-8777-0AE0D10C892A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20799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3767AB8-3235-3D47-A019-381B761DB13C}"/>
              </a:ext>
            </a:extLst>
          </p:cNvPr>
          <p:cNvGrpSpPr/>
          <p:nvPr/>
        </p:nvGrpSpPr>
        <p:grpSpPr>
          <a:xfrm>
            <a:off x="2499424" y="1290764"/>
            <a:ext cx="13289153" cy="7655532"/>
            <a:chOff x="3148224" y="3207614"/>
            <a:chExt cx="7351291" cy="3651954"/>
          </a:xfrm>
        </p:grpSpPr>
        <p:grpSp>
          <p:nvGrpSpPr>
            <p:cNvPr id="13" name="13 Grupo">
              <a:extLst>
                <a:ext uri="{FF2B5EF4-FFF2-40B4-BE49-F238E27FC236}">
                  <a16:creationId xmlns:a16="http://schemas.microsoft.com/office/drawing/2014/main" id="{D563EDB7-2483-FF41-BA80-56C81B9A50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8224" y="3207614"/>
              <a:ext cx="4086265" cy="1930635"/>
              <a:chOff x="711412" y="1485177"/>
              <a:chExt cx="4086265" cy="1930635"/>
            </a:xfrm>
          </p:grpSpPr>
          <p:sp>
            <p:nvSpPr>
              <p:cNvPr id="15" name="Text Box 3">
                <a:extLst>
                  <a:ext uri="{FF2B5EF4-FFF2-40B4-BE49-F238E27FC236}">
                    <a16:creationId xmlns:a16="http://schemas.microsoft.com/office/drawing/2014/main" id="{3A0C6AA6-788B-284B-BEE5-DCE40AF83A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0" y="1485177"/>
                <a:ext cx="1902077" cy="396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_tradnl" sz="4800" b="1" dirty="0">
                    <a:solidFill>
                      <a:schemeClr val="bg1">
                        <a:lumMod val="85000"/>
                      </a:schemeClr>
                    </a:solidFill>
                  </a:rPr>
                  <a:t>PRODUCTOR</a:t>
                </a:r>
                <a:endParaRPr lang="es-ES" sz="4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6B5AC0DD-A21D-0740-885E-9DE5BFEC22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412" y="2843213"/>
                <a:ext cx="1517228" cy="572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sz="3600" b="1" dirty="0">
                    <a:solidFill>
                      <a:schemeClr val="bg1">
                        <a:lumMod val="85000"/>
                      </a:schemeClr>
                    </a:solidFill>
                  </a:rPr>
                  <a:t>Objetivos y </a:t>
                </a:r>
              </a:p>
              <a:p>
                <a:pPr algn="ctr" eaLnBrk="1" hangingPunct="1">
                  <a:defRPr/>
                </a:pPr>
                <a:r>
                  <a:rPr lang="es-MX" sz="3600" b="1" dirty="0">
                    <a:solidFill>
                      <a:schemeClr val="bg1">
                        <a:lumMod val="85000"/>
                      </a:schemeClr>
                    </a:solidFill>
                  </a:rPr>
                  <a:t>motivaciones</a:t>
                </a:r>
                <a:endParaRPr lang="en-US" sz="36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grpSp>
            <p:nvGrpSpPr>
              <p:cNvPr id="17" name="Group 5">
                <a:extLst>
                  <a:ext uri="{FF2B5EF4-FFF2-40B4-BE49-F238E27FC236}">
                    <a16:creationId xmlns:a16="http://schemas.microsoft.com/office/drawing/2014/main" id="{59A13C20-2AA2-8243-90EF-C6FD1A3E35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600" y="2667000"/>
                <a:ext cx="1143000" cy="685800"/>
                <a:chOff x="1440" y="2016"/>
                <a:chExt cx="720" cy="432"/>
              </a:xfrm>
            </p:grpSpPr>
            <p:sp>
              <p:nvSpPr>
                <p:cNvPr id="18" name="Line 6">
                  <a:extLst>
                    <a:ext uri="{FF2B5EF4-FFF2-40B4-BE49-F238E27FC236}">
                      <a16:creationId xmlns:a16="http://schemas.microsoft.com/office/drawing/2014/main" id="{25A8150B-714B-9440-85AB-E75A34BAF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2016"/>
                  <a:ext cx="0" cy="432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n>
                      <a:solidFill>
                        <a:schemeClr val="bg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9" name="Line 7">
                  <a:extLst>
                    <a:ext uri="{FF2B5EF4-FFF2-40B4-BE49-F238E27FC236}">
                      <a16:creationId xmlns:a16="http://schemas.microsoft.com/office/drawing/2014/main" id="{A1E784A9-E217-2D42-A740-7345AC37A2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2448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n>
                      <a:solidFill>
                        <a:schemeClr val="bg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ＭＳ Ｐゴシック" charset="0"/>
                    <a:cs typeface="+mn-cs"/>
                  </a:endParaRPr>
                </a:p>
              </p:txBody>
            </p:sp>
          </p:grpSp>
        </p:grpSp>
        <p:grpSp>
          <p:nvGrpSpPr>
            <p:cNvPr id="20" name="14 Grupo">
              <a:extLst>
                <a:ext uri="{FF2B5EF4-FFF2-40B4-BE49-F238E27FC236}">
                  <a16:creationId xmlns:a16="http://schemas.microsoft.com/office/drawing/2014/main" id="{A74BC4A3-045C-5E4A-930C-A46280C857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6296" y="5018027"/>
              <a:ext cx="4393219" cy="1841541"/>
              <a:chOff x="3669484" y="3295029"/>
              <a:chExt cx="4393219" cy="1842002"/>
            </a:xfrm>
          </p:grpSpPr>
          <p:sp>
            <p:nvSpPr>
              <p:cNvPr id="21" name="Text Box 9">
                <a:extLst>
                  <a:ext uri="{FF2B5EF4-FFF2-40B4-BE49-F238E27FC236}">
                    <a16:creationId xmlns:a16="http://schemas.microsoft.com/office/drawing/2014/main" id="{27C9F2B7-B613-5347-AC5E-356B3EA7A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9484" y="4740517"/>
                <a:ext cx="2345628" cy="396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_tradnl" sz="4800" b="1" dirty="0">
                    <a:solidFill>
                      <a:srgbClr val="FF6600"/>
                    </a:solidFill>
                  </a:rPr>
                  <a:t>EMPRENDEDOR</a:t>
                </a:r>
                <a:endParaRPr lang="es-ES" sz="48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2" name="Text Box 10">
                <a:extLst>
                  <a:ext uri="{FF2B5EF4-FFF2-40B4-BE49-F238E27FC236}">
                    <a16:creationId xmlns:a16="http://schemas.microsoft.com/office/drawing/2014/main" id="{D945DA96-33E5-2442-8B0F-83635AD1AB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5475" y="3295029"/>
                <a:ext cx="1517228" cy="572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s-MX" sz="3600" b="1" dirty="0">
                    <a:solidFill>
                      <a:srgbClr val="FF6600"/>
                    </a:solidFill>
                  </a:rPr>
                  <a:t>Objetivos y </a:t>
                </a:r>
              </a:p>
              <a:p>
                <a:pPr algn="ctr" eaLnBrk="1" hangingPunct="1"/>
                <a:r>
                  <a:rPr lang="es-MX" sz="3600" b="1" dirty="0">
                    <a:solidFill>
                      <a:srgbClr val="FF6600"/>
                    </a:solidFill>
                  </a:rPr>
                  <a:t>motivaciones</a:t>
                </a:r>
                <a:endParaRPr lang="en-US" sz="3600" b="1" dirty="0">
                  <a:solidFill>
                    <a:srgbClr val="FF6600"/>
                  </a:solidFill>
                </a:endParaRPr>
              </a:p>
            </p:txBody>
          </p:sp>
          <p:grpSp>
            <p:nvGrpSpPr>
              <p:cNvPr id="23" name="Group 11">
                <a:extLst>
                  <a:ext uri="{FF2B5EF4-FFF2-40B4-BE49-F238E27FC236}">
                    <a16:creationId xmlns:a16="http://schemas.microsoft.com/office/drawing/2014/main" id="{427E55E8-2761-6D4B-B1B8-D94D0438D7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4648200" y="3581400"/>
                <a:ext cx="1143000" cy="685800"/>
                <a:chOff x="1440" y="2016"/>
                <a:chExt cx="720" cy="432"/>
              </a:xfrm>
            </p:grpSpPr>
            <p:sp>
              <p:nvSpPr>
                <p:cNvPr id="24" name="Line 12">
                  <a:extLst>
                    <a:ext uri="{FF2B5EF4-FFF2-40B4-BE49-F238E27FC236}">
                      <a16:creationId xmlns:a16="http://schemas.microsoft.com/office/drawing/2014/main" id="{869941D0-48B1-A64E-84D0-BFEB3F4B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2016"/>
                  <a:ext cx="0" cy="432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" name="Line 13">
                  <a:extLst>
                    <a:ext uri="{FF2B5EF4-FFF2-40B4-BE49-F238E27FC236}">
                      <a16:creationId xmlns:a16="http://schemas.microsoft.com/office/drawing/2014/main" id="{F4A5E047-1609-8248-82B1-028F4A7B6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2448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262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3767AB8-3235-3D47-A019-381B761DB13C}"/>
              </a:ext>
            </a:extLst>
          </p:cNvPr>
          <p:cNvGrpSpPr/>
          <p:nvPr/>
        </p:nvGrpSpPr>
        <p:grpSpPr>
          <a:xfrm>
            <a:off x="2499424" y="1499934"/>
            <a:ext cx="13289153" cy="7328250"/>
            <a:chOff x="3148224" y="3307395"/>
            <a:chExt cx="7351291" cy="3495829"/>
          </a:xfrm>
        </p:grpSpPr>
        <p:grpSp>
          <p:nvGrpSpPr>
            <p:cNvPr id="13" name="13 Grupo">
              <a:extLst>
                <a:ext uri="{FF2B5EF4-FFF2-40B4-BE49-F238E27FC236}">
                  <a16:creationId xmlns:a16="http://schemas.microsoft.com/office/drawing/2014/main" id="{D563EDB7-2483-FF41-BA80-56C81B9A50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8224" y="3307395"/>
              <a:ext cx="4584197" cy="1830854"/>
              <a:chOff x="711412" y="1584958"/>
              <a:chExt cx="4584197" cy="1830854"/>
            </a:xfrm>
          </p:grpSpPr>
          <p:sp>
            <p:nvSpPr>
              <p:cNvPr id="15" name="Text Box 3">
                <a:extLst>
                  <a:ext uri="{FF2B5EF4-FFF2-40B4-BE49-F238E27FC236}">
                    <a16:creationId xmlns:a16="http://schemas.microsoft.com/office/drawing/2014/main" id="{3A0C6AA6-788B-284B-BEE5-DCE40AF83A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8482" y="1584958"/>
                <a:ext cx="3507127" cy="396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_tradnl" sz="4800" b="1" dirty="0">
                    <a:solidFill>
                      <a:schemeClr val="bg1">
                        <a:lumMod val="85000"/>
                      </a:schemeClr>
                    </a:solidFill>
                  </a:rPr>
                  <a:t>PRODUCTOR -EJECUTOR</a:t>
                </a:r>
                <a:endParaRPr lang="es-ES" sz="4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6B5AC0DD-A21D-0740-885E-9DE5BFEC22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412" y="2843213"/>
                <a:ext cx="1517228" cy="572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sz="3600" b="1" dirty="0">
                    <a:solidFill>
                      <a:schemeClr val="bg1">
                        <a:lumMod val="85000"/>
                      </a:schemeClr>
                    </a:solidFill>
                  </a:rPr>
                  <a:t>Objetivos y </a:t>
                </a:r>
              </a:p>
              <a:p>
                <a:pPr algn="ctr" eaLnBrk="1" hangingPunct="1">
                  <a:defRPr/>
                </a:pPr>
                <a:r>
                  <a:rPr lang="es-MX" sz="3600" b="1" dirty="0">
                    <a:solidFill>
                      <a:schemeClr val="bg1">
                        <a:lumMod val="85000"/>
                      </a:schemeClr>
                    </a:solidFill>
                  </a:rPr>
                  <a:t>motivaciones</a:t>
                </a:r>
                <a:endParaRPr lang="en-US" sz="36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grpSp>
            <p:nvGrpSpPr>
              <p:cNvPr id="17" name="Group 5">
                <a:extLst>
                  <a:ext uri="{FF2B5EF4-FFF2-40B4-BE49-F238E27FC236}">
                    <a16:creationId xmlns:a16="http://schemas.microsoft.com/office/drawing/2014/main" id="{59A13C20-2AA2-8243-90EF-C6FD1A3E35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600" y="2667000"/>
                <a:ext cx="1143000" cy="685800"/>
                <a:chOff x="1440" y="2016"/>
                <a:chExt cx="720" cy="432"/>
              </a:xfrm>
            </p:grpSpPr>
            <p:sp>
              <p:nvSpPr>
                <p:cNvPr id="18" name="Line 6">
                  <a:extLst>
                    <a:ext uri="{FF2B5EF4-FFF2-40B4-BE49-F238E27FC236}">
                      <a16:creationId xmlns:a16="http://schemas.microsoft.com/office/drawing/2014/main" id="{25A8150B-714B-9440-85AB-E75A34BAF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2016"/>
                  <a:ext cx="0" cy="432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n>
                      <a:solidFill>
                        <a:schemeClr val="bg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9" name="Line 7">
                  <a:extLst>
                    <a:ext uri="{FF2B5EF4-FFF2-40B4-BE49-F238E27FC236}">
                      <a16:creationId xmlns:a16="http://schemas.microsoft.com/office/drawing/2014/main" id="{A1E784A9-E217-2D42-A740-7345AC37A2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2448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n>
                      <a:solidFill>
                        <a:schemeClr val="bg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ＭＳ Ｐゴシック" charset="0"/>
                    <a:cs typeface="+mn-cs"/>
                  </a:endParaRPr>
                </a:p>
              </p:txBody>
            </p:sp>
          </p:grpSp>
        </p:grpSp>
        <p:grpSp>
          <p:nvGrpSpPr>
            <p:cNvPr id="20" name="14 Grupo">
              <a:extLst>
                <a:ext uri="{FF2B5EF4-FFF2-40B4-BE49-F238E27FC236}">
                  <a16:creationId xmlns:a16="http://schemas.microsoft.com/office/drawing/2014/main" id="{A74BC4A3-045C-5E4A-930C-A46280C857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2412" y="5018027"/>
              <a:ext cx="5167103" cy="1785197"/>
              <a:chOff x="2895600" y="3295029"/>
              <a:chExt cx="5167103" cy="1785644"/>
            </a:xfrm>
          </p:grpSpPr>
          <p:sp>
            <p:nvSpPr>
              <p:cNvPr id="21" name="Text Box 9">
                <a:extLst>
                  <a:ext uri="{FF2B5EF4-FFF2-40B4-BE49-F238E27FC236}">
                    <a16:creationId xmlns:a16="http://schemas.microsoft.com/office/drawing/2014/main" id="{27C9F2B7-B613-5347-AC5E-356B3EA7A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0" y="4684159"/>
                <a:ext cx="3376562" cy="396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_tradnl" sz="4800" b="1" dirty="0">
                    <a:solidFill>
                      <a:srgbClr val="FF6600"/>
                    </a:solidFill>
                  </a:rPr>
                  <a:t>PRODUCTOR CREATIVO</a:t>
                </a:r>
                <a:endParaRPr lang="es-ES" sz="48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2" name="Text Box 10">
                <a:extLst>
                  <a:ext uri="{FF2B5EF4-FFF2-40B4-BE49-F238E27FC236}">
                    <a16:creationId xmlns:a16="http://schemas.microsoft.com/office/drawing/2014/main" id="{D945DA96-33E5-2442-8B0F-83635AD1AB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5475" y="3295029"/>
                <a:ext cx="1517228" cy="572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s-MX" sz="3600" b="1" dirty="0">
                    <a:solidFill>
                      <a:srgbClr val="FF6600"/>
                    </a:solidFill>
                  </a:rPr>
                  <a:t>Objetivos y </a:t>
                </a:r>
              </a:p>
              <a:p>
                <a:pPr algn="ctr" eaLnBrk="1" hangingPunct="1"/>
                <a:r>
                  <a:rPr lang="es-MX" sz="3600" b="1" dirty="0">
                    <a:solidFill>
                      <a:srgbClr val="FF6600"/>
                    </a:solidFill>
                  </a:rPr>
                  <a:t>motivaciones</a:t>
                </a:r>
                <a:endParaRPr lang="en-US" sz="3600" b="1" dirty="0">
                  <a:solidFill>
                    <a:srgbClr val="FF6600"/>
                  </a:solidFill>
                </a:endParaRPr>
              </a:p>
            </p:txBody>
          </p:sp>
          <p:grpSp>
            <p:nvGrpSpPr>
              <p:cNvPr id="23" name="Group 11">
                <a:extLst>
                  <a:ext uri="{FF2B5EF4-FFF2-40B4-BE49-F238E27FC236}">
                    <a16:creationId xmlns:a16="http://schemas.microsoft.com/office/drawing/2014/main" id="{427E55E8-2761-6D4B-B1B8-D94D0438D7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4648200" y="3581400"/>
                <a:ext cx="1143000" cy="685800"/>
                <a:chOff x="1440" y="2016"/>
                <a:chExt cx="720" cy="432"/>
              </a:xfrm>
            </p:grpSpPr>
            <p:sp>
              <p:nvSpPr>
                <p:cNvPr id="24" name="Line 12">
                  <a:extLst>
                    <a:ext uri="{FF2B5EF4-FFF2-40B4-BE49-F238E27FC236}">
                      <a16:creationId xmlns:a16="http://schemas.microsoft.com/office/drawing/2014/main" id="{869941D0-48B1-A64E-84D0-BFEB3F4B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2016"/>
                  <a:ext cx="0" cy="432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" name="Line 13">
                  <a:extLst>
                    <a:ext uri="{FF2B5EF4-FFF2-40B4-BE49-F238E27FC236}">
                      <a16:creationId xmlns:a16="http://schemas.microsoft.com/office/drawing/2014/main" id="{F4A5E047-1609-8248-82B1-028F4A7B6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2448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658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3767AB8-3235-3D47-A019-381B761DB13C}"/>
              </a:ext>
            </a:extLst>
          </p:cNvPr>
          <p:cNvGrpSpPr/>
          <p:nvPr/>
        </p:nvGrpSpPr>
        <p:grpSpPr>
          <a:xfrm>
            <a:off x="2499424" y="1307092"/>
            <a:ext cx="13289153" cy="7639204"/>
            <a:chOff x="3148224" y="3215403"/>
            <a:chExt cx="7351291" cy="3644165"/>
          </a:xfrm>
        </p:grpSpPr>
        <p:grpSp>
          <p:nvGrpSpPr>
            <p:cNvPr id="13" name="13 Grupo">
              <a:extLst>
                <a:ext uri="{FF2B5EF4-FFF2-40B4-BE49-F238E27FC236}">
                  <a16:creationId xmlns:a16="http://schemas.microsoft.com/office/drawing/2014/main" id="{D563EDB7-2483-FF41-BA80-56C81B9A50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8224" y="3215403"/>
              <a:ext cx="5590667" cy="1922846"/>
              <a:chOff x="711412" y="1492966"/>
              <a:chExt cx="5590667" cy="1922846"/>
            </a:xfrm>
          </p:grpSpPr>
          <p:sp>
            <p:nvSpPr>
              <p:cNvPr id="15" name="Text Box 3">
                <a:extLst>
                  <a:ext uri="{FF2B5EF4-FFF2-40B4-BE49-F238E27FC236}">
                    <a16:creationId xmlns:a16="http://schemas.microsoft.com/office/drawing/2014/main" id="{3A0C6AA6-788B-284B-BEE5-DCE40AF83A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6045" y="1492966"/>
                <a:ext cx="4936034" cy="396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_tradnl" sz="4800" b="1" dirty="0">
                    <a:solidFill>
                      <a:schemeClr val="bg1">
                        <a:lumMod val="85000"/>
                      </a:schemeClr>
                    </a:solidFill>
                  </a:rPr>
                  <a:t>EMPRENDEDOR-ADMINISTRADOR</a:t>
                </a:r>
                <a:endParaRPr lang="es-ES" sz="4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6B5AC0DD-A21D-0740-885E-9DE5BFEC22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412" y="2843213"/>
                <a:ext cx="1517228" cy="572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sz="3600" b="1" dirty="0">
                    <a:solidFill>
                      <a:schemeClr val="bg1">
                        <a:lumMod val="85000"/>
                      </a:schemeClr>
                    </a:solidFill>
                  </a:rPr>
                  <a:t>Objetivos y </a:t>
                </a:r>
              </a:p>
              <a:p>
                <a:pPr algn="ctr" eaLnBrk="1" hangingPunct="1">
                  <a:defRPr/>
                </a:pPr>
                <a:r>
                  <a:rPr lang="es-MX" sz="3600" b="1" dirty="0">
                    <a:solidFill>
                      <a:schemeClr val="bg1">
                        <a:lumMod val="85000"/>
                      </a:schemeClr>
                    </a:solidFill>
                  </a:rPr>
                  <a:t>motivaciones</a:t>
                </a:r>
                <a:endParaRPr lang="en-US" sz="36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grpSp>
            <p:nvGrpSpPr>
              <p:cNvPr id="17" name="Group 5">
                <a:extLst>
                  <a:ext uri="{FF2B5EF4-FFF2-40B4-BE49-F238E27FC236}">
                    <a16:creationId xmlns:a16="http://schemas.microsoft.com/office/drawing/2014/main" id="{59A13C20-2AA2-8243-90EF-C6FD1A3E35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600" y="2667000"/>
                <a:ext cx="1143000" cy="685800"/>
                <a:chOff x="1440" y="2016"/>
                <a:chExt cx="720" cy="432"/>
              </a:xfrm>
            </p:grpSpPr>
            <p:sp>
              <p:nvSpPr>
                <p:cNvPr id="18" name="Line 6">
                  <a:extLst>
                    <a:ext uri="{FF2B5EF4-FFF2-40B4-BE49-F238E27FC236}">
                      <a16:creationId xmlns:a16="http://schemas.microsoft.com/office/drawing/2014/main" id="{25A8150B-714B-9440-85AB-E75A34BAF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2016"/>
                  <a:ext cx="0" cy="432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n>
                      <a:solidFill>
                        <a:schemeClr val="bg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19" name="Line 7">
                  <a:extLst>
                    <a:ext uri="{FF2B5EF4-FFF2-40B4-BE49-F238E27FC236}">
                      <a16:creationId xmlns:a16="http://schemas.microsoft.com/office/drawing/2014/main" id="{A1E784A9-E217-2D42-A740-7345AC37A2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2448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n>
                      <a:solidFill>
                        <a:schemeClr val="bg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ＭＳ Ｐゴシック" charset="0"/>
                    <a:cs typeface="+mn-cs"/>
                  </a:endParaRPr>
                </a:p>
              </p:txBody>
            </p:sp>
          </p:grpSp>
        </p:grpSp>
        <p:grpSp>
          <p:nvGrpSpPr>
            <p:cNvPr id="20" name="14 Grupo">
              <a:extLst>
                <a:ext uri="{FF2B5EF4-FFF2-40B4-BE49-F238E27FC236}">
                  <a16:creationId xmlns:a16="http://schemas.microsoft.com/office/drawing/2014/main" id="{A74BC4A3-045C-5E4A-930C-A46280C857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4828" y="5018027"/>
              <a:ext cx="5564687" cy="1841541"/>
              <a:chOff x="2498016" y="3295029"/>
              <a:chExt cx="5564687" cy="1842002"/>
            </a:xfrm>
          </p:grpSpPr>
          <p:sp>
            <p:nvSpPr>
              <p:cNvPr id="21" name="Text Box 9">
                <a:extLst>
                  <a:ext uri="{FF2B5EF4-FFF2-40B4-BE49-F238E27FC236}">
                    <a16:creationId xmlns:a16="http://schemas.microsoft.com/office/drawing/2014/main" id="{27C9F2B7-B613-5347-AC5E-356B3EA7A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8016" y="4740517"/>
                <a:ext cx="4396997" cy="396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_tradnl" sz="4800" b="1" dirty="0">
                    <a:solidFill>
                      <a:srgbClr val="FF6600"/>
                    </a:solidFill>
                  </a:rPr>
                  <a:t>EMPRENDEDOR-NEGOCIADOR</a:t>
                </a:r>
                <a:endParaRPr lang="es-ES" sz="48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2" name="Text Box 10">
                <a:extLst>
                  <a:ext uri="{FF2B5EF4-FFF2-40B4-BE49-F238E27FC236}">
                    <a16:creationId xmlns:a16="http://schemas.microsoft.com/office/drawing/2014/main" id="{D945DA96-33E5-2442-8B0F-83635AD1AB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5475" y="3295029"/>
                <a:ext cx="1517228" cy="572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s-MX" sz="3600" b="1" dirty="0">
                    <a:solidFill>
                      <a:srgbClr val="FF6600"/>
                    </a:solidFill>
                  </a:rPr>
                  <a:t>Objetivos y </a:t>
                </a:r>
              </a:p>
              <a:p>
                <a:pPr algn="ctr" eaLnBrk="1" hangingPunct="1"/>
                <a:r>
                  <a:rPr lang="es-MX" sz="3600" b="1" dirty="0">
                    <a:solidFill>
                      <a:srgbClr val="FF6600"/>
                    </a:solidFill>
                  </a:rPr>
                  <a:t>motivaciones</a:t>
                </a:r>
                <a:endParaRPr lang="en-US" sz="3600" b="1" dirty="0">
                  <a:solidFill>
                    <a:srgbClr val="FF6600"/>
                  </a:solidFill>
                </a:endParaRPr>
              </a:p>
            </p:txBody>
          </p:sp>
          <p:grpSp>
            <p:nvGrpSpPr>
              <p:cNvPr id="23" name="Group 11">
                <a:extLst>
                  <a:ext uri="{FF2B5EF4-FFF2-40B4-BE49-F238E27FC236}">
                    <a16:creationId xmlns:a16="http://schemas.microsoft.com/office/drawing/2014/main" id="{427E55E8-2761-6D4B-B1B8-D94D0438D7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4648200" y="3581400"/>
                <a:ext cx="1143000" cy="685800"/>
                <a:chOff x="1440" y="2016"/>
                <a:chExt cx="720" cy="432"/>
              </a:xfrm>
            </p:grpSpPr>
            <p:sp>
              <p:nvSpPr>
                <p:cNvPr id="24" name="Line 12">
                  <a:extLst>
                    <a:ext uri="{FF2B5EF4-FFF2-40B4-BE49-F238E27FC236}">
                      <a16:creationId xmlns:a16="http://schemas.microsoft.com/office/drawing/2014/main" id="{869941D0-48B1-A64E-84D0-BFEB3F4B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0" y="2016"/>
                  <a:ext cx="0" cy="432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" name="Line 13">
                  <a:extLst>
                    <a:ext uri="{FF2B5EF4-FFF2-40B4-BE49-F238E27FC236}">
                      <a16:creationId xmlns:a16="http://schemas.microsoft.com/office/drawing/2014/main" id="{F4A5E047-1609-8248-82B1-028F4A7B6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2448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845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8271F170-FB05-084F-BFDC-C3B383F8F5E0}"/>
              </a:ext>
            </a:extLst>
          </p:cNvPr>
          <p:cNvGrpSpPr/>
          <p:nvPr/>
        </p:nvGrpSpPr>
        <p:grpSpPr>
          <a:xfrm>
            <a:off x="1371600" y="-190498"/>
            <a:ext cx="15151175" cy="10225106"/>
            <a:chOff x="1371600" y="-190498"/>
            <a:chExt cx="15151175" cy="10225106"/>
          </a:xfrm>
        </p:grpSpPr>
        <p:sp>
          <p:nvSpPr>
            <p:cNvPr id="3" name="TextBox 3"/>
            <p:cNvSpPr txBox="1"/>
            <p:nvPr/>
          </p:nvSpPr>
          <p:spPr>
            <a:xfrm rot="16200000">
              <a:off x="-2305167" y="3486269"/>
              <a:ext cx="8839198" cy="14856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r>
                <a:rPr lang="en-US" sz="4200" spc="428" dirty="0">
                  <a:solidFill>
                    <a:srgbClr val="FFDE59"/>
                  </a:solidFill>
                  <a:latin typeface="Prompt Light Bold"/>
                </a:rPr>
                <a:t>ALIANZA ESTRATÉGICA DE DIVISIÓN DEL TRABAJO</a:t>
              </a: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E3174B2-C3F1-464A-AABE-9BDCC22327A5}"/>
                </a:ext>
              </a:extLst>
            </p:cNvPr>
            <p:cNvGrpSpPr/>
            <p:nvPr/>
          </p:nvGrpSpPr>
          <p:grpSpPr>
            <a:xfrm>
              <a:off x="5867400" y="266700"/>
              <a:ext cx="10638813" cy="2286000"/>
              <a:chOff x="8105775" y="646113"/>
              <a:chExt cx="6880225" cy="1150937"/>
            </a:xfrm>
          </p:grpSpPr>
          <p:sp>
            <p:nvSpPr>
              <p:cNvPr id="9" name="Multidocumento 8">
                <a:extLst>
                  <a:ext uri="{FF2B5EF4-FFF2-40B4-BE49-F238E27FC236}">
                    <a16:creationId xmlns:a16="http://schemas.microsoft.com/office/drawing/2014/main" id="{9E3EED6F-AA2F-3244-BA77-AB0072811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6075" y="776288"/>
                <a:ext cx="1939925" cy="1020762"/>
              </a:xfrm>
              <a:prstGeom prst="flowChartMultidocument">
                <a:avLst/>
              </a:prstGeom>
              <a:solidFill>
                <a:srgbClr val="D9D9D9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2000" i="1" dirty="0">
                    <a:latin typeface="+mn-lt"/>
                    <a:ea typeface="+mn-ea"/>
                    <a:cs typeface="+mn-cs"/>
                  </a:rPr>
                  <a:t>Productores-Creativos</a:t>
                </a:r>
              </a:p>
            </p:txBody>
          </p:sp>
          <p:cxnSp>
            <p:nvCxnSpPr>
              <p:cNvPr id="10" name="Conector recto de flecha 5">
                <a:extLst>
                  <a:ext uri="{FF2B5EF4-FFF2-40B4-BE49-F238E27FC236}">
                    <a16:creationId xmlns:a16="http://schemas.microsoft.com/office/drawing/2014/main" id="{AA5E3C37-FE71-604B-83AD-A9EBBC6D629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896600" y="1257300"/>
                <a:ext cx="1909762" cy="19050"/>
              </a:xfrm>
              <a:prstGeom prst="straightConnector1">
                <a:avLst/>
              </a:prstGeom>
              <a:noFill/>
              <a:ln w="25400">
                <a:solidFill>
                  <a:srgbClr val="D9D9D9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" name="Bisel 1">
                <a:extLst>
                  <a:ext uri="{FF2B5EF4-FFF2-40B4-BE49-F238E27FC236}">
                    <a16:creationId xmlns:a16="http://schemas.microsoft.com/office/drawing/2014/main" id="{A51A1CEA-4250-F945-8F46-4F3824D3F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5775" y="646113"/>
                <a:ext cx="2649537" cy="1150937"/>
              </a:xfrm>
              <a:prstGeom prst="bevel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s-ES" sz="280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  <a:cs typeface="+mn-cs"/>
                  </a:rPr>
                  <a:t>tareas creativas</a:t>
                </a: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A4BF1FD-8394-0740-9C85-B78336710F94}"/>
                </a:ext>
              </a:extLst>
            </p:cNvPr>
            <p:cNvGrpSpPr/>
            <p:nvPr/>
          </p:nvGrpSpPr>
          <p:grpSpPr>
            <a:xfrm>
              <a:off x="5883962" y="7748608"/>
              <a:ext cx="10638813" cy="2286000"/>
              <a:chOff x="8105775" y="646113"/>
              <a:chExt cx="6880225" cy="1150937"/>
            </a:xfrm>
          </p:grpSpPr>
          <p:sp>
            <p:nvSpPr>
              <p:cNvPr id="14" name="Multidocumento 13">
                <a:extLst>
                  <a:ext uri="{FF2B5EF4-FFF2-40B4-BE49-F238E27FC236}">
                    <a16:creationId xmlns:a16="http://schemas.microsoft.com/office/drawing/2014/main" id="{F13EB231-4456-9A42-9042-740D61158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6075" y="765969"/>
                <a:ext cx="1939925" cy="1020762"/>
              </a:xfrm>
              <a:prstGeom prst="flowChartMultidocument">
                <a:avLst/>
              </a:prstGeom>
              <a:solidFill>
                <a:srgbClr val="D9D9D9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2000" i="1" dirty="0">
                    <a:latin typeface="+mn-lt"/>
                    <a:ea typeface="+mn-ea"/>
                    <a:cs typeface="+mn-cs"/>
                  </a:rPr>
                  <a:t>Emprendedores-Negociadores</a:t>
                </a:r>
              </a:p>
            </p:txBody>
          </p:sp>
          <p:cxnSp>
            <p:nvCxnSpPr>
              <p:cNvPr id="15" name="Conector recto de flecha 5">
                <a:extLst>
                  <a:ext uri="{FF2B5EF4-FFF2-40B4-BE49-F238E27FC236}">
                    <a16:creationId xmlns:a16="http://schemas.microsoft.com/office/drawing/2014/main" id="{61B3F09F-14BB-4C45-B30A-90A3BAA5F7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896600" y="1257300"/>
                <a:ext cx="1909762" cy="19050"/>
              </a:xfrm>
              <a:prstGeom prst="straightConnector1">
                <a:avLst/>
              </a:prstGeom>
              <a:noFill/>
              <a:ln w="25400">
                <a:solidFill>
                  <a:srgbClr val="D9D9D9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Bisel 1">
                <a:extLst>
                  <a:ext uri="{FF2B5EF4-FFF2-40B4-BE49-F238E27FC236}">
                    <a16:creationId xmlns:a16="http://schemas.microsoft.com/office/drawing/2014/main" id="{61DA3C17-A03F-0D4F-AEF8-AEEF04B11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5775" y="646113"/>
                <a:ext cx="2649537" cy="1150937"/>
              </a:xfrm>
              <a:prstGeom prst="bevel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s-ES" sz="280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  <a:cs typeface="+mn-cs"/>
                  </a:rPr>
                  <a:t>Vinculación</a:t>
                </a:r>
              </a:p>
              <a:p>
                <a:pPr algn="ctr">
                  <a:defRPr/>
                </a:pPr>
                <a:r>
                  <a:rPr lang="es-ES" sz="280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</a:rPr>
                  <a:t>Empresarial</a:t>
                </a:r>
                <a:endParaRPr lang="es-ES" sz="28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6740994B-69A8-A54E-BEB9-E003F85AD4D6}"/>
                </a:ext>
              </a:extLst>
            </p:cNvPr>
            <p:cNvGrpSpPr/>
            <p:nvPr/>
          </p:nvGrpSpPr>
          <p:grpSpPr>
            <a:xfrm>
              <a:off x="5883962" y="5275269"/>
              <a:ext cx="10638813" cy="2286000"/>
              <a:chOff x="8105775" y="646113"/>
              <a:chExt cx="6880225" cy="1150937"/>
            </a:xfrm>
          </p:grpSpPr>
          <p:sp>
            <p:nvSpPr>
              <p:cNvPr id="18" name="Multidocumento 17">
                <a:extLst>
                  <a:ext uri="{FF2B5EF4-FFF2-40B4-BE49-F238E27FC236}">
                    <a16:creationId xmlns:a16="http://schemas.microsoft.com/office/drawing/2014/main" id="{D29F141A-06FB-014E-AB3D-CC91422C0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6075" y="776288"/>
                <a:ext cx="1939925" cy="1020762"/>
              </a:xfrm>
              <a:prstGeom prst="flowChartMultidocument">
                <a:avLst/>
              </a:prstGeom>
              <a:solidFill>
                <a:srgbClr val="D9D9D9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2000" i="1" dirty="0">
                    <a:latin typeface="+mn-lt"/>
                    <a:ea typeface="+mn-ea"/>
                    <a:cs typeface="+mn-cs"/>
                  </a:rPr>
                  <a:t>Emprendedores-Administradores</a:t>
                </a:r>
              </a:p>
            </p:txBody>
          </p:sp>
          <p:cxnSp>
            <p:nvCxnSpPr>
              <p:cNvPr id="19" name="Conector recto de flecha 5">
                <a:extLst>
                  <a:ext uri="{FF2B5EF4-FFF2-40B4-BE49-F238E27FC236}">
                    <a16:creationId xmlns:a16="http://schemas.microsoft.com/office/drawing/2014/main" id="{0B051A24-4ADC-E741-BA72-75F5BCBABE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896600" y="1257300"/>
                <a:ext cx="1909762" cy="19050"/>
              </a:xfrm>
              <a:prstGeom prst="straightConnector1">
                <a:avLst/>
              </a:prstGeom>
              <a:noFill/>
              <a:ln w="25400">
                <a:solidFill>
                  <a:srgbClr val="D9D9D9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Bisel 1">
                <a:extLst>
                  <a:ext uri="{FF2B5EF4-FFF2-40B4-BE49-F238E27FC236}">
                    <a16:creationId xmlns:a16="http://schemas.microsoft.com/office/drawing/2014/main" id="{DDB07F6B-1ED8-1F42-99E4-49FC9C136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5775" y="646113"/>
                <a:ext cx="2649537" cy="1150937"/>
              </a:xfrm>
              <a:prstGeom prst="bevel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s-ES" sz="280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  <a:cs typeface="+mn-cs"/>
                  </a:rPr>
                  <a:t>Gestión </a:t>
                </a:r>
              </a:p>
              <a:p>
                <a:pPr algn="ctr">
                  <a:defRPr/>
                </a:pPr>
                <a:r>
                  <a:rPr lang="es-ES" sz="280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  <a:cs typeface="+mn-cs"/>
                  </a:rPr>
                  <a:t>empresarial</a:t>
                </a:r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D5D425DA-A27D-D544-A099-FBC689C2AD82}"/>
                </a:ext>
              </a:extLst>
            </p:cNvPr>
            <p:cNvGrpSpPr/>
            <p:nvPr/>
          </p:nvGrpSpPr>
          <p:grpSpPr>
            <a:xfrm>
              <a:off x="5867400" y="2789903"/>
              <a:ext cx="10638813" cy="2286000"/>
              <a:chOff x="8105775" y="646113"/>
              <a:chExt cx="6880225" cy="1150937"/>
            </a:xfrm>
          </p:grpSpPr>
          <p:sp>
            <p:nvSpPr>
              <p:cNvPr id="22" name="Multidocumento 21">
                <a:extLst>
                  <a:ext uri="{FF2B5EF4-FFF2-40B4-BE49-F238E27FC236}">
                    <a16:creationId xmlns:a16="http://schemas.microsoft.com/office/drawing/2014/main" id="{EA60A2E2-EDAD-414C-A81F-EFDB991C9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6075" y="776288"/>
                <a:ext cx="1939925" cy="1020762"/>
              </a:xfrm>
              <a:prstGeom prst="flowChartMultidocument">
                <a:avLst/>
              </a:prstGeom>
              <a:solidFill>
                <a:srgbClr val="D9D9D9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2000" i="1" dirty="0">
                    <a:latin typeface="+mn-lt"/>
                    <a:ea typeface="+mn-ea"/>
                    <a:cs typeface="+mn-cs"/>
                  </a:rPr>
                  <a:t>Productores-Ejecutores</a:t>
                </a:r>
              </a:p>
            </p:txBody>
          </p:sp>
          <p:cxnSp>
            <p:nvCxnSpPr>
              <p:cNvPr id="23" name="Conector recto de flecha 5">
                <a:extLst>
                  <a:ext uri="{FF2B5EF4-FFF2-40B4-BE49-F238E27FC236}">
                    <a16:creationId xmlns:a16="http://schemas.microsoft.com/office/drawing/2014/main" id="{50FC8FF9-342B-584F-BF49-7E03D725004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896600" y="1257300"/>
                <a:ext cx="1909762" cy="19050"/>
              </a:xfrm>
              <a:prstGeom prst="straightConnector1">
                <a:avLst/>
              </a:prstGeom>
              <a:noFill/>
              <a:ln w="25400">
                <a:solidFill>
                  <a:srgbClr val="D9D9D9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Bisel 1">
                <a:extLst>
                  <a:ext uri="{FF2B5EF4-FFF2-40B4-BE49-F238E27FC236}">
                    <a16:creationId xmlns:a16="http://schemas.microsoft.com/office/drawing/2014/main" id="{0D1CBB1F-4894-FF42-AE16-C6B2AA53B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5775" y="646113"/>
                <a:ext cx="2649537" cy="1150937"/>
              </a:xfrm>
              <a:prstGeom prst="bevel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s-ES" sz="280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  <a:cs typeface="+mn-cs"/>
                  </a:rPr>
                  <a:t>tareas operativas</a:t>
                </a:r>
              </a:p>
              <a:p>
                <a:pPr algn="ctr">
                  <a:defRPr/>
                </a:pPr>
                <a:r>
                  <a:rPr lang="es-ES" sz="280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</a:rPr>
                  <a:t>y de soporte</a:t>
                </a:r>
                <a:endParaRPr lang="es-ES" sz="280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  <a:cs typeface="+mn-cs"/>
                </a:endParaRPr>
              </a:p>
            </p:txBody>
          </p:sp>
        </p:grpSp>
      </p:grpSp>
      <p:grpSp>
        <p:nvGrpSpPr>
          <p:cNvPr id="26" name="Group 10">
            <a:extLst>
              <a:ext uri="{FF2B5EF4-FFF2-40B4-BE49-F238E27FC236}">
                <a16:creationId xmlns:a16="http://schemas.microsoft.com/office/drawing/2014/main" id="{9BC65E46-1EE4-884D-90D8-D2BC51340F6A}"/>
              </a:ext>
            </a:extLst>
          </p:cNvPr>
          <p:cNvGrpSpPr>
            <a:grpSpLocks noChangeAspect="1"/>
          </p:cNvGrpSpPr>
          <p:nvPr/>
        </p:nvGrpSpPr>
        <p:grpSpPr>
          <a:xfrm>
            <a:off x="16694606" y="8736835"/>
            <a:ext cx="1318591" cy="1318591"/>
            <a:chOff x="0" y="0"/>
            <a:chExt cx="1708150" cy="1708150"/>
          </a:xfrm>
          <a:solidFill>
            <a:schemeClr val="bg1">
              <a:lumMod val="85000"/>
            </a:schemeClr>
          </a:solidFill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92CE609-2978-F147-82CC-1659FAC3D021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150E72AC-CD0E-634D-B2C3-7DA7D72888B5}"/>
              </a:ext>
            </a:extLst>
          </p:cNvPr>
          <p:cNvGrpSpPr/>
          <p:nvPr/>
        </p:nvGrpSpPr>
        <p:grpSpPr>
          <a:xfrm>
            <a:off x="-449616" y="-1123399"/>
            <a:ext cx="20817188" cy="13185171"/>
            <a:chOff x="-449616" y="-1123399"/>
            <a:chExt cx="20817188" cy="1318517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8D5177A7-8E99-F34F-A3B9-9904A387B992}"/>
                </a:ext>
              </a:extLst>
            </p:cNvPr>
            <p:cNvGrpSpPr/>
            <p:nvPr/>
          </p:nvGrpSpPr>
          <p:grpSpPr>
            <a:xfrm>
              <a:off x="-449616" y="-1123399"/>
              <a:ext cx="20817188" cy="13185171"/>
              <a:chOff x="-449616" y="-1123399"/>
              <a:chExt cx="20817188" cy="13185171"/>
            </a:xfrm>
          </p:grpSpPr>
          <p:grpSp>
            <p:nvGrpSpPr>
              <p:cNvPr id="3" name="Group 3"/>
              <p:cNvGrpSpPr>
                <a:grpSpLocks noChangeAspect="1"/>
              </p:cNvGrpSpPr>
              <p:nvPr/>
            </p:nvGrpSpPr>
            <p:grpSpPr>
              <a:xfrm>
                <a:off x="-449616" y="-1123399"/>
                <a:ext cx="3549544" cy="3549544"/>
                <a:chOff x="0" y="0"/>
                <a:chExt cx="1708150" cy="170815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1708150" cy="170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150" h="1708150">
                      <a:moveTo>
                        <a:pt x="853440" y="1708150"/>
                      </a:moveTo>
                      <a:cubicBezTo>
                        <a:pt x="383540" y="1708150"/>
                        <a:pt x="0" y="1324610"/>
                        <a:pt x="0" y="853440"/>
                      </a:cubicBezTo>
                      <a:cubicBezTo>
                        <a:pt x="0" y="383540"/>
                        <a:pt x="383540" y="0"/>
                        <a:pt x="853440" y="0"/>
                      </a:cubicBezTo>
                      <a:cubicBezTo>
                        <a:pt x="1324610" y="0"/>
                        <a:pt x="1706880" y="383540"/>
                        <a:pt x="1706880" y="853440"/>
                      </a:cubicBezTo>
                      <a:cubicBezTo>
                        <a:pt x="1708150" y="1324610"/>
                        <a:pt x="1324610" y="1708150"/>
                        <a:pt x="853440" y="1708150"/>
                      </a:cubicBezTo>
                      <a:close/>
                      <a:moveTo>
                        <a:pt x="853440" y="469900"/>
                      </a:moveTo>
                      <a:cubicBezTo>
                        <a:pt x="642620" y="469900"/>
                        <a:pt x="469900" y="642620"/>
                        <a:pt x="469900" y="853440"/>
                      </a:cubicBezTo>
                      <a:cubicBezTo>
                        <a:pt x="469900" y="1064260"/>
                        <a:pt x="642620" y="1236980"/>
                        <a:pt x="853440" y="1236980"/>
                      </a:cubicBezTo>
                      <a:cubicBezTo>
                        <a:pt x="1064260" y="1236980"/>
                        <a:pt x="1236980" y="1064260"/>
                        <a:pt x="1236980" y="853440"/>
                      </a:cubicBezTo>
                      <a:cubicBezTo>
                        <a:pt x="1236980" y="642620"/>
                        <a:pt x="1065530" y="469900"/>
                        <a:pt x="853440" y="469900"/>
                      </a:cubicBezTo>
                      <a:close/>
                    </a:path>
                  </a:pathLst>
                </a:custGeom>
                <a:solidFill>
                  <a:srgbClr val="3E50AD"/>
                </a:solidFill>
              </p:spPr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2095599" y="8512228"/>
                <a:ext cx="3549544" cy="3549544"/>
                <a:chOff x="0" y="0"/>
                <a:chExt cx="6350000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CD4939"/>
                </a:solidFill>
              </p:spPr>
            </p:sp>
          </p:grpSp>
          <p:grpSp>
            <p:nvGrpSpPr>
              <p:cNvPr id="7" name="Group 7"/>
              <p:cNvGrpSpPr>
                <a:grpSpLocks noChangeAspect="1"/>
              </p:cNvGrpSpPr>
              <p:nvPr/>
            </p:nvGrpSpPr>
            <p:grpSpPr>
              <a:xfrm>
                <a:off x="16818028" y="2584006"/>
                <a:ext cx="3549544" cy="3549544"/>
                <a:chOff x="0" y="0"/>
                <a:chExt cx="1708150" cy="1708150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708150" cy="170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150" h="1708150">
                      <a:moveTo>
                        <a:pt x="853440" y="1708150"/>
                      </a:moveTo>
                      <a:cubicBezTo>
                        <a:pt x="383540" y="1708150"/>
                        <a:pt x="0" y="1324610"/>
                        <a:pt x="0" y="853440"/>
                      </a:cubicBezTo>
                      <a:cubicBezTo>
                        <a:pt x="0" y="383540"/>
                        <a:pt x="383540" y="0"/>
                        <a:pt x="853440" y="0"/>
                      </a:cubicBezTo>
                      <a:cubicBezTo>
                        <a:pt x="1324610" y="0"/>
                        <a:pt x="1706880" y="383540"/>
                        <a:pt x="1706880" y="853440"/>
                      </a:cubicBezTo>
                      <a:cubicBezTo>
                        <a:pt x="1708150" y="1324610"/>
                        <a:pt x="1324610" y="1708150"/>
                        <a:pt x="853440" y="1708150"/>
                      </a:cubicBezTo>
                      <a:close/>
                      <a:moveTo>
                        <a:pt x="853440" y="469900"/>
                      </a:moveTo>
                      <a:cubicBezTo>
                        <a:pt x="642620" y="469900"/>
                        <a:pt x="469900" y="642620"/>
                        <a:pt x="469900" y="853440"/>
                      </a:cubicBezTo>
                      <a:cubicBezTo>
                        <a:pt x="469900" y="1064260"/>
                        <a:pt x="642620" y="1236980"/>
                        <a:pt x="853440" y="1236980"/>
                      </a:cubicBezTo>
                      <a:cubicBezTo>
                        <a:pt x="1064260" y="1236980"/>
                        <a:pt x="1236980" y="1064260"/>
                        <a:pt x="1236980" y="853440"/>
                      </a:cubicBezTo>
                      <a:cubicBezTo>
                        <a:pt x="1236980" y="642620"/>
                        <a:pt x="1065530" y="469900"/>
                        <a:pt x="853440" y="469900"/>
                      </a:cubicBezTo>
                      <a:close/>
                    </a:path>
                  </a:pathLst>
                </a:custGeom>
                <a:solidFill>
                  <a:srgbClr val="132D7D"/>
                </a:solidFill>
              </p:spPr>
            </p:sp>
          </p:grp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14FC725-08A6-E04E-BC2E-935E1F8727FD}"/>
                </a:ext>
              </a:extLst>
            </p:cNvPr>
            <p:cNvSpPr txBox="1"/>
            <p:nvPr/>
          </p:nvSpPr>
          <p:spPr>
            <a:xfrm>
              <a:off x="3099928" y="2584006"/>
              <a:ext cx="33670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800" dirty="0">
                  <a:solidFill>
                    <a:srgbClr val="002060"/>
                  </a:solidFill>
                </a:rPr>
                <a:t>PRODUCTOR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C55D3C8-0ED0-D94C-8CBB-2CEA1A6693F5}"/>
                </a:ext>
              </a:extLst>
            </p:cNvPr>
            <p:cNvSpPr txBox="1"/>
            <p:nvPr/>
          </p:nvSpPr>
          <p:spPr>
            <a:xfrm>
              <a:off x="10058400" y="2584005"/>
              <a:ext cx="41633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800" dirty="0">
                  <a:solidFill>
                    <a:srgbClr val="FFFF00"/>
                  </a:solidFill>
                </a:rPr>
                <a:t>EMPRENDEDOR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D2E302D-F8E6-F44D-B60C-CE1AE2FD9753}"/>
                </a:ext>
              </a:extLst>
            </p:cNvPr>
            <p:cNvSpPr txBox="1"/>
            <p:nvPr/>
          </p:nvSpPr>
          <p:spPr>
            <a:xfrm>
              <a:off x="1610413" y="5295900"/>
              <a:ext cx="19157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0" dirty="0">
                  <a:solidFill>
                    <a:srgbClr val="002060"/>
                  </a:solidFill>
                </a:rPr>
                <a:t>Ejecutor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A1D4D54-FA9C-6648-B8E3-CF9DAEF7A03E}"/>
                </a:ext>
              </a:extLst>
            </p:cNvPr>
            <p:cNvSpPr txBox="1"/>
            <p:nvPr/>
          </p:nvSpPr>
          <p:spPr>
            <a:xfrm>
              <a:off x="5858286" y="5295900"/>
              <a:ext cx="19141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0" dirty="0">
                  <a:solidFill>
                    <a:srgbClr val="002060"/>
                  </a:solidFill>
                </a:rPr>
                <a:t>Creativo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65DAD36-052B-0D46-A1B6-3EA6AE0267EB}"/>
                </a:ext>
              </a:extLst>
            </p:cNvPr>
            <p:cNvSpPr txBox="1"/>
            <p:nvPr/>
          </p:nvSpPr>
          <p:spPr>
            <a:xfrm>
              <a:off x="8576843" y="5295900"/>
              <a:ext cx="31643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0" dirty="0">
                  <a:solidFill>
                    <a:srgbClr val="FFFF00"/>
                  </a:solidFill>
                </a:rPr>
                <a:t>Administrador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1910FD2-CC05-5F47-9C19-41456F3FA597}"/>
                </a:ext>
              </a:extLst>
            </p:cNvPr>
            <p:cNvSpPr txBox="1"/>
            <p:nvPr/>
          </p:nvSpPr>
          <p:spPr>
            <a:xfrm>
              <a:off x="13182600" y="5295900"/>
              <a:ext cx="25792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0" dirty="0">
                  <a:solidFill>
                    <a:srgbClr val="FFFF00"/>
                  </a:solidFill>
                </a:rPr>
                <a:t>Negociador</a:t>
              </a: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964B2CB0-A317-8048-A527-54A8C0100207}"/>
                </a:ext>
              </a:extLst>
            </p:cNvPr>
            <p:cNvCxnSpPr>
              <a:stCxn id="11" idx="2"/>
              <a:endCxn id="13" idx="0"/>
            </p:cNvCxnSpPr>
            <p:nvPr/>
          </p:nvCxnSpPr>
          <p:spPr>
            <a:xfrm flipH="1">
              <a:off x="2568272" y="3415003"/>
              <a:ext cx="2215162" cy="188089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65831172-BA8F-EC4C-8DDB-2D33E76D0966}"/>
                </a:ext>
              </a:extLst>
            </p:cNvPr>
            <p:cNvCxnSpPr>
              <a:stCxn id="11" idx="2"/>
              <a:endCxn id="14" idx="0"/>
            </p:cNvCxnSpPr>
            <p:nvPr/>
          </p:nvCxnSpPr>
          <p:spPr>
            <a:xfrm>
              <a:off x="4783434" y="3415003"/>
              <a:ext cx="2031909" cy="188089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63DFC565-0DA3-0B4D-A29D-8874F62B6F4B}"/>
                </a:ext>
              </a:extLst>
            </p:cNvPr>
            <p:cNvCxnSpPr>
              <a:stCxn id="12" idx="2"/>
              <a:endCxn id="15" idx="0"/>
            </p:cNvCxnSpPr>
            <p:nvPr/>
          </p:nvCxnSpPr>
          <p:spPr>
            <a:xfrm flipH="1">
              <a:off x="10159039" y="3415002"/>
              <a:ext cx="1981021" cy="188089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6763A794-DEBB-F147-BB7C-B9B7D14D2E76}"/>
                </a:ext>
              </a:extLst>
            </p:cNvPr>
            <p:cNvCxnSpPr>
              <a:stCxn id="12" idx="2"/>
              <a:endCxn id="16" idx="0"/>
            </p:cNvCxnSpPr>
            <p:nvPr/>
          </p:nvCxnSpPr>
          <p:spPr>
            <a:xfrm>
              <a:off x="12140060" y="3415002"/>
              <a:ext cx="2332156" cy="188089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4C88D486-901C-6047-B4F6-94F82157B158}"/>
              </a:ext>
            </a:extLst>
          </p:cNvPr>
          <p:cNvGrpSpPr/>
          <p:nvPr/>
        </p:nvGrpSpPr>
        <p:grpSpPr>
          <a:xfrm>
            <a:off x="-449616" y="-1123399"/>
            <a:ext cx="20817188" cy="13185171"/>
            <a:chOff x="-449616" y="-1123399"/>
            <a:chExt cx="20817188" cy="13185171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150E72AC-CD0E-634D-B2C3-7DA7D72888B5}"/>
                </a:ext>
              </a:extLst>
            </p:cNvPr>
            <p:cNvGrpSpPr/>
            <p:nvPr/>
          </p:nvGrpSpPr>
          <p:grpSpPr>
            <a:xfrm>
              <a:off x="-449616" y="-1123399"/>
              <a:ext cx="20817188" cy="13185171"/>
              <a:chOff x="-449616" y="-1123399"/>
              <a:chExt cx="20817188" cy="13185171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8D5177A7-8E99-F34F-A3B9-9904A387B992}"/>
                  </a:ext>
                </a:extLst>
              </p:cNvPr>
              <p:cNvGrpSpPr/>
              <p:nvPr/>
            </p:nvGrpSpPr>
            <p:grpSpPr>
              <a:xfrm>
                <a:off x="-449616" y="-1123399"/>
                <a:ext cx="20817188" cy="13185171"/>
                <a:chOff x="-449616" y="-1123399"/>
                <a:chExt cx="20817188" cy="13185171"/>
              </a:xfrm>
            </p:grpSpPr>
            <p:grpSp>
              <p:nvGrpSpPr>
                <p:cNvPr id="3" name="Group 3"/>
                <p:cNvGrpSpPr>
                  <a:grpSpLocks noChangeAspect="1"/>
                </p:cNvGrpSpPr>
                <p:nvPr/>
              </p:nvGrpSpPr>
              <p:grpSpPr>
                <a:xfrm>
                  <a:off x="-449616" y="-1123399"/>
                  <a:ext cx="3549544" cy="3549544"/>
                  <a:chOff x="0" y="0"/>
                  <a:chExt cx="1708150" cy="1708150"/>
                </a:xfrm>
              </p:grpSpPr>
              <p:sp>
                <p:nvSpPr>
                  <p:cNvPr id="4" name="Freeform 4"/>
                  <p:cNvSpPr/>
                  <p:nvPr/>
                </p:nvSpPr>
                <p:spPr>
                  <a:xfrm>
                    <a:off x="0" y="0"/>
                    <a:ext cx="1708150" cy="170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8150" h="1708150">
                        <a:moveTo>
                          <a:pt x="853440" y="1708150"/>
                        </a:moveTo>
                        <a:cubicBezTo>
                          <a:pt x="383540" y="1708150"/>
                          <a:pt x="0" y="1324610"/>
                          <a:pt x="0" y="853440"/>
                        </a:cubicBezTo>
                        <a:cubicBezTo>
                          <a:pt x="0" y="383540"/>
                          <a:pt x="383540" y="0"/>
                          <a:pt x="853440" y="0"/>
                        </a:cubicBezTo>
                        <a:cubicBezTo>
                          <a:pt x="1324610" y="0"/>
                          <a:pt x="1706880" y="383540"/>
                          <a:pt x="1706880" y="853440"/>
                        </a:cubicBezTo>
                        <a:cubicBezTo>
                          <a:pt x="1708150" y="1324610"/>
                          <a:pt x="1324610" y="1708150"/>
                          <a:pt x="853440" y="1708150"/>
                        </a:cubicBezTo>
                        <a:close/>
                        <a:moveTo>
                          <a:pt x="853440" y="469900"/>
                        </a:moveTo>
                        <a:cubicBezTo>
                          <a:pt x="642620" y="469900"/>
                          <a:pt x="469900" y="642620"/>
                          <a:pt x="469900" y="853440"/>
                        </a:cubicBezTo>
                        <a:cubicBezTo>
                          <a:pt x="469900" y="1064260"/>
                          <a:pt x="642620" y="1236980"/>
                          <a:pt x="853440" y="1236980"/>
                        </a:cubicBezTo>
                        <a:cubicBezTo>
                          <a:pt x="1064260" y="1236980"/>
                          <a:pt x="1236980" y="1064260"/>
                          <a:pt x="1236980" y="853440"/>
                        </a:cubicBezTo>
                        <a:cubicBezTo>
                          <a:pt x="1236980" y="642620"/>
                          <a:pt x="1065530" y="469900"/>
                          <a:pt x="853440" y="469900"/>
                        </a:cubicBezTo>
                        <a:close/>
                      </a:path>
                    </a:pathLst>
                  </a:custGeom>
                  <a:solidFill>
                    <a:srgbClr val="3E50AD"/>
                  </a:solidFill>
                </p:spPr>
              </p:sp>
            </p:grpSp>
            <p:grpSp>
              <p:nvGrpSpPr>
                <p:cNvPr id="5" name="Group 5"/>
                <p:cNvGrpSpPr/>
                <p:nvPr/>
              </p:nvGrpSpPr>
              <p:grpSpPr>
                <a:xfrm>
                  <a:off x="2095599" y="8512228"/>
                  <a:ext cx="3549544" cy="3549544"/>
                  <a:chOff x="0" y="0"/>
                  <a:chExt cx="6350000" cy="6350000"/>
                </a:xfrm>
              </p:grpSpPr>
              <p:sp>
                <p:nvSpPr>
                  <p:cNvPr id="6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CD4939"/>
                  </a:solidFill>
                </p:spPr>
              </p:sp>
            </p:grpSp>
            <p:grpSp>
              <p:nvGrpSpPr>
                <p:cNvPr id="7" name="Group 7"/>
                <p:cNvGrpSpPr>
                  <a:grpSpLocks noChangeAspect="1"/>
                </p:cNvGrpSpPr>
                <p:nvPr/>
              </p:nvGrpSpPr>
              <p:grpSpPr>
                <a:xfrm>
                  <a:off x="16818028" y="2584006"/>
                  <a:ext cx="3549544" cy="3549544"/>
                  <a:chOff x="0" y="0"/>
                  <a:chExt cx="1708150" cy="1708150"/>
                </a:xfrm>
              </p:grpSpPr>
              <p:sp>
                <p:nvSpPr>
                  <p:cNvPr id="8" name="Freeform 8"/>
                  <p:cNvSpPr/>
                  <p:nvPr/>
                </p:nvSpPr>
                <p:spPr>
                  <a:xfrm>
                    <a:off x="0" y="0"/>
                    <a:ext cx="1708150" cy="170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8150" h="1708150">
                        <a:moveTo>
                          <a:pt x="853440" y="1708150"/>
                        </a:moveTo>
                        <a:cubicBezTo>
                          <a:pt x="383540" y="1708150"/>
                          <a:pt x="0" y="1324610"/>
                          <a:pt x="0" y="853440"/>
                        </a:cubicBezTo>
                        <a:cubicBezTo>
                          <a:pt x="0" y="383540"/>
                          <a:pt x="383540" y="0"/>
                          <a:pt x="853440" y="0"/>
                        </a:cubicBezTo>
                        <a:cubicBezTo>
                          <a:pt x="1324610" y="0"/>
                          <a:pt x="1706880" y="383540"/>
                          <a:pt x="1706880" y="853440"/>
                        </a:cubicBezTo>
                        <a:cubicBezTo>
                          <a:pt x="1708150" y="1324610"/>
                          <a:pt x="1324610" y="1708150"/>
                          <a:pt x="853440" y="1708150"/>
                        </a:cubicBezTo>
                        <a:close/>
                        <a:moveTo>
                          <a:pt x="853440" y="469900"/>
                        </a:moveTo>
                        <a:cubicBezTo>
                          <a:pt x="642620" y="469900"/>
                          <a:pt x="469900" y="642620"/>
                          <a:pt x="469900" y="853440"/>
                        </a:cubicBezTo>
                        <a:cubicBezTo>
                          <a:pt x="469900" y="1064260"/>
                          <a:pt x="642620" y="1236980"/>
                          <a:pt x="853440" y="1236980"/>
                        </a:cubicBezTo>
                        <a:cubicBezTo>
                          <a:pt x="1064260" y="1236980"/>
                          <a:pt x="1236980" y="1064260"/>
                          <a:pt x="1236980" y="853440"/>
                        </a:cubicBezTo>
                        <a:cubicBezTo>
                          <a:pt x="1236980" y="642620"/>
                          <a:pt x="1065530" y="469900"/>
                          <a:pt x="853440" y="469900"/>
                        </a:cubicBezTo>
                        <a:close/>
                      </a:path>
                    </a:pathLst>
                  </a:custGeom>
                  <a:solidFill>
                    <a:srgbClr val="132D7D"/>
                  </a:solidFill>
                </p:spPr>
              </p:sp>
            </p:grpSp>
          </p:grp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14FC725-08A6-E04E-BC2E-935E1F8727FD}"/>
                  </a:ext>
                </a:extLst>
              </p:cNvPr>
              <p:cNvSpPr txBox="1"/>
              <p:nvPr/>
            </p:nvSpPr>
            <p:spPr>
              <a:xfrm>
                <a:off x="3099928" y="2584006"/>
                <a:ext cx="336701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800" dirty="0">
                    <a:solidFill>
                      <a:srgbClr val="002060"/>
                    </a:solidFill>
                  </a:rPr>
                  <a:t>PRODUCTOR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2C55D3C8-0ED0-D94C-8CBB-2CEA1A6693F5}"/>
                  </a:ext>
                </a:extLst>
              </p:cNvPr>
              <p:cNvSpPr txBox="1"/>
              <p:nvPr/>
            </p:nvSpPr>
            <p:spPr>
              <a:xfrm>
                <a:off x="10058400" y="2584005"/>
                <a:ext cx="41633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800" dirty="0">
                    <a:solidFill>
                      <a:srgbClr val="FFFF00"/>
                    </a:solidFill>
                  </a:rPr>
                  <a:t>EMPRENDEDOR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AD2E302D-F8E6-F44D-B60C-CE1AE2FD9753}"/>
                  </a:ext>
                </a:extLst>
              </p:cNvPr>
              <p:cNvSpPr txBox="1"/>
              <p:nvPr/>
            </p:nvSpPr>
            <p:spPr>
              <a:xfrm>
                <a:off x="1610413" y="5295900"/>
                <a:ext cx="19157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dirty="0">
                    <a:solidFill>
                      <a:srgbClr val="002060"/>
                    </a:solidFill>
                  </a:rPr>
                  <a:t>Ejecutor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A1D4D54-FA9C-6648-B8E3-CF9DAEF7A03E}"/>
                  </a:ext>
                </a:extLst>
              </p:cNvPr>
              <p:cNvSpPr txBox="1"/>
              <p:nvPr/>
            </p:nvSpPr>
            <p:spPr>
              <a:xfrm>
                <a:off x="5858286" y="5295900"/>
                <a:ext cx="1914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dirty="0">
                    <a:solidFill>
                      <a:srgbClr val="002060"/>
                    </a:solidFill>
                  </a:rPr>
                  <a:t>Creativo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65DAD36-052B-0D46-A1B6-3EA6AE0267EB}"/>
                  </a:ext>
                </a:extLst>
              </p:cNvPr>
              <p:cNvSpPr txBox="1"/>
              <p:nvPr/>
            </p:nvSpPr>
            <p:spPr>
              <a:xfrm>
                <a:off x="8576843" y="5295900"/>
                <a:ext cx="31643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dirty="0">
                    <a:solidFill>
                      <a:srgbClr val="FFFF00"/>
                    </a:solidFill>
                  </a:rPr>
                  <a:t>Administrador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81910FD2-CC05-5F47-9C19-41456F3FA597}"/>
                  </a:ext>
                </a:extLst>
              </p:cNvPr>
              <p:cNvSpPr txBox="1"/>
              <p:nvPr/>
            </p:nvSpPr>
            <p:spPr>
              <a:xfrm>
                <a:off x="13182600" y="5295900"/>
                <a:ext cx="257923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4000" dirty="0">
                    <a:solidFill>
                      <a:srgbClr val="FFFF00"/>
                    </a:solidFill>
                  </a:rPr>
                  <a:t>Negociador</a:t>
                </a:r>
              </a:p>
            </p:txBody>
          </p: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964B2CB0-A317-8048-A527-54A8C0100207}"/>
                  </a:ext>
                </a:extLst>
              </p:cNvPr>
              <p:cNvCxnSpPr>
                <a:stCxn id="11" idx="2"/>
                <a:endCxn id="13" idx="0"/>
              </p:cNvCxnSpPr>
              <p:nvPr/>
            </p:nvCxnSpPr>
            <p:spPr>
              <a:xfrm flipH="1">
                <a:off x="2568272" y="3415003"/>
                <a:ext cx="2215162" cy="1880897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65831172-BA8F-EC4C-8DDB-2D33E76D0966}"/>
                  </a:ext>
                </a:extLst>
              </p:cNvPr>
              <p:cNvCxnSpPr>
                <a:stCxn id="11" idx="2"/>
                <a:endCxn id="14" idx="0"/>
              </p:cNvCxnSpPr>
              <p:nvPr/>
            </p:nvCxnSpPr>
            <p:spPr>
              <a:xfrm>
                <a:off x="4783434" y="3415003"/>
                <a:ext cx="2031909" cy="1880897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63DFC565-0DA3-0B4D-A29D-8874F62B6F4B}"/>
                  </a:ext>
                </a:extLst>
              </p:cNvPr>
              <p:cNvCxnSpPr>
                <a:stCxn id="12" idx="2"/>
                <a:endCxn id="15" idx="0"/>
              </p:cNvCxnSpPr>
              <p:nvPr/>
            </p:nvCxnSpPr>
            <p:spPr>
              <a:xfrm flipH="1">
                <a:off x="10159039" y="3415002"/>
                <a:ext cx="1981021" cy="188089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6763A794-DEBB-F147-BB7C-B9B7D14D2E76}"/>
                  </a:ext>
                </a:extLst>
              </p:cNvPr>
              <p:cNvCxnSpPr>
                <a:stCxn id="12" idx="2"/>
                <a:endCxn id="16" idx="0"/>
              </p:cNvCxnSpPr>
              <p:nvPr/>
            </p:nvCxnSpPr>
            <p:spPr>
              <a:xfrm>
                <a:off x="12140060" y="3415002"/>
                <a:ext cx="2332156" cy="188089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ángulo redondeado 1">
              <a:extLst>
                <a:ext uri="{FF2B5EF4-FFF2-40B4-BE49-F238E27FC236}">
                  <a16:creationId xmlns:a16="http://schemas.microsoft.com/office/drawing/2014/main" id="{40D8B0E3-173C-3F47-B316-97670A4B608D}"/>
                </a:ext>
              </a:extLst>
            </p:cNvPr>
            <p:cNvSpPr/>
            <p:nvPr/>
          </p:nvSpPr>
          <p:spPr>
            <a:xfrm>
              <a:off x="1143000" y="1866900"/>
              <a:ext cx="15240000" cy="533400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40492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0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916FB3A-095D-7447-87DF-8A8E27E4F0EC}"/>
              </a:ext>
            </a:extLst>
          </p:cNvPr>
          <p:cNvSpPr/>
          <p:nvPr/>
        </p:nvSpPr>
        <p:spPr>
          <a:xfrm>
            <a:off x="2525104" y="2476500"/>
            <a:ext cx="13237791" cy="754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Ernesto </a:t>
            </a:r>
            <a:r>
              <a:rPr lang="es-ES_tradnl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Sirolli</a:t>
            </a:r>
            <a:r>
              <a:rPr lang="es-ES_tradnl" sz="44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Director y Fundador del </a:t>
            </a:r>
          </a:p>
          <a:p>
            <a:r>
              <a:rPr lang="es-ES_tradnl" sz="44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s-ES_tradnl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Sirolli</a:t>
            </a:r>
            <a:r>
              <a:rPr lang="es-ES_tradnl" sz="4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s-ES_tradnl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Institute</a:t>
            </a:r>
            <a:r>
              <a:rPr lang="es-ES_tradnl" sz="44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of International Enterprise </a:t>
            </a:r>
            <a:r>
              <a:rPr lang="es-ES_tradnl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Facilitation</a:t>
            </a:r>
            <a:r>
              <a:rPr lang="es-ES_tradnl" sz="44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</a:p>
          <a:p>
            <a:endParaRPr lang="es-ES_tradnl" sz="4400" dirty="0">
              <a:solidFill>
                <a:schemeClr val="bg1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ES_tradnl" sz="44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TED</a:t>
            </a:r>
          </a:p>
          <a:p>
            <a:endParaRPr lang="es-ES_tradnl" sz="4400" dirty="0">
              <a:solidFill>
                <a:schemeClr val="bg1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s-ES_tradnl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Sirolli.com</a:t>
            </a:r>
            <a:endParaRPr lang="es-ES_tradnl" sz="4400" dirty="0">
              <a:solidFill>
                <a:schemeClr val="bg1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s-ES_tradnl" sz="4400" dirty="0">
              <a:solidFill>
                <a:schemeClr val="bg1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s-ES_tradnl" sz="4400" dirty="0">
              <a:solidFill>
                <a:schemeClr val="bg1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s-ES_tradnl" sz="4400" dirty="0">
              <a:solidFill>
                <a:schemeClr val="bg1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s-ES_tradnl" sz="4400" dirty="0">
              <a:solidFill>
                <a:schemeClr val="bg1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s-MX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0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38400" y="859247"/>
            <a:ext cx="1539651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125" dirty="0">
                <a:solidFill>
                  <a:srgbClr val="FFF6F8"/>
                </a:solidFill>
                <a:latin typeface="Aileron Regular Bold"/>
              </a:rPr>
              <a:t>MICRO, PEQUEÑAS, MEDIANAS Y GRANDES EMPRESAS CON ÉXITO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F21B851-11C9-0643-AC5B-F3DAFE048545}"/>
              </a:ext>
            </a:extLst>
          </p:cNvPr>
          <p:cNvGrpSpPr/>
          <p:nvPr/>
        </p:nvGrpSpPr>
        <p:grpSpPr>
          <a:xfrm>
            <a:off x="6127750" y="3056504"/>
            <a:ext cx="6240574" cy="7252554"/>
            <a:chOff x="6127750" y="3056504"/>
            <a:chExt cx="6240574" cy="72525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8644" r="8644"/>
            <a:stretch>
              <a:fillRect/>
            </a:stretch>
          </p:blipFill>
          <p:spPr>
            <a:xfrm>
              <a:off x="6127750" y="5470358"/>
              <a:ext cx="6032500" cy="483870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6821166" y="3056504"/>
              <a:ext cx="5547158" cy="1035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Administración</a:t>
              </a:r>
              <a:r>
                <a:rPr lang="en-US" sz="3400" spc="125" dirty="0">
                  <a:solidFill>
                    <a:srgbClr val="FFF6F8"/>
                  </a:solidFill>
                  <a:latin typeface="Prompt Light Bold"/>
                </a:rPr>
                <a:t> </a:t>
              </a: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eficiente</a:t>
              </a:r>
              <a:endParaRPr lang="en-US" sz="3400" spc="125" dirty="0">
                <a:solidFill>
                  <a:srgbClr val="FFF6F8"/>
                </a:solidFill>
                <a:latin typeface="Prompt Light Bold"/>
              </a:endParaRPr>
            </a:p>
            <a:p>
              <a:pPr>
                <a:lnSpc>
                  <a:spcPts val="4079"/>
                </a:lnSpc>
              </a:pPr>
              <a:r>
                <a:rPr lang="en-US" sz="3399" spc="125" dirty="0" err="1">
                  <a:solidFill>
                    <a:srgbClr val="FFF6F8"/>
                  </a:solidFill>
                  <a:latin typeface="Prompt Light Bold"/>
                </a:rPr>
                <a:t>inteligente</a:t>
              </a:r>
              <a:r>
                <a:rPr lang="en-US" sz="3399" spc="125" dirty="0">
                  <a:solidFill>
                    <a:srgbClr val="FFF6F8"/>
                  </a:solidFill>
                  <a:latin typeface="Prompt Light Bold"/>
                </a:rPr>
                <a:t> y </a:t>
              </a: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equilibrada</a:t>
              </a:r>
              <a:endParaRPr lang="en-US" sz="3400" spc="125" dirty="0">
                <a:solidFill>
                  <a:srgbClr val="FFF6F8"/>
                </a:solidFill>
                <a:latin typeface="Prompt Light Bold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FC7A7D6-BF27-DB40-BB95-5038A165C017}"/>
              </a:ext>
            </a:extLst>
          </p:cNvPr>
          <p:cNvGrpSpPr/>
          <p:nvPr/>
        </p:nvGrpSpPr>
        <p:grpSpPr>
          <a:xfrm>
            <a:off x="12255500" y="3056504"/>
            <a:ext cx="6295150" cy="7252554"/>
            <a:chOff x="12255500" y="3056504"/>
            <a:chExt cx="6295150" cy="72525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alphaModFix amt="60000"/>
            </a:blip>
            <a:srcRect l="9414" r="9414"/>
            <a:stretch>
              <a:fillRect/>
            </a:stretch>
          </p:blipFill>
          <p:spPr>
            <a:xfrm>
              <a:off x="12255500" y="5470358"/>
              <a:ext cx="6032500" cy="483870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3003492" y="3056504"/>
              <a:ext cx="5547158" cy="1533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Negociación</a:t>
              </a:r>
              <a:r>
                <a:rPr lang="en-US" sz="3400" spc="125" dirty="0">
                  <a:solidFill>
                    <a:srgbClr val="FFF6F8"/>
                  </a:solidFill>
                  <a:latin typeface="Prompt Light Bold"/>
                </a:rPr>
                <a:t> </a:t>
              </a: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comercial</a:t>
              </a:r>
              <a:endParaRPr lang="en-US" sz="3400" spc="125" dirty="0">
                <a:solidFill>
                  <a:srgbClr val="FFF6F8"/>
                </a:solidFill>
                <a:latin typeface="Prompt Light Bold"/>
              </a:endParaRPr>
            </a:p>
            <a:p>
              <a:pPr>
                <a:lnSpc>
                  <a:spcPts val="4079"/>
                </a:lnSpc>
              </a:pP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equitativa</a:t>
              </a:r>
              <a:r>
                <a:rPr lang="en-US" sz="3400" spc="125" dirty="0">
                  <a:solidFill>
                    <a:srgbClr val="FFF6F8"/>
                  </a:solidFill>
                  <a:latin typeface="Prompt Light Bold"/>
                </a:rPr>
                <a:t>, </a:t>
              </a: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audaz</a:t>
              </a:r>
              <a:r>
                <a:rPr lang="en-US" sz="3400" spc="125" dirty="0">
                  <a:solidFill>
                    <a:srgbClr val="FFF6F8"/>
                  </a:solidFill>
                  <a:latin typeface="Prompt Light Bold"/>
                </a:rPr>
                <a:t> e</a:t>
              </a:r>
            </a:p>
            <a:p>
              <a:pPr>
                <a:lnSpc>
                  <a:spcPts val="4079"/>
                </a:lnSpc>
              </a:pPr>
              <a:r>
                <a:rPr lang="en-US" sz="3400" spc="125" dirty="0" err="1">
                  <a:solidFill>
                    <a:srgbClr val="FFF6F8"/>
                  </a:solidFill>
                  <a:latin typeface="Prompt Light Bold"/>
                </a:rPr>
                <a:t>imaginativa</a:t>
              </a:r>
              <a:endParaRPr lang="en-US" sz="3400" spc="125" dirty="0">
                <a:solidFill>
                  <a:srgbClr val="FFF6F8"/>
                </a:solidFill>
                <a:latin typeface="Prompt Light Bold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C8C5EE5-DAF1-904D-928E-54C9FBB629FB}"/>
              </a:ext>
            </a:extLst>
          </p:cNvPr>
          <p:cNvGrpSpPr/>
          <p:nvPr/>
        </p:nvGrpSpPr>
        <p:grpSpPr>
          <a:xfrm>
            <a:off x="0" y="3056504"/>
            <a:ext cx="6048376" cy="7252554"/>
            <a:chOff x="0" y="3056504"/>
            <a:chExt cx="6048376" cy="7252554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0DE43A3-5315-F146-8EAA-DD21A18C5AD4}"/>
                </a:ext>
              </a:extLst>
            </p:cNvPr>
            <p:cNvGrpSpPr/>
            <p:nvPr/>
          </p:nvGrpSpPr>
          <p:grpSpPr>
            <a:xfrm>
              <a:off x="0" y="3056504"/>
              <a:ext cx="6032500" cy="7252554"/>
              <a:chOff x="0" y="3056504"/>
              <a:chExt cx="6032500" cy="7252554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4">
                <a:alphaModFix amt="60000"/>
              </a:blip>
              <a:srcRect l="8468" r="8468"/>
              <a:stretch>
                <a:fillRect/>
              </a:stretch>
            </p:blipFill>
            <p:spPr>
              <a:xfrm>
                <a:off x="0" y="5470358"/>
                <a:ext cx="6032500" cy="4838700"/>
              </a:xfrm>
              <a:prstGeom prst="rect">
                <a:avLst/>
              </a:prstGeom>
            </p:spPr>
          </p:pic>
          <p:sp>
            <p:nvSpPr>
              <p:cNvPr id="8" name="TextBox 8"/>
              <p:cNvSpPr txBox="1"/>
              <p:nvPr/>
            </p:nvSpPr>
            <p:spPr>
              <a:xfrm>
                <a:off x="283303" y="3056504"/>
                <a:ext cx="5547158" cy="156100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079"/>
                  </a:lnSpc>
                </a:pP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Producción</a:t>
                </a:r>
                <a:r>
                  <a:rPr lang="en-US" sz="3400" spc="125" dirty="0">
                    <a:solidFill>
                      <a:srgbClr val="FFF6F8"/>
                    </a:solidFill>
                    <a:latin typeface="Prompt Light Bold"/>
                  </a:rPr>
                  <a:t> </a:t>
                </a: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muy</a:t>
                </a:r>
                <a:r>
                  <a:rPr lang="en-US" sz="3400" spc="125" dirty="0">
                    <a:solidFill>
                      <a:srgbClr val="FFF6F8"/>
                    </a:solidFill>
                    <a:latin typeface="Prompt Light Bold"/>
                  </a:rPr>
                  <a:t> </a:t>
                </a: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competitiva</a:t>
                </a:r>
                <a:endParaRPr lang="en-US" sz="3400" spc="125" dirty="0">
                  <a:solidFill>
                    <a:srgbClr val="FFF6F8"/>
                  </a:solidFill>
                  <a:latin typeface="Prompt Light Bold"/>
                </a:endParaRPr>
              </a:p>
              <a:p>
                <a:pPr>
                  <a:lnSpc>
                    <a:spcPts val="4079"/>
                  </a:lnSpc>
                </a:pP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en</a:t>
                </a:r>
                <a:r>
                  <a:rPr lang="en-US" sz="3400" spc="125" dirty="0">
                    <a:solidFill>
                      <a:srgbClr val="FFF6F8"/>
                    </a:solidFill>
                    <a:latin typeface="Prompt Light Bold"/>
                  </a:rPr>
                  <a:t> </a:t>
                </a: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cuando</a:t>
                </a:r>
                <a:r>
                  <a:rPr lang="en-US" sz="3400" spc="125" dirty="0">
                    <a:solidFill>
                      <a:srgbClr val="FFF6F8"/>
                    </a:solidFill>
                    <a:latin typeface="Prompt Light Bold"/>
                  </a:rPr>
                  <a:t> </a:t>
                </a: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menos</a:t>
                </a:r>
                <a:r>
                  <a:rPr lang="en-US" sz="3400" spc="125" dirty="0">
                    <a:solidFill>
                      <a:srgbClr val="FFF6F8"/>
                    </a:solidFill>
                    <a:latin typeface="Prompt Light Bold"/>
                  </a:rPr>
                  <a:t> un </a:t>
                </a:r>
              </a:p>
              <a:p>
                <a:pPr>
                  <a:lnSpc>
                    <a:spcPts val="4079"/>
                  </a:lnSpc>
                </a:pP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nicho</a:t>
                </a:r>
                <a:r>
                  <a:rPr lang="en-US" sz="3400" spc="125" dirty="0">
                    <a:solidFill>
                      <a:srgbClr val="FFF6F8"/>
                    </a:solidFill>
                    <a:latin typeface="Prompt Light Bold"/>
                  </a:rPr>
                  <a:t> de </a:t>
                </a:r>
                <a:r>
                  <a:rPr lang="en-US" sz="3400" spc="125" dirty="0" err="1">
                    <a:solidFill>
                      <a:srgbClr val="FFF6F8"/>
                    </a:solidFill>
                    <a:latin typeface="Prompt Light Bold"/>
                  </a:rPr>
                  <a:t>mercado</a:t>
                </a:r>
                <a:endParaRPr lang="en-US" sz="3400" spc="125" dirty="0">
                  <a:solidFill>
                    <a:srgbClr val="FFF6F8"/>
                  </a:solidFill>
                  <a:latin typeface="Prompt Light Bold"/>
                </a:endParaRPr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2964596" y="7225290"/>
              <a:ext cx="3083780" cy="3083768"/>
              <a:chOff x="0" y="0"/>
              <a:chExt cx="6350000" cy="63499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999" r="-24999"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15990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B012591F-52AF-B444-A8F7-243FBA7D0B05}"/>
              </a:ext>
            </a:extLst>
          </p:cNvPr>
          <p:cNvGrpSpPr/>
          <p:nvPr/>
        </p:nvGrpSpPr>
        <p:grpSpPr>
          <a:xfrm>
            <a:off x="3276600" y="-1257300"/>
            <a:ext cx="16049121" cy="13554075"/>
            <a:chOff x="3276600" y="-1257300"/>
            <a:chExt cx="16049121" cy="13554075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3681089" y="5944368"/>
              <a:ext cx="3445257" cy="3445257"/>
              <a:chOff x="0" y="0"/>
              <a:chExt cx="1708150" cy="170815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32D7D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15880464" y="-1257300"/>
              <a:ext cx="3445257" cy="3445257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14157836" y="8851518"/>
              <a:ext cx="3445257" cy="3445257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36958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3276600" y="1866900"/>
              <a:ext cx="14171821" cy="422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200"/>
                </a:lnSpc>
              </a:pPr>
              <a:r>
                <a:rPr lang="en-US" sz="8000" dirty="0" err="1">
                  <a:solidFill>
                    <a:srgbClr val="FFFFFF"/>
                  </a:solidFill>
                  <a:latin typeface="Prompt Light"/>
                </a:rPr>
                <a:t>Jamás</a:t>
              </a:r>
              <a:r>
                <a:rPr lang="en-US" sz="8000" dirty="0">
                  <a:solidFill>
                    <a:srgbClr val="FFFFFF"/>
                  </a:solidFill>
                  <a:latin typeface="Prompt Light"/>
                </a:rPr>
                <a:t> una </a:t>
              </a:r>
              <a:r>
                <a:rPr lang="en-US" sz="8000" dirty="0" err="1">
                  <a:solidFill>
                    <a:srgbClr val="FFFFFF"/>
                  </a:solidFill>
                  <a:latin typeface="Prompt Light"/>
                </a:rPr>
                <a:t>sóla</a:t>
              </a:r>
              <a:r>
                <a:rPr lang="en-US" sz="8000" dirty="0">
                  <a:solidFill>
                    <a:srgbClr val="FFFFFF"/>
                  </a:solidFill>
                  <a:latin typeface="Prompt Light"/>
                </a:rPr>
                <a:t> persona ha </a:t>
              </a:r>
              <a:r>
                <a:rPr lang="en-US" sz="8000" dirty="0" err="1">
                  <a:solidFill>
                    <a:srgbClr val="FFFFFF"/>
                  </a:solidFill>
                  <a:latin typeface="Prompt Light"/>
                </a:rPr>
                <a:t>realizado</a:t>
              </a:r>
              <a:r>
                <a:rPr lang="en-US" sz="8000" dirty="0">
                  <a:solidFill>
                    <a:srgbClr val="FFFFFF"/>
                  </a:solidFill>
                  <a:latin typeface="Prompt Light"/>
                </a:rPr>
                <a:t> o </a:t>
              </a:r>
              <a:r>
                <a:rPr lang="en-US" sz="8000" dirty="0" err="1">
                  <a:solidFill>
                    <a:srgbClr val="FFFFFF"/>
                  </a:solidFill>
                  <a:latin typeface="Prompt Light"/>
                </a:rPr>
                <a:t>dirigido</a:t>
              </a:r>
              <a:r>
                <a:rPr lang="en-US" sz="8000" dirty="0">
                  <a:solidFill>
                    <a:srgbClr val="FFFFFF"/>
                  </a:solidFill>
                  <a:latin typeface="Prompt Light"/>
                </a:rPr>
                <a:t> las </a:t>
              </a:r>
              <a:r>
                <a:rPr lang="en-US" sz="8000" dirty="0" err="1">
                  <a:solidFill>
                    <a:srgbClr val="FFFFFF"/>
                  </a:solidFill>
                  <a:latin typeface="Prompt Light"/>
                </a:rPr>
                <a:t>tres</a:t>
              </a:r>
              <a:endParaRPr lang="en-US" sz="8000" dirty="0">
                <a:solidFill>
                  <a:srgbClr val="FFFFFF"/>
                </a:solidFill>
                <a:latin typeface="Prompt Light"/>
              </a:endParaRPr>
            </a:p>
            <a:p>
              <a:pPr>
                <a:lnSpc>
                  <a:spcPts val="11200"/>
                </a:lnSpc>
              </a:pPr>
              <a:r>
                <a:rPr lang="en-US" sz="8000" dirty="0" err="1">
                  <a:solidFill>
                    <a:srgbClr val="FFFFFF"/>
                  </a:solidFill>
                  <a:latin typeface="Prompt Light"/>
                </a:rPr>
                <a:t>funciones</a:t>
              </a:r>
              <a:endParaRPr lang="en-US" sz="8000" dirty="0">
                <a:solidFill>
                  <a:srgbClr val="FFFFFF"/>
                </a:solidFill>
                <a:latin typeface="Prompt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3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-411065" y="8871065"/>
            <a:ext cx="3412929" cy="341292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4939"/>
            </a:solidFill>
          </p:spPr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58B1CFE-FF10-884D-8341-B951FBFD43E9}"/>
              </a:ext>
            </a:extLst>
          </p:cNvPr>
          <p:cNvGrpSpPr/>
          <p:nvPr/>
        </p:nvGrpSpPr>
        <p:grpSpPr>
          <a:xfrm>
            <a:off x="636307" y="-2231829"/>
            <a:ext cx="18376025" cy="14397556"/>
            <a:chOff x="636307" y="-2231829"/>
            <a:chExt cx="18376025" cy="14397556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6015769" y="-2231829"/>
              <a:ext cx="3412929" cy="3412929"/>
              <a:chOff x="0" y="0"/>
              <a:chExt cx="1708150" cy="170815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1754251" y="-1342602"/>
              <a:ext cx="7258081" cy="7258052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5324" r="-25324"/>
                </a:stretch>
              </a:blip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9734519" y="4620896"/>
              <a:ext cx="7258081" cy="7258052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379" r="-24379"/>
                </a:stretch>
              </a:blip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669372" y="7098492"/>
              <a:ext cx="9588291" cy="5067235"/>
              <a:chOff x="0" y="0"/>
              <a:chExt cx="12784387" cy="6756313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12784387" cy="134577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8320"/>
                  </a:lnSpc>
                </a:pPr>
                <a:r>
                  <a:rPr lang="en-US" sz="6400" spc="384" dirty="0">
                    <a:solidFill>
                      <a:srgbClr val="FFFFFF"/>
                    </a:solidFill>
                    <a:latin typeface="Prompt Light"/>
                  </a:rPr>
                  <a:t>EMPRENDEDOR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571615"/>
                <a:ext cx="12784387" cy="118469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728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636307" y="2172125"/>
              <a:ext cx="9588291" cy="1085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sz="6400" dirty="0">
                  <a:solidFill>
                    <a:srgbClr val="FFFFFF"/>
                  </a:solidFill>
                  <a:latin typeface="Prompt Light Bold"/>
                </a:rPr>
                <a:t>PRODUCTOR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5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47000">
              <a:srgbClr val="FF4D21"/>
            </a:gs>
            <a:gs pos="68000">
              <a:srgbClr val="FF4D2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0053" y="6841743"/>
            <a:ext cx="3445257" cy="3445257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32D7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880464" y="-1257300"/>
            <a:ext cx="3445257" cy="344525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50A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157836" y="8851518"/>
            <a:ext cx="3445257" cy="344525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36958"/>
            </a:solidFill>
          </p:spPr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6D446295-5A5A-0140-BF29-BA6D18334B76}"/>
              </a:ext>
            </a:extLst>
          </p:cNvPr>
          <p:cNvSpPr txBox="1"/>
          <p:nvPr/>
        </p:nvSpPr>
        <p:spPr>
          <a:xfrm>
            <a:off x="5070609" y="4152900"/>
            <a:ext cx="81467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dirty="0">
                <a:solidFill>
                  <a:schemeClr val="bg1"/>
                </a:solidFill>
              </a:rPr>
              <a:t>REFLEXIÓN FINAL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663056-C089-0049-B9AE-5297A3E0DC4D}"/>
              </a:ext>
            </a:extLst>
          </p:cNvPr>
          <p:cNvGrpSpPr>
            <a:grpSpLocks noChangeAspect="1"/>
          </p:cNvGrpSpPr>
          <p:nvPr/>
        </p:nvGrpSpPr>
        <p:grpSpPr>
          <a:xfrm>
            <a:off x="16694606" y="8736835"/>
            <a:ext cx="1318591" cy="1318591"/>
            <a:chOff x="0" y="0"/>
            <a:chExt cx="1708150" cy="1708150"/>
          </a:xfrm>
          <a:solidFill>
            <a:schemeClr val="bg1">
              <a:lumMod val="85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9A531A-B56F-084C-9E9F-D9FA03F20F10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29964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0CA92D8-687F-1A48-9170-8D5C5A78418C}"/>
              </a:ext>
            </a:extLst>
          </p:cNvPr>
          <p:cNvGrpSpPr/>
          <p:nvPr/>
        </p:nvGrpSpPr>
        <p:grpSpPr>
          <a:xfrm>
            <a:off x="12412" y="-2"/>
            <a:ext cx="18275588" cy="10287002"/>
            <a:chOff x="12412" y="-2"/>
            <a:chExt cx="18275588" cy="10287002"/>
          </a:xfrm>
        </p:grpSpPr>
        <p:pic>
          <p:nvPicPr>
            <p:cNvPr id="10" name="Imagen 9" descr="ROMBOS 3.jpg">
              <a:extLst>
                <a:ext uri="{FF2B5EF4-FFF2-40B4-BE49-F238E27FC236}">
                  <a16:creationId xmlns:a16="http://schemas.microsoft.com/office/drawing/2014/main" id="{798FC767-E2C8-8C4F-AEA4-AFC3520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2" y="-2"/>
              <a:ext cx="18275588" cy="1028700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F39625F-D7A3-1A46-B477-3CC7CFFA4446}"/>
                </a:ext>
              </a:extLst>
            </p:cNvPr>
            <p:cNvGrpSpPr/>
            <p:nvPr/>
          </p:nvGrpSpPr>
          <p:grpSpPr>
            <a:xfrm>
              <a:off x="3282805" y="0"/>
              <a:ext cx="15005195" cy="10287000"/>
              <a:chOff x="3249512" y="0"/>
              <a:chExt cx="15038488" cy="10287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 rot="-5400000">
                <a:off x="8001000" y="0"/>
                <a:ext cx="10287000" cy="10287000"/>
              </a:xfrm>
              <a:prstGeom prst="rect">
                <a:avLst/>
              </a:prstGeom>
            </p:spPr>
          </p:pic>
          <p:sp>
            <p:nvSpPr>
              <p:cNvPr id="4" name="TextBox 4"/>
              <p:cNvSpPr txBox="1"/>
              <p:nvPr/>
            </p:nvSpPr>
            <p:spPr>
              <a:xfrm>
                <a:off x="3249512" y="2705100"/>
                <a:ext cx="11801414" cy="53491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8000" spc="-80" dirty="0">
                    <a:solidFill>
                      <a:srgbClr val="FFFFFF"/>
                    </a:solidFill>
                    <a:latin typeface="Prompt Light Bold"/>
                  </a:rPr>
                  <a:t>TALLER SOBRE LOS EMPRENDEDORES EN MÉXICO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1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0CA92D8-687F-1A48-9170-8D5C5A78418C}"/>
              </a:ext>
            </a:extLst>
          </p:cNvPr>
          <p:cNvGrpSpPr/>
          <p:nvPr/>
        </p:nvGrpSpPr>
        <p:grpSpPr>
          <a:xfrm>
            <a:off x="12412" y="-2"/>
            <a:ext cx="18275588" cy="10287002"/>
            <a:chOff x="12412" y="-2"/>
            <a:chExt cx="18275588" cy="10287002"/>
          </a:xfrm>
        </p:grpSpPr>
        <p:pic>
          <p:nvPicPr>
            <p:cNvPr id="10" name="Imagen 9" descr="ROMBOS 3.jpg">
              <a:extLst>
                <a:ext uri="{FF2B5EF4-FFF2-40B4-BE49-F238E27FC236}">
                  <a16:creationId xmlns:a16="http://schemas.microsoft.com/office/drawing/2014/main" id="{798FC767-E2C8-8C4F-AEA4-AFC3520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2" y="-2"/>
              <a:ext cx="18275588" cy="1028700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F39625F-D7A3-1A46-B477-3CC7CFFA4446}"/>
                </a:ext>
              </a:extLst>
            </p:cNvPr>
            <p:cNvGrpSpPr/>
            <p:nvPr/>
          </p:nvGrpSpPr>
          <p:grpSpPr>
            <a:xfrm>
              <a:off x="1219201" y="0"/>
              <a:ext cx="17068799" cy="10287000"/>
              <a:chOff x="1181329" y="0"/>
              <a:chExt cx="17106671" cy="10287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 rot="-5400000">
                <a:off x="8001000" y="0"/>
                <a:ext cx="10287000" cy="10287000"/>
              </a:xfrm>
              <a:prstGeom prst="rect">
                <a:avLst/>
              </a:prstGeom>
            </p:spPr>
          </p:pic>
          <p:sp>
            <p:nvSpPr>
              <p:cNvPr id="4" name="TextBox 4"/>
              <p:cNvSpPr txBox="1"/>
              <p:nvPr/>
            </p:nvSpPr>
            <p:spPr>
              <a:xfrm>
                <a:off x="1181329" y="2705100"/>
                <a:ext cx="14968338" cy="719581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8000" spc="-80" dirty="0">
                    <a:solidFill>
                      <a:schemeClr val="bg1"/>
                    </a:solidFill>
                    <a:latin typeface="Prompt Light Bold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mariolopezespinosa@yahoo.com.mx</a:t>
                </a:r>
                <a:endParaRPr lang="en-US" sz="8000" spc="-80" dirty="0">
                  <a:solidFill>
                    <a:schemeClr val="bg1"/>
                  </a:solidFill>
                  <a:latin typeface="Prompt Light Bold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8000" spc="-80" dirty="0">
                    <a:solidFill>
                      <a:schemeClr val="bg1"/>
                    </a:solidFill>
                    <a:latin typeface="Prompt Light Bold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www.ideq.mx</a:t>
                </a:r>
                <a:endParaRPr lang="en-US" sz="8000" spc="-80" dirty="0">
                  <a:solidFill>
                    <a:schemeClr val="bg1"/>
                  </a:solidFill>
                  <a:latin typeface="Prompt Light Bold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8000" spc="-80" dirty="0">
                  <a:solidFill>
                    <a:srgbClr val="FFFFFF"/>
                  </a:solidFill>
                  <a:latin typeface="Prompt Light Bold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8000" spc="-80" dirty="0">
                    <a:solidFill>
                      <a:srgbClr val="FFFFFF"/>
                    </a:solidFill>
                    <a:latin typeface="Prompt Light Bold"/>
                  </a:rPr>
                  <a:t>55 1633 7094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02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6284365" y="-1774772"/>
            <a:ext cx="3549544" cy="354954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3695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738456" y="8512228"/>
            <a:ext cx="3549544" cy="3549544"/>
            <a:chOff x="0" y="0"/>
            <a:chExt cx="1708150" cy="1708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D4939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264046" y="5277855"/>
            <a:ext cx="3549544" cy="3549544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3E50AD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450526" y="61705"/>
            <a:ext cx="5524237" cy="5524215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258" r="-25258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10726" y="4190650"/>
            <a:ext cx="5618609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 spc="336" dirty="0">
                <a:solidFill>
                  <a:srgbClr val="FFFFFF"/>
                </a:solidFill>
                <a:latin typeface="Prompt Light Bold"/>
              </a:rPr>
              <a:t>PRODUCTOR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49381" y="1976177"/>
            <a:ext cx="5061658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252" dirty="0" err="1">
                <a:solidFill>
                  <a:srgbClr val="FFDE59"/>
                </a:solidFill>
                <a:latin typeface="Prompt Light Italics"/>
              </a:rPr>
              <a:t>Ejecutor</a:t>
            </a:r>
            <a:endParaRPr lang="en-US" sz="4200" spc="252" dirty="0">
              <a:solidFill>
                <a:srgbClr val="FFDE59"/>
              </a:solidFill>
              <a:latin typeface="Prompt Light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98506" y="7111508"/>
            <a:ext cx="5061658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252" dirty="0" err="1">
                <a:solidFill>
                  <a:srgbClr val="FFDE59"/>
                </a:solidFill>
                <a:latin typeface="Prompt Light Italics"/>
              </a:rPr>
              <a:t>Creativo</a:t>
            </a:r>
            <a:r>
              <a:rPr lang="en-US" sz="4200" spc="252" dirty="0">
                <a:solidFill>
                  <a:srgbClr val="FFDE59"/>
                </a:solidFill>
                <a:latin typeface="Prompt Light Italics"/>
              </a:rPr>
              <a:t> – (</a:t>
            </a:r>
            <a:r>
              <a:rPr lang="en-US" sz="4200" spc="252" dirty="0" err="1">
                <a:solidFill>
                  <a:srgbClr val="FFDE59"/>
                </a:solidFill>
                <a:latin typeface="Prompt Light Italics"/>
              </a:rPr>
              <a:t>artista</a:t>
            </a:r>
            <a:r>
              <a:rPr lang="en-US" sz="4200" spc="252" dirty="0">
                <a:solidFill>
                  <a:srgbClr val="FFDE59"/>
                </a:solidFill>
                <a:latin typeface="Prompt Light Italics"/>
              </a:rPr>
              <a:t>)</a:t>
            </a:r>
          </a:p>
        </p:txBody>
      </p:sp>
      <p:pic>
        <p:nvPicPr>
          <p:cNvPr id="17" name="Imagen 16" descr="Un grupo de personas en una tienda&#10;&#10;Descripción generada automáticamente">
            <a:extLst>
              <a:ext uri="{FF2B5EF4-FFF2-40B4-BE49-F238E27FC236}">
                <a16:creationId xmlns:a16="http://schemas.microsoft.com/office/drawing/2014/main" id="{C362BF25-B050-3444-AD91-3F0EE8BCD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785" y="5582571"/>
            <a:ext cx="5687499" cy="42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9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F6124A4-290A-B34A-BAB6-EE61AF9917B8}"/>
              </a:ext>
            </a:extLst>
          </p:cNvPr>
          <p:cNvGrpSpPr/>
          <p:nvPr/>
        </p:nvGrpSpPr>
        <p:grpSpPr>
          <a:xfrm>
            <a:off x="700388" y="546100"/>
            <a:ext cx="17587612" cy="10497132"/>
            <a:chOff x="700388" y="546100"/>
            <a:chExt cx="17587612" cy="1049713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013036" y="4768268"/>
              <a:ext cx="6274964" cy="6274964"/>
            </a:xfrm>
            <a:prstGeom prst="rect">
              <a:avLst/>
            </a:prstGeom>
          </p:spPr>
        </p:pic>
        <p:sp>
          <p:nvSpPr>
            <p:cNvPr id="3" name="TextBox 3"/>
            <p:cNvSpPr txBox="1"/>
            <p:nvPr/>
          </p:nvSpPr>
          <p:spPr>
            <a:xfrm>
              <a:off x="6601126" y="546100"/>
              <a:ext cx="10823820" cy="848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00"/>
                </a:lnSpc>
              </a:pPr>
              <a:r>
                <a:rPr lang="en-US" sz="6400" spc="-64" dirty="0">
                  <a:solidFill>
                    <a:srgbClr val="FFFFFF"/>
                  </a:solidFill>
                  <a:latin typeface="Prompt Light Bold"/>
                </a:rPr>
                <a:t>Productor - </a:t>
              </a:r>
              <a:r>
                <a:rPr lang="en-US" sz="6400" spc="-64" dirty="0" err="1">
                  <a:solidFill>
                    <a:srgbClr val="FFFFFF"/>
                  </a:solidFill>
                  <a:latin typeface="Prompt Light Bold"/>
                </a:rPr>
                <a:t>Ejecutor</a:t>
              </a:r>
              <a:endParaRPr lang="en-US" sz="6400" spc="-64" dirty="0">
                <a:solidFill>
                  <a:srgbClr val="FFFFFF"/>
                </a:solidFill>
                <a:latin typeface="Prompt Light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00388" y="1996398"/>
              <a:ext cx="13556445" cy="8912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Posición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estable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y con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certidumbre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de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mediano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plazo</a:t>
              </a: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Ingreso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y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horario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preciso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, continuo y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seguro</a:t>
              </a: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Prestaciones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laborales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básicas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. (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Acumular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antiguedad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)</a:t>
              </a:r>
            </a:p>
            <a:p>
              <a:pPr>
                <a:lnSpc>
                  <a:spcPts val="4226"/>
                </a:lnSpc>
              </a:pP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Delimitacion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precisa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de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responsabilidades</a:t>
              </a: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Facilidades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físicas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e instrumentals de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operación</a:t>
              </a: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 marL="536802" lvl="1" indent="-268401">
                <a:lnSpc>
                  <a:spcPts val="4226"/>
                </a:lnSpc>
                <a:buFont typeface="Arial"/>
                <a:buChar char="•"/>
              </a:pP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Un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alguien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confiable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que se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haga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cargo  </a:t>
              </a:r>
            </a:p>
            <a:p>
              <a:pPr>
                <a:lnSpc>
                  <a:spcPts val="4226"/>
                </a:lnSpc>
              </a:pP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  de las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decisiones</a:t>
              </a:r>
              <a:r>
                <a:rPr lang="en-US" sz="3251" spc="325" dirty="0">
                  <a:solidFill>
                    <a:srgbClr val="FFF6F8"/>
                  </a:solidFill>
                  <a:latin typeface="Prompt Light"/>
                </a:rPr>
                <a:t> </a:t>
              </a:r>
              <a:r>
                <a:rPr lang="en-US" sz="3251" spc="325" dirty="0" err="1">
                  <a:solidFill>
                    <a:srgbClr val="FFF6F8"/>
                  </a:solidFill>
                  <a:latin typeface="Prompt Light"/>
                </a:rPr>
                <a:t>trascendentes</a:t>
              </a: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1820"/>
                </a:lnSpc>
              </a:pP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226"/>
                </a:lnSpc>
              </a:pPr>
              <a:endParaRPr lang="en-US" sz="3251" spc="325" dirty="0">
                <a:solidFill>
                  <a:srgbClr val="FFF6F8"/>
                </a:solidFill>
                <a:latin typeface="Prompt Light"/>
              </a:endParaRPr>
            </a:p>
            <a:p>
              <a:pPr>
                <a:lnSpc>
                  <a:spcPts val="4680"/>
                </a:lnSpc>
              </a:pPr>
              <a:r>
                <a:rPr lang="en-US" sz="3600" spc="359" dirty="0" err="1">
                  <a:solidFill>
                    <a:srgbClr val="132D7D"/>
                  </a:solidFill>
                  <a:latin typeface="Prompt Light Bold Italics"/>
                </a:rPr>
                <a:t>Actitud</a:t>
              </a:r>
              <a:r>
                <a:rPr lang="en-US" sz="3600" spc="359" dirty="0">
                  <a:solidFill>
                    <a:srgbClr val="132D7D"/>
                  </a:solidFill>
                  <a:latin typeface="Prompt Light Bold Italics"/>
                </a:rPr>
                <a:t> </a:t>
              </a:r>
              <a:r>
                <a:rPr lang="en-US" sz="3600" spc="359" dirty="0" err="1">
                  <a:solidFill>
                    <a:srgbClr val="132D7D"/>
                  </a:solidFill>
                  <a:latin typeface="Prompt Light Bold Italics"/>
                </a:rPr>
                <a:t>disciplinada</a:t>
              </a:r>
              <a:r>
                <a:rPr lang="en-US" sz="3600" spc="359" dirty="0">
                  <a:solidFill>
                    <a:srgbClr val="132D7D"/>
                  </a:solidFill>
                  <a:latin typeface="Prompt Light Bold Italics"/>
                </a:rPr>
                <a:t> y </a:t>
              </a:r>
              <a:r>
                <a:rPr lang="en-US" sz="3600" spc="359" dirty="0" err="1">
                  <a:solidFill>
                    <a:srgbClr val="132D7D"/>
                  </a:solidFill>
                  <a:latin typeface="Prompt Light Bold Italics"/>
                </a:rPr>
                <a:t>desempeño</a:t>
              </a:r>
              <a:r>
                <a:rPr lang="en-US" sz="3600" spc="359" dirty="0">
                  <a:solidFill>
                    <a:srgbClr val="132D7D"/>
                  </a:solidFill>
                  <a:latin typeface="Prompt Light Bold Italics"/>
                </a:rPr>
                <a:t> </a:t>
              </a:r>
              <a:r>
                <a:rPr lang="en-US" sz="3600" spc="359" dirty="0" err="1">
                  <a:solidFill>
                    <a:srgbClr val="132D7D"/>
                  </a:solidFill>
                  <a:latin typeface="Prompt Light Bold Italics"/>
                </a:rPr>
                <a:t>eficaz</a:t>
              </a:r>
              <a:endParaRPr lang="en-US" sz="3600" spc="359" dirty="0">
                <a:solidFill>
                  <a:srgbClr val="132D7D"/>
                </a:solidFill>
                <a:latin typeface="Prompt Light Bold Italics"/>
              </a:endParaRPr>
            </a:p>
            <a:p>
              <a:pPr>
                <a:lnSpc>
                  <a:spcPts val="4226"/>
                </a:lnSpc>
              </a:pPr>
              <a:endParaRPr lang="en-US" sz="3600" spc="359" dirty="0">
                <a:solidFill>
                  <a:srgbClr val="132D7D"/>
                </a:solidFill>
                <a:latin typeface="Prompt Light Bold Italics"/>
              </a:endParaRPr>
            </a:p>
            <a:p>
              <a:pPr>
                <a:lnSpc>
                  <a:spcPts val="4226"/>
                </a:lnSpc>
              </a:pPr>
              <a:endParaRPr lang="en-US" sz="3600" spc="359" dirty="0">
                <a:solidFill>
                  <a:srgbClr val="132D7D"/>
                </a:solidFill>
                <a:latin typeface="Prompt Light Bold Itali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9828" y="3906340"/>
            <a:ext cx="7576258" cy="186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9"/>
              </a:lnSpc>
            </a:pPr>
            <a:r>
              <a:rPr lang="en-US" sz="6400" spc="128" dirty="0">
                <a:solidFill>
                  <a:srgbClr val="FFFFFF"/>
                </a:solidFill>
                <a:latin typeface="Prompt Light Bold"/>
              </a:rPr>
              <a:t>Productor</a:t>
            </a:r>
          </a:p>
          <a:p>
            <a:pPr>
              <a:lnSpc>
                <a:spcPts val="6240"/>
              </a:lnSpc>
            </a:pPr>
            <a:r>
              <a:rPr lang="en-US" sz="6400" spc="96" dirty="0" err="1">
                <a:solidFill>
                  <a:srgbClr val="FFFFFF"/>
                </a:solidFill>
                <a:latin typeface="Prompt Light Bold"/>
              </a:rPr>
              <a:t>Creativo</a:t>
            </a:r>
            <a:r>
              <a:rPr lang="en-US" sz="6400" spc="96" dirty="0">
                <a:solidFill>
                  <a:srgbClr val="FFFFFF"/>
                </a:solidFill>
                <a:latin typeface="Prompt Light Bold"/>
              </a:rPr>
              <a:t> </a:t>
            </a:r>
            <a:r>
              <a:rPr lang="en-US" sz="4800" i="1" spc="96" dirty="0">
                <a:solidFill>
                  <a:srgbClr val="FFFFFF"/>
                </a:solidFill>
                <a:latin typeface="Prompt Light Bold"/>
              </a:rPr>
              <a:t>(</a:t>
            </a:r>
            <a:r>
              <a:rPr lang="en-US" sz="4800" i="1" spc="96" dirty="0" err="1">
                <a:solidFill>
                  <a:srgbClr val="FFFFFF"/>
                </a:solidFill>
                <a:latin typeface="Prompt Light Bold"/>
              </a:rPr>
              <a:t>Artista</a:t>
            </a:r>
            <a:r>
              <a:rPr lang="en-US" sz="4800" i="1" spc="96" dirty="0">
                <a:solidFill>
                  <a:srgbClr val="FFFFFF"/>
                </a:solidFill>
                <a:latin typeface="Prompt Light Bold"/>
              </a:rPr>
              <a:t>)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449616" y="-1123399"/>
            <a:ext cx="3549544" cy="3549544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3E50A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124325" y="8941625"/>
            <a:ext cx="3549544" cy="354954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493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818028" y="2584006"/>
            <a:ext cx="3549544" cy="3549544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32D7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532592" y="1186024"/>
            <a:ext cx="14325508" cy="841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1810" lvl="1" indent="-255905">
              <a:lnSpc>
                <a:spcPts val="4030"/>
              </a:lnSpc>
              <a:buFont typeface="Arial"/>
              <a:buChar char="•"/>
            </a:pPr>
            <a:r>
              <a:rPr lang="en-US" sz="3100" spc="310">
                <a:solidFill>
                  <a:srgbClr val="FFF6F8"/>
                </a:solidFill>
                <a:latin typeface="Prompt Light"/>
              </a:rPr>
              <a:t>Espacio propicio</a:t>
            </a:r>
          </a:p>
          <a:p>
            <a:pPr>
              <a:lnSpc>
                <a:spcPts val="4030"/>
              </a:lnSpc>
            </a:pPr>
            <a:r>
              <a:rPr lang="en-US" sz="3251" spc="325">
                <a:solidFill>
                  <a:srgbClr val="FFF6F8"/>
                </a:solidFill>
                <a:latin typeface="Prompt Light"/>
              </a:rPr>
              <a:t> </a:t>
            </a:r>
          </a:p>
          <a:p>
            <a:pPr marL="511810" lvl="1" indent="-255905">
              <a:lnSpc>
                <a:spcPts val="4030"/>
              </a:lnSpc>
              <a:buFont typeface="Arial"/>
              <a:buChar char="•"/>
            </a:pPr>
            <a:r>
              <a:rPr lang="en-US" sz="3251" spc="325">
                <a:solidFill>
                  <a:srgbClr val="FFF6F8"/>
                </a:solidFill>
                <a:latin typeface="Prompt Light"/>
              </a:rPr>
              <a:t>Inspiración</a:t>
            </a: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 marL="536802" lvl="1" indent="-268401">
              <a:lnSpc>
                <a:spcPts val="4226"/>
              </a:lnSpc>
              <a:buFont typeface="Arial"/>
              <a:buChar char="•"/>
            </a:pPr>
            <a:r>
              <a:rPr lang="en-US" sz="3251" spc="325">
                <a:solidFill>
                  <a:srgbClr val="FFF6F8"/>
                </a:solidFill>
                <a:latin typeface="Prompt Light"/>
              </a:rPr>
              <a:t>Libertad de acción</a:t>
            </a: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 marL="536802" lvl="1" indent="-268401">
              <a:lnSpc>
                <a:spcPts val="4226"/>
              </a:lnSpc>
              <a:buFont typeface="Arial"/>
              <a:buChar char="•"/>
            </a:pPr>
            <a:r>
              <a:rPr lang="en-US" sz="3251" spc="325">
                <a:solidFill>
                  <a:srgbClr val="FFF6F8"/>
                </a:solidFill>
                <a:latin typeface="Prompt Light"/>
              </a:rPr>
              <a:t>Concentración</a:t>
            </a: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 marL="536802" lvl="1" indent="-268401">
              <a:lnSpc>
                <a:spcPts val="4226"/>
              </a:lnSpc>
              <a:buFont typeface="Arial"/>
              <a:buChar char="•"/>
            </a:pPr>
            <a:r>
              <a:rPr lang="en-US" sz="3251" spc="325">
                <a:solidFill>
                  <a:srgbClr val="FFF6F8"/>
                </a:solidFill>
                <a:latin typeface="Prompt Light"/>
              </a:rPr>
              <a:t>Sensibilidad</a:t>
            </a: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 marL="536802" lvl="1" indent="-268401">
              <a:lnSpc>
                <a:spcPts val="4226"/>
              </a:lnSpc>
              <a:buFont typeface="Arial"/>
              <a:buChar char="•"/>
            </a:pPr>
            <a:r>
              <a:rPr lang="en-US" sz="3251" spc="325">
                <a:solidFill>
                  <a:srgbClr val="FFF6F8"/>
                </a:solidFill>
                <a:latin typeface="Prompt Light"/>
              </a:rPr>
              <a:t>Imaginación</a:t>
            </a: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>
              <a:lnSpc>
                <a:spcPts val="4226"/>
              </a:lnSpc>
            </a:pPr>
            <a:endParaRPr lang="en-US" sz="3251" spc="325">
              <a:solidFill>
                <a:srgbClr val="FFF6F8"/>
              </a:solidFill>
              <a:latin typeface="Prompt Light"/>
            </a:endParaRPr>
          </a:p>
          <a:p>
            <a:pPr>
              <a:lnSpc>
                <a:spcPts val="4226"/>
              </a:lnSpc>
            </a:pPr>
            <a:r>
              <a:rPr lang="en-US" sz="3400" spc="340">
                <a:solidFill>
                  <a:srgbClr val="F36958"/>
                </a:solidFill>
                <a:latin typeface="Prompt Light Bold Italics"/>
              </a:rPr>
              <a:t>R</a:t>
            </a:r>
            <a:r>
              <a:rPr lang="en-US" sz="3251" spc="325">
                <a:solidFill>
                  <a:srgbClr val="F36958"/>
                </a:solidFill>
                <a:latin typeface="Prompt Light Bold Italics"/>
              </a:rPr>
              <a:t>esultados creativos y expresión cultural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74193" y="1292469"/>
            <a:ext cx="3549544" cy="3549544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D4939"/>
            </a:solid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3036" y="4768268"/>
            <a:ext cx="6274964" cy="6274964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96EEEAEE-5A29-C440-BFBE-11E4022DD6E7}"/>
              </a:ext>
            </a:extLst>
          </p:cNvPr>
          <p:cNvGrpSpPr/>
          <p:nvPr/>
        </p:nvGrpSpPr>
        <p:grpSpPr>
          <a:xfrm>
            <a:off x="1524000" y="266700"/>
            <a:ext cx="9453229" cy="5486400"/>
            <a:chOff x="1524000" y="266700"/>
            <a:chExt cx="9453229" cy="5486400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FD39AB2-B86F-8742-9DC4-3BD78BB69B7E}"/>
                </a:ext>
              </a:extLst>
            </p:cNvPr>
            <p:cNvSpPr txBox="1"/>
            <p:nvPr/>
          </p:nvSpPr>
          <p:spPr>
            <a:xfrm>
              <a:off x="6248400" y="266700"/>
              <a:ext cx="42619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200" dirty="0">
                  <a:solidFill>
                    <a:schemeClr val="bg1"/>
                  </a:solidFill>
                </a:rPr>
                <a:t>ARTESANO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E9E31A2-22C8-7E4B-AC09-6A55479DC241}"/>
                </a:ext>
              </a:extLst>
            </p:cNvPr>
            <p:cNvSpPr txBox="1"/>
            <p:nvPr/>
          </p:nvSpPr>
          <p:spPr>
            <a:xfrm>
              <a:off x="1524000" y="2705100"/>
              <a:ext cx="9359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itchFamily="2" charset="2"/>
                <a:buChar char="§"/>
              </a:pPr>
              <a:r>
                <a:rPr lang="es-MX" sz="4000" i="1" dirty="0">
                  <a:solidFill>
                    <a:schemeClr val="bg1"/>
                  </a:solidFill>
                </a:rPr>
                <a:t>En todos los países y en todos los tiempos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ED642A3-4BDF-1441-9C16-5272081669DB}"/>
                </a:ext>
              </a:extLst>
            </p:cNvPr>
            <p:cNvSpPr txBox="1"/>
            <p:nvPr/>
          </p:nvSpPr>
          <p:spPr>
            <a:xfrm>
              <a:off x="1524000" y="5045214"/>
              <a:ext cx="94532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itchFamily="2" charset="2"/>
                <a:buChar char="§"/>
              </a:pPr>
              <a:r>
                <a:rPr lang="es-MX" sz="4000" i="1" dirty="0">
                  <a:solidFill>
                    <a:schemeClr val="bg1"/>
                  </a:solidFill>
                </a:rPr>
                <a:t>Los cursos técnicos de gestión empresarial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80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CA2AC70B-D7C8-B947-8D7B-CEC7EE161B56}"/>
              </a:ext>
            </a:extLst>
          </p:cNvPr>
          <p:cNvGrpSpPr/>
          <p:nvPr/>
        </p:nvGrpSpPr>
        <p:grpSpPr>
          <a:xfrm>
            <a:off x="-1264046" y="-1774772"/>
            <a:ext cx="21097955" cy="13836544"/>
            <a:chOff x="-1264046" y="-1774772"/>
            <a:chExt cx="21097955" cy="13836544"/>
          </a:xfrm>
        </p:grpSpPr>
        <p:sp>
          <p:nvSpPr>
            <p:cNvPr id="2" name="TextBox 2"/>
            <p:cNvSpPr txBox="1"/>
            <p:nvPr/>
          </p:nvSpPr>
          <p:spPr>
            <a:xfrm>
              <a:off x="1600200" y="4804937"/>
              <a:ext cx="6477000" cy="945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80"/>
                </a:lnSpc>
              </a:pPr>
              <a:r>
                <a:rPr lang="en-US" sz="7200" spc="336" dirty="0">
                  <a:solidFill>
                    <a:srgbClr val="FFFFFF"/>
                  </a:solidFill>
                  <a:latin typeface="Prompt Light Bold"/>
                </a:rPr>
                <a:t>EMPRENDEDOR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6284365" y="-1774772"/>
              <a:ext cx="3549544" cy="354954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3695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4738456" y="8512228"/>
              <a:ext cx="3549544" cy="3549544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CD4939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-1264046" y="5277855"/>
              <a:ext cx="3549544" cy="3549544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3E50AD"/>
              </a:solidFill>
            </p:spPr>
          </p:sp>
        </p:grp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392FBDA-4DA2-DE48-84B7-F52B460ADE6D}"/>
              </a:ext>
            </a:extLst>
          </p:cNvPr>
          <p:cNvSpPr txBox="1"/>
          <p:nvPr/>
        </p:nvSpPr>
        <p:spPr>
          <a:xfrm>
            <a:off x="8915400" y="1005331"/>
            <a:ext cx="7768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i="1" dirty="0">
                <a:solidFill>
                  <a:schemeClr val="bg1"/>
                </a:solidFill>
              </a:rPr>
              <a:t>Transformación de la realidad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8ED0CB6-526E-C744-A747-4223DA255395}"/>
              </a:ext>
            </a:extLst>
          </p:cNvPr>
          <p:cNvSpPr txBox="1"/>
          <p:nvPr/>
        </p:nvSpPr>
        <p:spPr>
          <a:xfrm>
            <a:off x="8915400" y="2388285"/>
            <a:ext cx="8441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i="1" dirty="0">
                <a:solidFill>
                  <a:schemeClr val="bg1"/>
                </a:solidFill>
              </a:rPr>
              <a:t>Metas importantes y desafiantes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84C9BFF-79F3-AB4B-A24E-84EBF5142C8A}"/>
              </a:ext>
            </a:extLst>
          </p:cNvPr>
          <p:cNvSpPr txBox="1"/>
          <p:nvPr/>
        </p:nvSpPr>
        <p:spPr>
          <a:xfrm>
            <a:off x="8915400" y="3771239"/>
            <a:ext cx="78929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i="1" dirty="0">
                <a:solidFill>
                  <a:schemeClr val="bg1"/>
                </a:solidFill>
              </a:rPr>
              <a:t>Reto a la creatividad – Desafío</a:t>
            </a:r>
          </a:p>
          <a:p>
            <a:r>
              <a:rPr lang="es-ES" sz="4400" i="1" dirty="0">
                <a:solidFill>
                  <a:schemeClr val="bg1"/>
                </a:solidFill>
              </a:rPr>
              <a:t>    a la imaginación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5FD6738-A4BF-B04A-BB47-5EEB3BD00C98}"/>
              </a:ext>
            </a:extLst>
          </p:cNvPr>
          <p:cNvSpPr txBox="1"/>
          <p:nvPr/>
        </p:nvSpPr>
        <p:spPr>
          <a:xfrm>
            <a:off x="8915400" y="5831302"/>
            <a:ext cx="5020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i="1" dirty="0">
                <a:solidFill>
                  <a:schemeClr val="bg1"/>
                </a:solidFill>
              </a:rPr>
              <a:t>Libertad de acción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F86461B-2A5D-3E42-947D-95FB216B6AAA}"/>
              </a:ext>
            </a:extLst>
          </p:cNvPr>
          <p:cNvSpPr txBox="1"/>
          <p:nvPr/>
        </p:nvSpPr>
        <p:spPr>
          <a:xfrm>
            <a:off x="8915400" y="7214256"/>
            <a:ext cx="7569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i="1" dirty="0">
                <a:solidFill>
                  <a:schemeClr val="bg1"/>
                </a:solidFill>
              </a:rPr>
              <a:t>Elevado nivel de compromiso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603B7DF-6699-D14C-9EEF-1C63C0E4746C}"/>
              </a:ext>
            </a:extLst>
          </p:cNvPr>
          <p:cNvSpPr txBox="1"/>
          <p:nvPr/>
        </p:nvSpPr>
        <p:spPr>
          <a:xfrm>
            <a:off x="8915400" y="8597212"/>
            <a:ext cx="5512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i="1" dirty="0">
                <a:solidFill>
                  <a:schemeClr val="bg1"/>
                </a:solidFill>
              </a:rPr>
              <a:t>Disposición al riesgo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35388</TotalTime>
  <Words>950</Words>
  <Application>Microsoft Macintosh PowerPoint</Application>
  <PresentationFormat>Personalizado</PresentationFormat>
  <Paragraphs>296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5" baseType="lpstr">
      <vt:lpstr>Calibri</vt:lpstr>
      <vt:lpstr>Prompt Light</vt:lpstr>
      <vt:lpstr>Arimo</vt:lpstr>
      <vt:lpstr>Wingdings</vt:lpstr>
      <vt:lpstr>Arial</vt:lpstr>
      <vt:lpstr>Prompt Light Bold Italics</vt:lpstr>
      <vt:lpstr>Prompt Bold</vt:lpstr>
      <vt:lpstr>Prompt Bold Italics</vt:lpstr>
      <vt:lpstr>Prompt Light Bold</vt:lpstr>
      <vt:lpstr>Aileron Regular Bold</vt:lpstr>
      <vt:lpstr>Times New Roman</vt:lpstr>
      <vt:lpstr>Prompt Light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Orange Digital Advertising Approach Presentation</dc:title>
  <cp:lastModifiedBy>MARIO LOPEZ ESPINOSA</cp:lastModifiedBy>
  <cp:revision>68</cp:revision>
  <dcterms:created xsi:type="dcterms:W3CDTF">2006-08-16T00:00:00Z</dcterms:created>
  <dcterms:modified xsi:type="dcterms:W3CDTF">2020-06-10T17:35:42Z</dcterms:modified>
  <dc:identifier>DADqou5c5co</dc:identifier>
</cp:coreProperties>
</file>