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89" r:id="rId3"/>
    <p:sldId id="274" r:id="rId4"/>
    <p:sldId id="257" r:id="rId5"/>
    <p:sldId id="290" r:id="rId6"/>
    <p:sldId id="270" r:id="rId7"/>
    <p:sldId id="259" r:id="rId8"/>
    <p:sldId id="260" r:id="rId9"/>
    <p:sldId id="292" r:id="rId10"/>
    <p:sldId id="293" r:id="rId11"/>
    <p:sldId id="294" r:id="rId12"/>
    <p:sldId id="285" r:id="rId13"/>
    <p:sldId id="291" r:id="rId14"/>
    <p:sldId id="286" r:id="rId15"/>
    <p:sldId id="287" r:id="rId16"/>
    <p:sldId id="295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Kulim Park" pitchFamily="2" charset="77"/>
      <p:regular r:id="rId27"/>
      <p:bold r:id="rId28"/>
      <p:italic r:id="rId29"/>
      <p:boldItalic r:id="rId30"/>
    </p:embeddedFont>
    <p:embeddedFont>
      <p:font typeface="Kulim Park Light" pitchFamily="2" charset="77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434"/>
    <a:srgbClr val="9C0B8A"/>
    <a:srgbClr val="D30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680DD9-F156-4C0B-AF53-70C61E421903}">
  <a:tblStyle styleId="{CA680DD9-F156-4C0B-AF53-70C61E4219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39" d="100"/>
          <a:sy n="139" d="100"/>
        </p:scale>
        <p:origin x="39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8068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663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971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1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741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37000">
              <a:schemeClr val="dk2"/>
            </a:gs>
            <a:gs pos="100000">
              <a:schemeClr val="dk2"/>
            </a:gs>
          </a:gsLst>
          <a:lin ang="10800025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8" y="-13"/>
            <a:ext cx="7710766" cy="5142022"/>
            <a:chOff x="-8" y="-13"/>
            <a:chExt cx="7710766" cy="5142022"/>
          </a:xfrm>
        </p:grpSpPr>
        <p:sp>
          <p:nvSpPr>
            <p:cNvPr id="11" name="Google Shape;11;p2"/>
            <p:cNvSpPr/>
            <p:nvPr/>
          </p:nvSpPr>
          <p:spPr>
            <a:xfrm>
              <a:off x="-8" y="-13"/>
              <a:ext cx="7710766" cy="5142022"/>
            </a:xfrm>
            <a:custGeom>
              <a:avLst/>
              <a:gdLst/>
              <a:ahLst/>
              <a:cxnLst/>
              <a:rect l="l" t="t" r="r" b="b"/>
              <a:pathLst>
                <a:path w="3427007" h="2285343" extrusionOk="0">
                  <a:moveTo>
                    <a:pt x="3264200" y="1931013"/>
                  </a:moveTo>
                  <a:cubicBezTo>
                    <a:pt x="3059555" y="1738083"/>
                    <a:pt x="2707189" y="1625228"/>
                    <a:pt x="2663923" y="1311888"/>
                  </a:cubicBezTo>
                  <a:cubicBezTo>
                    <a:pt x="2646918" y="776320"/>
                    <a:pt x="3405816" y="668129"/>
                    <a:pt x="325855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426103" y="2285343"/>
                  </a:lnTo>
                  <a:cubicBezTo>
                    <a:pt x="3436148" y="2153964"/>
                    <a:pt x="3361302" y="2023504"/>
                    <a:pt x="3264200" y="19310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" y="-13"/>
              <a:ext cx="7536339" cy="5142022"/>
            </a:xfrm>
            <a:custGeom>
              <a:avLst/>
              <a:gdLst/>
              <a:ahLst/>
              <a:cxnLst/>
              <a:rect l="l" t="t" r="r" b="b"/>
              <a:pathLst>
                <a:path w="3349484" h="2285343" extrusionOk="0">
                  <a:moveTo>
                    <a:pt x="3135123" y="1986849"/>
                  </a:moveTo>
                  <a:cubicBezTo>
                    <a:pt x="3002568" y="1888315"/>
                    <a:pt x="2836659" y="1848901"/>
                    <a:pt x="2687952" y="1777628"/>
                  </a:cubicBezTo>
                  <a:cubicBezTo>
                    <a:pt x="2379377" y="1643884"/>
                    <a:pt x="2269472" y="1317800"/>
                    <a:pt x="2551129" y="1092748"/>
                  </a:cubicBezTo>
                  <a:cubicBezTo>
                    <a:pt x="2647246" y="1012409"/>
                    <a:pt x="2763520" y="961040"/>
                    <a:pt x="2873688" y="901459"/>
                  </a:cubicBezTo>
                  <a:cubicBezTo>
                    <a:pt x="3268796" y="717528"/>
                    <a:pt x="3285865" y="371278"/>
                    <a:pt x="315468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349485" y="2285343"/>
                  </a:lnTo>
                  <a:cubicBezTo>
                    <a:pt x="3310420" y="2166169"/>
                    <a:pt x="3235575" y="2061939"/>
                    <a:pt x="3135123" y="19868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" y="-13"/>
              <a:ext cx="6852517" cy="5142022"/>
            </a:xfrm>
            <a:custGeom>
              <a:avLst/>
              <a:gdLst/>
              <a:ahLst/>
              <a:cxnLst/>
              <a:rect l="l" t="t" r="r" b="b"/>
              <a:pathLst>
                <a:path w="3045563" h="2285343" extrusionOk="0">
                  <a:moveTo>
                    <a:pt x="2807574" y="2063115"/>
                  </a:moveTo>
                  <a:cubicBezTo>
                    <a:pt x="2956478" y="1994404"/>
                    <a:pt x="2840008" y="1887198"/>
                    <a:pt x="2727411" y="1875177"/>
                  </a:cubicBezTo>
                  <a:cubicBezTo>
                    <a:pt x="2250301" y="1750695"/>
                    <a:pt x="2181824" y="1070150"/>
                    <a:pt x="2624661" y="853112"/>
                  </a:cubicBezTo>
                  <a:cubicBezTo>
                    <a:pt x="2701215" y="814552"/>
                    <a:pt x="2785909" y="794451"/>
                    <a:pt x="2863446" y="757796"/>
                  </a:cubicBezTo>
                  <a:cubicBezTo>
                    <a:pt x="3297881" y="540560"/>
                    <a:pt x="2793262" y="253036"/>
                    <a:pt x="298339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81190" y="2285343"/>
                  </a:lnTo>
                  <a:cubicBezTo>
                    <a:pt x="2683685" y="2196596"/>
                    <a:pt x="2730299" y="2108047"/>
                    <a:pt x="2807574" y="2063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" y="-13"/>
              <a:ext cx="6478551" cy="5142022"/>
            </a:xfrm>
            <a:custGeom>
              <a:avLst/>
              <a:gdLst/>
              <a:ahLst/>
              <a:cxnLst/>
              <a:rect l="l" t="t" r="r" b="b"/>
              <a:pathLst>
                <a:path w="2879356" h="2285343" extrusionOk="0">
                  <a:moveTo>
                    <a:pt x="2483636" y="1975748"/>
                  </a:moveTo>
                  <a:cubicBezTo>
                    <a:pt x="2425729" y="1949472"/>
                    <a:pt x="2357974" y="1946319"/>
                    <a:pt x="2304203" y="1912292"/>
                  </a:cubicBezTo>
                  <a:cubicBezTo>
                    <a:pt x="2200338" y="1846602"/>
                    <a:pt x="2149981" y="1693020"/>
                    <a:pt x="2194297" y="1578391"/>
                  </a:cubicBezTo>
                  <a:cubicBezTo>
                    <a:pt x="2362898" y="1262161"/>
                    <a:pt x="2082226" y="851863"/>
                    <a:pt x="2213994" y="698938"/>
                  </a:cubicBezTo>
                  <a:cubicBezTo>
                    <a:pt x="2289890" y="640671"/>
                    <a:pt x="2476086" y="701106"/>
                    <a:pt x="2569840" y="720484"/>
                  </a:cubicBezTo>
                  <a:cubicBezTo>
                    <a:pt x="3121795" y="827427"/>
                    <a:pt x="2785252" y="260657"/>
                    <a:pt x="2696422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05819" y="2285343"/>
                  </a:lnTo>
                  <a:cubicBezTo>
                    <a:pt x="2646787" y="2172291"/>
                    <a:pt x="2595314" y="2026460"/>
                    <a:pt x="2483636" y="19757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" y="-13"/>
              <a:ext cx="6272190" cy="5142022"/>
            </a:xfrm>
            <a:custGeom>
              <a:avLst/>
              <a:gdLst/>
              <a:ahLst/>
              <a:cxnLst/>
              <a:rect l="l" t="t" r="r" b="b"/>
              <a:pathLst>
                <a:path w="2787640" h="2285343" extrusionOk="0">
                  <a:moveTo>
                    <a:pt x="2551129" y="2165460"/>
                  </a:moveTo>
                  <a:cubicBezTo>
                    <a:pt x="2474839" y="1961822"/>
                    <a:pt x="2182086" y="2092478"/>
                    <a:pt x="2041192" y="1984090"/>
                  </a:cubicBezTo>
                  <a:cubicBezTo>
                    <a:pt x="1755530" y="1606309"/>
                    <a:pt x="2254765" y="1476178"/>
                    <a:pt x="2067125" y="765219"/>
                  </a:cubicBezTo>
                  <a:cubicBezTo>
                    <a:pt x="2053010" y="702617"/>
                    <a:pt x="2051631" y="620702"/>
                    <a:pt x="2107765" y="589762"/>
                  </a:cubicBezTo>
                  <a:cubicBezTo>
                    <a:pt x="2139214" y="572223"/>
                    <a:pt x="2178081" y="579120"/>
                    <a:pt x="2213403" y="586543"/>
                  </a:cubicBezTo>
                  <a:cubicBezTo>
                    <a:pt x="2363423" y="609994"/>
                    <a:pt x="2512983" y="669378"/>
                    <a:pt x="2665433" y="663991"/>
                  </a:cubicBezTo>
                  <a:cubicBezTo>
                    <a:pt x="2829568" y="636467"/>
                    <a:pt x="2809872" y="484724"/>
                    <a:pt x="2714805" y="382445"/>
                  </a:cubicBezTo>
                  <a:cubicBezTo>
                    <a:pt x="2614157" y="255007"/>
                    <a:pt x="2513443" y="127523"/>
                    <a:pt x="241279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536094" y="2285343"/>
                  </a:lnTo>
                  <a:cubicBezTo>
                    <a:pt x="2555134" y="2247966"/>
                    <a:pt x="2563012" y="2205202"/>
                    <a:pt x="2551129" y="21654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" y="-13"/>
              <a:ext cx="5978795" cy="5142022"/>
            </a:xfrm>
            <a:custGeom>
              <a:avLst/>
              <a:gdLst/>
              <a:ahLst/>
              <a:cxnLst/>
              <a:rect l="l" t="t" r="r" b="b"/>
              <a:pathLst>
                <a:path w="2657242" h="2285343" extrusionOk="0">
                  <a:moveTo>
                    <a:pt x="2007248" y="2113499"/>
                  </a:moveTo>
                  <a:cubicBezTo>
                    <a:pt x="1570122" y="1477098"/>
                    <a:pt x="2433082" y="1775854"/>
                    <a:pt x="2003441" y="835244"/>
                  </a:cubicBezTo>
                  <a:cubicBezTo>
                    <a:pt x="1977901" y="745052"/>
                    <a:pt x="1922620" y="648094"/>
                    <a:pt x="1965558" y="564800"/>
                  </a:cubicBezTo>
                  <a:cubicBezTo>
                    <a:pt x="2004426" y="489322"/>
                    <a:pt x="2106518" y="470798"/>
                    <a:pt x="2189570" y="488337"/>
                  </a:cubicBezTo>
                  <a:cubicBezTo>
                    <a:pt x="2272623" y="505876"/>
                    <a:pt x="2348716" y="549428"/>
                    <a:pt x="2432491" y="564274"/>
                  </a:cubicBezTo>
                  <a:cubicBezTo>
                    <a:pt x="2646524" y="602374"/>
                    <a:pt x="2740016" y="398211"/>
                    <a:pt x="2567739" y="263810"/>
                  </a:cubicBezTo>
                  <a:cubicBezTo>
                    <a:pt x="2468142" y="185967"/>
                    <a:pt x="2311687" y="141430"/>
                    <a:pt x="228785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023268" y="2285343"/>
                  </a:lnTo>
                  <a:cubicBezTo>
                    <a:pt x="2055570" y="2233645"/>
                    <a:pt x="2039156" y="2165000"/>
                    <a:pt x="2007248" y="21134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658575"/>
            <a:ext cx="3620100" cy="38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1"/>
            </a:gs>
            <a:gs pos="37000">
              <a:schemeClr val="dk2"/>
            </a:gs>
            <a:gs pos="100000">
              <a:schemeClr val="dk2"/>
            </a:gs>
          </a:gsLst>
          <a:lin ang="10800025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8" y="-15"/>
            <a:ext cx="8946259" cy="5142022"/>
            <a:chOff x="-8" y="-15"/>
            <a:chExt cx="8946259" cy="5142022"/>
          </a:xfrm>
        </p:grpSpPr>
        <p:sp>
          <p:nvSpPr>
            <p:cNvPr id="20" name="Google Shape;20;p3"/>
            <p:cNvSpPr/>
            <p:nvPr/>
          </p:nvSpPr>
          <p:spPr>
            <a:xfrm>
              <a:off x="-8" y="-15"/>
              <a:ext cx="8946259" cy="5142022"/>
            </a:xfrm>
            <a:custGeom>
              <a:avLst/>
              <a:gdLst/>
              <a:ahLst/>
              <a:cxnLst/>
              <a:rect l="l" t="t" r="r" b="b"/>
              <a:pathLst>
                <a:path w="3976115" h="2285343" extrusionOk="0">
                  <a:moveTo>
                    <a:pt x="3715113" y="1727704"/>
                  </a:moveTo>
                  <a:cubicBezTo>
                    <a:pt x="3553145" y="1479660"/>
                    <a:pt x="3183314" y="1298028"/>
                    <a:pt x="3214303" y="961828"/>
                  </a:cubicBezTo>
                  <a:cubicBezTo>
                    <a:pt x="3275164" y="519540"/>
                    <a:pt x="4004911" y="481834"/>
                    <a:pt x="397523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797837" y="2285343"/>
                  </a:lnTo>
                  <a:cubicBezTo>
                    <a:pt x="3851674" y="2096210"/>
                    <a:pt x="3821539" y="1893038"/>
                    <a:pt x="3715113" y="17277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8" y="279"/>
              <a:ext cx="8777943" cy="5141725"/>
            </a:xfrm>
            <a:custGeom>
              <a:avLst/>
              <a:gdLst/>
              <a:ahLst/>
              <a:cxnLst/>
              <a:rect l="l" t="t" r="r" b="b"/>
              <a:pathLst>
                <a:path w="3901308" h="2285211" extrusionOk="0">
                  <a:moveTo>
                    <a:pt x="3708416" y="1627264"/>
                  </a:moveTo>
                  <a:cubicBezTo>
                    <a:pt x="3572709" y="1407927"/>
                    <a:pt x="3290527" y="1355375"/>
                    <a:pt x="3101311" y="1197194"/>
                  </a:cubicBezTo>
                  <a:cubicBezTo>
                    <a:pt x="2819851" y="972075"/>
                    <a:pt x="2929822" y="645861"/>
                    <a:pt x="3238200" y="512379"/>
                  </a:cubicBezTo>
                  <a:cubicBezTo>
                    <a:pt x="3501671" y="404123"/>
                    <a:pt x="3817403" y="307231"/>
                    <a:pt x="3901309" y="0"/>
                  </a:cubicBezTo>
                  <a:lnTo>
                    <a:pt x="0" y="0"/>
                  </a:lnTo>
                  <a:lnTo>
                    <a:pt x="0" y="2285212"/>
                  </a:lnTo>
                  <a:lnTo>
                    <a:pt x="3706316" y="2285212"/>
                  </a:lnTo>
                  <a:cubicBezTo>
                    <a:pt x="3772955" y="2075136"/>
                    <a:pt x="3829155" y="1827421"/>
                    <a:pt x="3708416" y="1627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-8" y="-15"/>
              <a:ext cx="8089742" cy="5142022"/>
            </a:xfrm>
            <a:custGeom>
              <a:avLst/>
              <a:gdLst/>
              <a:ahLst/>
              <a:cxnLst/>
              <a:rect l="l" t="t" r="r" b="b"/>
              <a:pathLst>
                <a:path w="3595441" h="2285343" extrusionOk="0">
                  <a:moveTo>
                    <a:pt x="3552685" y="1939028"/>
                  </a:moveTo>
                  <a:cubicBezTo>
                    <a:pt x="3582951" y="1866769"/>
                    <a:pt x="3608688" y="1786430"/>
                    <a:pt x="3587941" y="1710756"/>
                  </a:cubicBezTo>
                  <a:cubicBezTo>
                    <a:pt x="3534498" y="1533394"/>
                    <a:pt x="3320006" y="1508301"/>
                    <a:pt x="3174975" y="1437027"/>
                  </a:cubicBezTo>
                  <a:cubicBezTo>
                    <a:pt x="2668322" y="1141424"/>
                    <a:pt x="2837184" y="491490"/>
                    <a:pt x="3386710" y="375811"/>
                  </a:cubicBezTo>
                  <a:cubicBezTo>
                    <a:pt x="3539619" y="223214"/>
                    <a:pt x="3233605" y="269393"/>
                    <a:pt x="323150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529771" y="2285343"/>
                  </a:lnTo>
                  <a:cubicBezTo>
                    <a:pt x="3445799" y="2181620"/>
                    <a:pt x="3505348" y="2046627"/>
                    <a:pt x="3552685" y="19390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-8" y="-15"/>
              <a:ext cx="7722567" cy="5142022"/>
            </a:xfrm>
            <a:custGeom>
              <a:avLst/>
              <a:gdLst/>
              <a:ahLst/>
              <a:cxnLst/>
              <a:rect l="l" t="t" r="r" b="b"/>
              <a:pathLst>
                <a:path w="3432252" h="2285343" extrusionOk="0">
                  <a:moveTo>
                    <a:pt x="3391175" y="1610448"/>
                  </a:moveTo>
                  <a:cubicBezTo>
                    <a:pt x="3154820" y="1398993"/>
                    <a:pt x="2585794" y="1926152"/>
                    <a:pt x="2757348" y="1289817"/>
                  </a:cubicBezTo>
                  <a:cubicBezTo>
                    <a:pt x="2798382" y="1034087"/>
                    <a:pt x="2836134" y="949413"/>
                    <a:pt x="2744218" y="711748"/>
                  </a:cubicBezTo>
                  <a:cubicBezTo>
                    <a:pt x="2699901" y="597119"/>
                    <a:pt x="2750258" y="443405"/>
                    <a:pt x="2854123" y="377781"/>
                  </a:cubicBezTo>
                  <a:cubicBezTo>
                    <a:pt x="2907894" y="343820"/>
                    <a:pt x="2975649" y="340667"/>
                    <a:pt x="3033622" y="314391"/>
                  </a:cubicBezTo>
                  <a:cubicBezTo>
                    <a:pt x="3146810" y="262956"/>
                    <a:pt x="3198151" y="113643"/>
                    <a:pt x="3154032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248902" y="2285343"/>
                  </a:lnTo>
                  <a:cubicBezTo>
                    <a:pt x="3296108" y="2104303"/>
                    <a:pt x="3524059" y="1769220"/>
                    <a:pt x="3391175" y="16104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-8" y="279"/>
              <a:ext cx="7515353" cy="5141725"/>
            </a:xfrm>
            <a:custGeom>
              <a:avLst/>
              <a:gdLst/>
              <a:ahLst/>
              <a:cxnLst/>
              <a:rect l="l" t="t" r="r" b="b"/>
              <a:pathLst>
                <a:path w="3340157" h="2285211" extrusionOk="0">
                  <a:moveTo>
                    <a:pt x="3332546" y="1708063"/>
                  </a:moveTo>
                  <a:cubicBezTo>
                    <a:pt x="3232751" y="1497856"/>
                    <a:pt x="2822478" y="1757067"/>
                    <a:pt x="2658145" y="1700246"/>
                  </a:cubicBezTo>
                  <a:cubicBezTo>
                    <a:pt x="2602077" y="1669043"/>
                    <a:pt x="2603390" y="1587391"/>
                    <a:pt x="2617571" y="1524788"/>
                  </a:cubicBezTo>
                  <a:cubicBezTo>
                    <a:pt x="2805211" y="813501"/>
                    <a:pt x="2305910" y="683961"/>
                    <a:pt x="2591309" y="305851"/>
                  </a:cubicBezTo>
                  <a:cubicBezTo>
                    <a:pt x="2667271" y="248438"/>
                    <a:pt x="2771859" y="256978"/>
                    <a:pt x="2867057" y="253299"/>
                  </a:cubicBezTo>
                  <a:cubicBezTo>
                    <a:pt x="3011497" y="258160"/>
                    <a:pt x="3169526" y="147013"/>
                    <a:pt x="3083716" y="0"/>
                  </a:cubicBezTo>
                  <a:lnTo>
                    <a:pt x="0" y="0"/>
                  </a:lnTo>
                  <a:lnTo>
                    <a:pt x="0" y="2285212"/>
                  </a:lnTo>
                  <a:lnTo>
                    <a:pt x="2966654" y="2285212"/>
                  </a:lnTo>
                  <a:lnTo>
                    <a:pt x="3265185" y="1907496"/>
                  </a:lnTo>
                  <a:cubicBezTo>
                    <a:pt x="3310814" y="1849755"/>
                    <a:pt x="3359202" y="1776708"/>
                    <a:pt x="3332546" y="17080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-8" y="-15"/>
              <a:ext cx="6899245" cy="5142022"/>
            </a:xfrm>
            <a:custGeom>
              <a:avLst/>
              <a:gdLst/>
              <a:ahLst/>
              <a:cxnLst/>
              <a:rect l="l" t="t" r="r" b="b"/>
              <a:pathLst>
                <a:path w="3066331" h="2285343" extrusionOk="0">
                  <a:moveTo>
                    <a:pt x="2774025" y="2159416"/>
                  </a:moveTo>
                  <a:cubicBezTo>
                    <a:pt x="2884784" y="2071195"/>
                    <a:pt x="3113261" y="1994798"/>
                    <a:pt x="3057783" y="1815794"/>
                  </a:cubicBezTo>
                  <a:cubicBezTo>
                    <a:pt x="2965867" y="1636921"/>
                    <a:pt x="2740147" y="1764293"/>
                    <a:pt x="2598203" y="1801802"/>
                  </a:cubicBezTo>
                  <a:cubicBezTo>
                    <a:pt x="2515150" y="1819341"/>
                    <a:pt x="2413058" y="1800751"/>
                    <a:pt x="2374190" y="1725339"/>
                  </a:cubicBezTo>
                  <a:cubicBezTo>
                    <a:pt x="2293436" y="1490236"/>
                    <a:pt x="2625778" y="1181823"/>
                    <a:pt x="2584810" y="955785"/>
                  </a:cubicBezTo>
                  <a:cubicBezTo>
                    <a:pt x="2401896" y="572091"/>
                    <a:pt x="2113871" y="610914"/>
                    <a:pt x="2415881" y="176640"/>
                  </a:cubicBezTo>
                  <a:cubicBezTo>
                    <a:pt x="2448708" y="123562"/>
                    <a:pt x="2465253" y="51829"/>
                    <a:pt x="2429011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97013" y="2285343"/>
                  </a:lnTo>
                  <a:cubicBezTo>
                    <a:pt x="2706335" y="2237916"/>
                    <a:pt x="2736733" y="2191604"/>
                    <a:pt x="2774025" y="21594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685800" y="2123600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685800" y="2691077"/>
            <a:ext cx="4566300" cy="3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1"/>
            </a:gs>
            <a:gs pos="78000">
              <a:schemeClr val="dk2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-15" y="-12"/>
            <a:ext cx="9144000" cy="5142760"/>
            <a:chOff x="-15" y="-12"/>
            <a:chExt cx="9144000" cy="5142760"/>
          </a:xfrm>
        </p:grpSpPr>
        <p:sp>
          <p:nvSpPr>
            <p:cNvPr id="30" name="Google Shape;30;p4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3082140" y="1095966"/>
                  </a:moveTo>
                  <a:cubicBezTo>
                    <a:pt x="3009920" y="1483535"/>
                    <a:pt x="2684604" y="1652423"/>
                    <a:pt x="2340247" y="1756870"/>
                  </a:cubicBezTo>
                  <a:cubicBezTo>
                    <a:pt x="2062726" y="1889038"/>
                    <a:pt x="1710754" y="2209274"/>
                    <a:pt x="1410451" y="1968719"/>
                  </a:cubicBezTo>
                  <a:cubicBezTo>
                    <a:pt x="1225437" y="1799240"/>
                    <a:pt x="1294637" y="1499038"/>
                    <a:pt x="1163131" y="1300130"/>
                  </a:cubicBezTo>
                  <a:cubicBezTo>
                    <a:pt x="1007925" y="1131044"/>
                    <a:pt x="934129" y="954405"/>
                    <a:pt x="1065241" y="739731"/>
                  </a:cubicBezTo>
                  <a:cubicBezTo>
                    <a:pt x="1141071" y="619191"/>
                    <a:pt x="1267193" y="537210"/>
                    <a:pt x="1400931" y="488403"/>
                  </a:cubicBezTo>
                  <a:cubicBezTo>
                    <a:pt x="1570582" y="433092"/>
                    <a:pt x="1749227" y="457725"/>
                    <a:pt x="1892025" y="340141"/>
                  </a:cubicBezTo>
                  <a:cubicBezTo>
                    <a:pt x="2028520" y="295144"/>
                    <a:pt x="2144860" y="404583"/>
                    <a:pt x="2263825" y="452602"/>
                  </a:cubicBezTo>
                  <a:cubicBezTo>
                    <a:pt x="2464399" y="532086"/>
                    <a:pt x="2709749" y="457791"/>
                    <a:pt x="2894895" y="568544"/>
                  </a:cubicBezTo>
                  <a:cubicBezTo>
                    <a:pt x="3071701" y="674370"/>
                    <a:pt x="3124422" y="904546"/>
                    <a:pt x="3082140" y="10959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2928181" y="1644672"/>
                  </a:moveTo>
                  <a:cubicBezTo>
                    <a:pt x="2752031" y="1744652"/>
                    <a:pt x="2539574" y="1757330"/>
                    <a:pt x="2353575" y="1837405"/>
                  </a:cubicBezTo>
                  <a:cubicBezTo>
                    <a:pt x="2238351" y="1887067"/>
                    <a:pt x="2135800" y="1961427"/>
                    <a:pt x="2027667" y="2025015"/>
                  </a:cubicBezTo>
                  <a:cubicBezTo>
                    <a:pt x="1831098" y="2157840"/>
                    <a:pt x="1492781" y="2223332"/>
                    <a:pt x="1363048" y="1974828"/>
                  </a:cubicBezTo>
                  <a:cubicBezTo>
                    <a:pt x="1295031" y="1831362"/>
                    <a:pt x="1366725" y="1645657"/>
                    <a:pt x="1283213" y="1510665"/>
                  </a:cubicBezTo>
                  <a:cubicBezTo>
                    <a:pt x="1230296" y="1425269"/>
                    <a:pt x="1129385" y="1384410"/>
                    <a:pt x="1051782" y="1320165"/>
                  </a:cubicBezTo>
                  <a:cubicBezTo>
                    <a:pt x="821992" y="1139256"/>
                    <a:pt x="837289" y="755825"/>
                    <a:pt x="1081129" y="594097"/>
                  </a:cubicBezTo>
                  <a:cubicBezTo>
                    <a:pt x="1196287" y="513825"/>
                    <a:pt x="1340398" y="491227"/>
                    <a:pt x="1474530" y="449580"/>
                  </a:cubicBezTo>
                  <a:cubicBezTo>
                    <a:pt x="1963063" y="306639"/>
                    <a:pt x="1790195" y="86842"/>
                    <a:pt x="2168495" y="320828"/>
                  </a:cubicBezTo>
                  <a:cubicBezTo>
                    <a:pt x="2375700" y="414830"/>
                    <a:pt x="2611268" y="397422"/>
                    <a:pt x="2823988" y="466462"/>
                  </a:cubicBezTo>
                  <a:cubicBezTo>
                    <a:pt x="3336485" y="633839"/>
                    <a:pt x="3403715" y="1390190"/>
                    <a:pt x="2928181" y="1644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-15" y="-12"/>
              <a:ext cx="9144000" cy="5142760"/>
            </a:xfrm>
            <a:custGeom>
              <a:avLst/>
              <a:gdLst/>
              <a:ahLst/>
              <a:cxnLst/>
              <a:rect l="l" t="t" r="r" b="b"/>
              <a:pathLst>
                <a:path w="4064000" h="2285671" extrusionOk="0">
                  <a:moveTo>
                    <a:pt x="0" y="0"/>
                  </a:moveTo>
                  <a:lnTo>
                    <a:pt x="0" y="2285343"/>
                  </a:lnTo>
                  <a:lnTo>
                    <a:pt x="1470656" y="2285343"/>
                  </a:lnTo>
                  <a:cubicBezTo>
                    <a:pt x="1204690" y="2184378"/>
                    <a:pt x="1192479" y="1951180"/>
                    <a:pt x="1261088" y="1710493"/>
                  </a:cubicBezTo>
                  <a:cubicBezTo>
                    <a:pt x="1271330" y="1635344"/>
                    <a:pt x="1261088" y="1550013"/>
                    <a:pt x="1204165" y="1499761"/>
                  </a:cubicBezTo>
                  <a:cubicBezTo>
                    <a:pt x="1167793" y="1467507"/>
                    <a:pt x="1118814" y="1455157"/>
                    <a:pt x="1073448" y="1437290"/>
                  </a:cubicBezTo>
                  <a:cubicBezTo>
                    <a:pt x="859283" y="1352550"/>
                    <a:pt x="718586" y="1111732"/>
                    <a:pt x="749903" y="883395"/>
                  </a:cubicBezTo>
                  <a:cubicBezTo>
                    <a:pt x="781220" y="655057"/>
                    <a:pt x="981532" y="461076"/>
                    <a:pt x="1210665" y="437165"/>
                  </a:cubicBezTo>
                  <a:cubicBezTo>
                    <a:pt x="1329893" y="424749"/>
                    <a:pt x="1459298" y="444982"/>
                    <a:pt x="1559946" y="379949"/>
                  </a:cubicBezTo>
                  <a:cubicBezTo>
                    <a:pt x="1685083" y="299019"/>
                    <a:pt x="1663286" y="117190"/>
                    <a:pt x="1869834" y="106680"/>
                  </a:cubicBezTo>
                  <a:cubicBezTo>
                    <a:pt x="2081175" y="95644"/>
                    <a:pt x="2338737" y="351308"/>
                    <a:pt x="2756167" y="384350"/>
                  </a:cubicBezTo>
                  <a:cubicBezTo>
                    <a:pt x="2901919" y="395911"/>
                    <a:pt x="3039793" y="478024"/>
                    <a:pt x="3144840" y="580302"/>
                  </a:cubicBezTo>
                  <a:cubicBezTo>
                    <a:pt x="3559644" y="1035335"/>
                    <a:pt x="3159810" y="1809684"/>
                    <a:pt x="2608839" y="1934166"/>
                  </a:cubicBezTo>
                  <a:cubicBezTo>
                    <a:pt x="2494863" y="1963070"/>
                    <a:pt x="2375175" y="1970887"/>
                    <a:pt x="2263629" y="2009052"/>
                  </a:cubicBezTo>
                  <a:cubicBezTo>
                    <a:pt x="2066009" y="2076122"/>
                    <a:pt x="1907323" y="2233448"/>
                    <a:pt x="1702678" y="2285672"/>
                  </a:cubicBezTo>
                  <a:lnTo>
                    <a:pt x="4064000" y="2285672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1416163" y="2285343"/>
                  </a:lnTo>
                  <a:cubicBezTo>
                    <a:pt x="1016131" y="2089260"/>
                    <a:pt x="1245462" y="1851791"/>
                    <a:pt x="1134375" y="1571953"/>
                  </a:cubicBezTo>
                  <a:cubicBezTo>
                    <a:pt x="1082245" y="1479988"/>
                    <a:pt x="974900" y="1438932"/>
                    <a:pt x="887646" y="1379746"/>
                  </a:cubicBezTo>
                  <a:cubicBezTo>
                    <a:pt x="644725" y="1237790"/>
                    <a:pt x="576970" y="844243"/>
                    <a:pt x="798356" y="660378"/>
                  </a:cubicBezTo>
                  <a:cubicBezTo>
                    <a:pt x="1191231" y="477761"/>
                    <a:pt x="1102598" y="589959"/>
                    <a:pt x="1414653" y="229454"/>
                  </a:cubicBezTo>
                  <a:cubicBezTo>
                    <a:pt x="1579183" y="67398"/>
                    <a:pt x="1821709" y="34618"/>
                    <a:pt x="2050515" y="52814"/>
                  </a:cubicBezTo>
                  <a:cubicBezTo>
                    <a:pt x="2243013" y="68120"/>
                    <a:pt x="2368281" y="221046"/>
                    <a:pt x="2554608" y="260788"/>
                  </a:cubicBezTo>
                  <a:cubicBezTo>
                    <a:pt x="2689462" y="289560"/>
                    <a:pt x="2831538" y="284962"/>
                    <a:pt x="2960483" y="339287"/>
                  </a:cubicBezTo>
                  <a:cubicBezTo>
                    <a:pt x="3426629" y="523218"/>
                    <a:pt x="3494318" y="1497133"/>
                    <a:pt x="3143658" y="1800356"/>
                  </a:cubicBezTo>
                  <a:cubicBezTo>
                    <a:pt x="3081681" y="1850543"/>
                    <a:pt x="3007557" y="1882797"/>
                    <a:pt x="2934418" y="1914459"/>
                  </a:cubicBezTo>
                  <a:cubicBezTo>
                    <a:pt x="2621642" y="2045838"/>
                    <a:pt x="2314051" y="2199487"/>
                    <a:pt x="1985254" y="2285343"/>
                  </a:cubicBezTo>
                  <a:lnTo>
                    <a:pt x="4064000" y="2285343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5408537" y="-12"/>
              <a:ext cx="3735448" cy="5142022"/>
            </a:xfrm>
            <a:custGeom>
              <a:avLst/>
              <a:gdLst/>
              <a:ahLst/>
              <a:cxnLst/>
              <a:rect l="l" t="t" r="r" b="b"/>
              <a:pathLst>
                <a:path w="1660199" h="2285343" extrusionOk="0">
                  <a:moveTo>
                    <a:pt x="12277" y="0"/>
                  </a:moveTo>
                  <a:cubicBezTo>
                    <a:pt x="549133" y="201339"/>
                    <a:pt x="949098" y="345528"/>
                    <a:pt x="1082901" y="960974"/>
                  </a:cubicBezTo>
                  <a:cubicBezTo>
                    <a:pt x="1153480" y="1137745"/>
                    <a:pt x="1237780" y="1246921"/>
                    <a:pt x="1196090" y="1454435"/>
                  </a:cubicBezTo>
                  <a:cubicBezTo>
                    <a:pt x="1161162" y="1696304"/>
                    <a:pt x="946604" y="1836289"/>
                    <a:pt x="738676" y="1927860"/>
                  </a:cubicBezTo>
                  <a:lnTo>
                    <a:pt x="0" y="2285343"/>
                  </a:lnTo>
                  <a:lnTo>
                    <a:pt x="1660200" y="2285343"/>
                  </a:lnTo>
                  <a:lnTo>
                    <a:pt x="16602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171372" y="-12"/>
              <a:ext cx="2972610" cy="5142317"/>
            </a:xfrm>
            <a:custGeom>
              <a:avLst/>
              <a:gdLst/>
              <a:ahLst/>
              <a:cxnLst/>
              <a:rect l="l" t="t" r="r" b="b"/>
              <a:pathLst>
                <a:path w="1321160" h="2285474" extrusionOk="0">
                  <a:moveTo>
                    <a:pt x="1321161" y="0"/>
                  </a:moveTo>
                  <a:lnTo>
                    <a:pt x="0" y="0"/>
                  </a:lnTo>
                  <a:cubicBezTo>
                    <a:pt x="438374" y="300136"/>
                    <a:pt x="961113" y="748862"/>
                    <a:pt x="991970" y="1313268"/>
                  </a:cubicBezTo>
                  <a:cubicBezTo>
                    <a:pt x="960391" y="1723828"/>
                    <a:pt x="665340" y="2083873"/>
                    <a:pt x="318226" y="2285475"/>
                  </a:cubicBezTo>
                  <a:lnTo>
                    <a:pt x="1321161" y="22854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-15" y="-12"/>
              <a:ext cx="3691132" cy="5142022"/>
            </a:xfrm>
            <a:custGeom>
              <a:avLst/>
              <a:gdLst/>
              <a:ahLst/>
              <a:cxnLst/>
              <a:rect l="l" t="t" r="r" b="b"/>
              <a:pathLst>
                <a:path w="1640503" h="2285343" extrusionOk="0">
                  <a:moveTo>
                    <a:pt x="962295" y="2241265"/>
                  </a:moveTo>
                  <a:cubicBezTo>
                    <a:pt x="959603" y="1786562"/>
                    <a:pt x="1193923" y="1717653"/>
                    <a:pt x="698693" y="1419356"/>
                  </a:cubicBezTo>
                  <a:cubicBezTo>
                    <a:pt x="447303" y="1226032"/>
                    <a:pt x="409814" y="829857"/>
                    <a:pt x="619908" y="592652"/>
                  </a:cubicBezTo>
                  <a:cubicBezTo>
                    <a:pt x="713925" y="482688"/>
                    <a:pt x="844971" y="412334"/>
                    <a:pt x="972734" y="344608"/>
                  </a:cubicBezTo>
                  <a:cubicBezTo>
                    <a:pt x="1195499" y="230505"/>
                    <a:pt x="1411830" y="101556"/>
                    <a:pt x="164050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973587" y="2285343"/>
                  </a:lnTo>
                  <a:cubicBezTo>
                    <a:pt x="968722" y="2270957"/>
                    <a:pt x="964947" y="2256223"/>
                    <a:pt x="962295" y="22412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-15" y="-12"/>
              <a:ext cx="2881318" cy="5142022"/>
            </a:xfrm>
            <a:custGeom>
              <a:avLst/>
              <a:gdLst/>
              <a:ahLst/>
              <a:cxnLst/>
              <a:rect l="l" t="t" r="r" b="b"/>
              <a:pathLst>
                <a:path w="1280586" h="2285343" extrusionOk="0">
                  <a:moveTo>
                    <a:pt x="814113" y="2168153"/>
                  </a:moveTo>
                  <a:cubicBezTo>
                    <a:pt x="750954" y="1388022"/>
                    <a:pt x="-112400" y="736578"/>
                    <a:pt x="1008121" y="209813"/>
                  </a:cubicBezTo>
                  <a:cubicBezTo>
                    <a:pt x="1135294" y="165669"/>
                    <a:pt x="1259183" y="161202"/>
                    <a:pt x="128058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838274" y="2285343"/>
                  </a:lnTo>
                  <a:cubicBezTo>
                    <a:pt x="821880" y="2248478"/>
                    <a:pt x="813640" y="2208499"/>
                    <a:pt x="814113" y="21681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2693100" y="2161800"/>
            <a:ext cx="37581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3593400" y="7051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42875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4"/>
                </a:solidFill>
                <a:latin typeface="Kulim Park"/>
                <a:ea typeface="Kulim Park"/>
                <a:cs typeface="Kulim Park"/>
                <a:sym typeface="Kulim Park"/>
              </a:rPr>
              <a:t>“</a:t>
            </a:r>
            <a:endParaRPr sz="9600">
              <a:solidFill>
                <a:schemeClr val="accent4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gradFill>
          <a:gsLst>
            <a:gs pos="0">
              <a:schemeClr val="accent1"/>
            </a:gs>
            <a:gs pos="37000">
              <a:schemeClr val="dk2"/>
            </a:gs>
            <a:gs pos="100000">
              <a:schemeClr val="dk2"/>
            </a:gs>
          </a:gsLst>
          <a:lin ang="10800025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6"/>
          <p:cNvGrpSpPr/>
          <p:nvPr/>
        </p:nvGrpSpPr>
        <p:grpSpPr>
          <a:xfrm>
            <a:off x="6" y="-37"/>
            <a:ext cx="6256515" cy="5142022"/>
            <a:chOff x="-8" y="-13"/>
            <a:chExt cx="7710766" cy="5142022"/>
          </a:xfrm>
        </p:grpSpPr>
        <p:sp>
          <p:nvSpPr>
            <p:cNvPr id="54" name="Google Shape;54;p6"/>
            <p:cNvSpPr/>
            <p:nvPr/>
          </p:nvSpPr>
          <p:spPr>
            <a:xfrm>
              <a:off x="-8" y="-13"/>
              <a:ext cx="7710766" cy="5142022"/>
            </a:xfrm>
            <a:custGeom>
              <a:avLst/>
              <a:gdLst/>
              <a:ahLst/>
              <a:cxnLst/>
              <a:rect l="l" t="t" r="r" b="b"/>
              <a:pathLst>
                <a:path w="3427007" h="2285343" extrusionOk="0">
                  <a:moveTo>
                    <a:pt x="3264200" y="1931013"/>
                  </a:moveTo>
                  <a:cubicBezTo>
                    <a:pt x="3059555" y="1738083"/>
                    <a:pt x="2707189" y="1625228"/>
                    <a:pt x="2663923" y="1311888"/>
                  </a:cubicBezTo>
                  <a:cubicBezTo>
                    <a:pt x="2646918" y="776320"/>
                    <a:pt x="3405816" y="668129"/>
                    <a:pt x="325855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426103" y="2285343"/>
                  </a:lnTo>
                  <a:cubicBezTo>
                    <a:pt x="3436148" y="2153964"/>
                    <a:pt x="3361302" y="2023504"/>
                    <a:pt x="3264200" y="19310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7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-8" y="-13"/>
              <a:ext cx="7536339" cy="5142022"/>
            </a:xfrm>
            <a:custGeom>
              <a:avLst/>
              <a:gdLst/>
              <a:ahLst/>
              <a:cxnLst/>
              <a:rect l="l" t="t" r="r" b="b"/>
              <a:pathLst>
                <a:path w="3349484" h="2285343" extrusionOk="0">
                  <a:moveTo>
                    <a:pt x="3135123" y="1986849"/>
                  </a:moveTo>
                  <a:cubicBezTo>
                    <a:pt x="3002568" y="1888315"/>
                    <a:pt x="2836659" y="1848901"/>
                    <a:pt x="2687952" y="1777628"/>
                  </a:cubicBezTo>
                  <a:cubicBezTo>
                    <a:pt x="2379377" y="1643884"/>
                    <a:pt x="2269472" y="1317800"/>
                    <a:pt x="2551129" y="1092748"/>
                  </a:cubicBezTo>
                  <a:cubicBezTo>
                    <a:pt x="2647246" y="1012409"/>
                    <a:pt x="2763520" y="961040"/>
                    <a:pt x="2873688" y="901459"/>
                  </a:cubicBezTo>
                  <a:cubicBezTo>
                    <a:pt x="3268796" y="717528"/>
                    <a:pt x="3285865" y="371278"/>
                    <a:pt x="315468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349485" y="2285343"/>
                  </a:lnTo>
                  <a:cubicBezTo>
                    <a:pt x="3310420" y="2166169"/>
                    <a:pt x="3235575" y="2061939"/>
                    <a:pt x="3135123" y="19868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-8" y="-13"/>
              <a:ext cx="6852517" cy="5142022"/>
            </a:xfrm>
            <a:custGeom>
              <a:avLst/>
              <a:gdLst/>
              <a:ahLst/>
              <a:cxnLst/>
              <a:rect l="l" t="t" r="r" b="b"/>
              <a:pathLst>
                <a:path w="3045563" h="2285343" extrusionOk="0">
                  <a:moveTo>
                    <a:pt x="2807574" y="2063115"/>
                  </a:moveTo>
                  <a:cubicBezTo>
                    <a:pt x="2956478" y="1994404"/>
                    <a:pt x="2840008" y="1887198"/>
                    <a:pt x="2727411" y="1875177"/>
                  </a:cubicBezTo>
                  <a:cubicBezTo>
                    <a:pt x="2250301" y="1750695"/>
                    <a:pt x="2181824" y="1070150"/>
                    <a:pt x="2624661" y="853112"/>
                  </a:cubicBezTo>
                  <a:cubicBezTo>
                    <a:pt x="2701215" y="814552"/>
                    <a:pt x="2785909" y="794451"/>
                    <a:pt x="2863446" y="757796"/>
                  </a:cubicBezTo>
                  <a:cubicBezTo>
                    <a:pt x="3297881" y="540560"/>
                    <a:pt x="2793262" y="253036"/>
                    <a:pt x="298339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81190" y="2285343"/>
                  </a:lnTo>
                  <a:cubicBezTo>
                    <a:pt x="2683685" y="2196596"/>
                    <a:pt x="2730299" y="2108047"/>
                    <a:pt x="2807574" y="2063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-8" y="-13"/>
              <a:ext cx="6478551" cy="5142022"/>
            </a:xfrm>
            <a:custGeom>
              <a:avLst/>
              <a:gdLst/>
              <a:ahLst/>
              <a:cxnLst/>
              <a:rect l="l" t="t" r="r" b="b"/>
              <a:pathLst>
                <a:path w="2879356" h="2285343" extrusionOk="0">
                  <a:moveTo>
                    <a:pt x="2483636" y="1975748"/>
                  </a:moveTo>
                  <a:cubicBezTo>
                    <a:pt x="2425729" y="1949472"/>
                    <a:pt x="2357974" y="1946319"/>
                    <a:pt x="2304203" y="1912292"/>
                  </a:cubicBezTo>
                  <a:cubicBezTo>
                    <a:pt x="2200338" y="1846602"/>
                    <a:pt x="2149981" y="1693020"/>
                    <a:pt x="2194297" y="1578391"/>
                  </a:cubicBezTo>
                  <a:cubicBezTo>
                    <a:pt x="2362898" y="1262161"/>
                    <a:pt x="2082226" y="851863"/>
                    <a:pt x="2213994" y="698938"/>
                  </a:cubicBezTo>
                  <a:cubicBezTo>
                    <a:pt x="2289890" y="640671"/>
                    <a:pt x="2476086" y="701106"/>
                    <a:pt x="2569840" y="720484"/>
                  </a:cubicBezTo>
                  <a:cubicBezTo>
                    <a:pt x="3121795" y="827427"/>
                    <a:pt x="2785252" y="260657"/>
                    <a:pt x="2696422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05819" y="2285343"/>
                  </a:lnTo>
                  <a:cubicBezTo>
                    <a:pt x="2646787" y="2172291"/>
                    <a:pt x="2595314" y="2026460"/>
                    <a:pt x="2483636" y="19757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-8" y="-13"/>
              <a:ext cx="6272190" cy="5142022"/>
            </a:xfrm>
            <a:custGeom>
              <a:avLst/>
              <a:gdLst/>
              <a:ahLst/>
              <a:cxnLst/>
              <a:rect l="l" t="t" r="r" b="b"/>
              <a:pathLst>
                <a:path w="2787640" h="2285343" extrusionOk="0">
                  <a:moveTo>
                    <a:pt x="2551129" y="2165460"/>
                  </a:moveTo>
                  <a:cubicBezTo>
                    <a:pt x="2474839" y="1961822"/>
                    <a:pt x="2182086" y="2092478"/>
                    <a:pt x="2041192" y="1984090"/>
                  </a:cubicBezTo>
                  <a:cubicBezTo>
                    <a:pt x="1755530" y="1606309"/>
                    <a:pt x="2254765" y="1476178"/>
                    <a:pt x="2067125" y="765219"/>
                  </a:cubicBezTo>
                  <a:cubicBezTo>
                    <a:pt x="2053010" y="702617"/>
                    <a:pt x="2051631" y="620702"/>
                    <a:pt x="2107765" y="589762"/>
                  </a:cubicBezTo>
                  <a:cubicBezTo>
                    <a:pt x="2139214" y="572223"/>
                    <a:pt x="2178081" y="579120"/>
                    <a:pt x="2213403" y="586543"/>
                  </a:cubicBezTo>
                  <a:cubicBezTo>
                    <a:pt x="2363423" y="609994"/>
                    <a:pt x="2512983" y="669378"/>
                    <a:pt x="2665433" y="663991"/>
                  </a:cubicBezTo>
                  <a:cubicBezTo>
                    <a:pt x="2829568" y="636467"/>
                    <a:pt x="2809872" y="484724"/>
                    <a:pt x="2714805" y="382445"/>
                  </a:cubicBezTo>
                  <a:cubicBezTo>
                    <a:pt x="2614157" y="255007"/>
                    <a:pt x="2513443" y="127523"/>
                    <a:pt x="241279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536094" y="2285343"/>
                  </a:lnTo>
                  <a:cubicBezTo>
                    <a:pt x="2555134" y="2247966"/>
                    <a:pt x="2563012" y="2205202"/>
                    <a:pt x="2551129" y="21654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-8" y="-13"/>
              <a:ext cx="5978795" cy="5142022"/>
            </a:xfrm>
            <a:custGeom>
              <a:avLst/>
              <a:gdLst/>
              <a:ahLst/>
              <a:cxnLst/>
              <a:rect l="l" t="t" r="r" b="b"/>
              <a:pathLst>
                <a:path w="2657242" h="2285343" extrusionOk="0">
                  <a:moveTo>
                    <a:pt x="2007248" y="2113499"/>
                  </a:moveTo>
                  <a:cubicBezTo>
                    <a:pt x="1570122" y="1477098"/>
                    <a:pt x="2433082" y="1775854"/>
                    <a:pt x="2003441" y="835244"/>
                  </a:cubicBezTo>
                  <a:cubicBezTo>
                    <a:pt x="1977901" y="745052"/>
                    <a:pt x="1922620" y="648094"/>
                    <a:pt x="1965558" y="564800"/>
                  </a:cubicBezTo>
                  <a:cubicBezTo>
                    <a:pt x="2004426" y="489322"/>
                    <a:pt x="2106518" y="470798"/>
                    <a:pt x="2189570" y="488337"/>
                  </a:cubicBezTo>
                  <a:cubicBezTo>
                    <a:pt x="2272623" y="505876"/>
                    <a:pt x="2348716" y="549428"/>
                    <a:pt x="2432491" y="564274"/>
                  </a:cubicBezTo>
                  <a:cubicBezTo>
                    <a:pt x="2646524" y="602374"/>
                    <a:pt x="2740016" y="398211"/>
                    <a:pt x="2567739" y="263810"/>
                  </a:cubicBezTo>
                  <a:cubicBezTo>
                    <a:pt x="2468142" y="185967"/>
                    <a:pt x="2311687" y="141430"/>
                    <a:pt x="228785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023268" y="2285343"/>
                  </a:lnTo>
                  <a:cubicBezTo>
                    <a:pt x="2055570" y="2233645"/>
                    <a:pt x="2039156" y="2165000"/>
                    <a:pt x="2007248" y="21134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457200" y="1051625"/>
            <a:ext cx="27723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1"/>
          </p:nvPr>
        </p:nvSpPr>
        <p:spPr>
          <a:xfrm>
            <a:off x="457200" y="2049800"/>
            <a:ext cx="2772300" cy="249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chemeClr val="accent1"/>
            </a:gs>
            <a:gs pos="50000">
              <a:schemeClr val="dk2"/>
            </a:gs>
            <a:gs pos="100000">
              <a:schemeClr val="dk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7"/>
          <p:cNvGrpSpPr/>
          <p:nvPr/>
        </p:nvGrpSpPr>
        <p:grpSpPr>
          <a:xfrm>
            <a:off x="-5" y="-10"/>
            <a:ext cx="9145330" cy="5142763"/>
            <a:chOff x="-5" y="-10"/>
            <a:chExt cx="9145330" cy="5142763"/>
          </a:xfrm>
        </p:grpSpPr>
        <p:sp>
          <p:nvSpPr>
            <p:cNvPr id="65" name="Google Shape;65;p7"/>
            <p:cNvSpPr/>
            <p:nvPr/>
          </p:nvSpPr>
          <p:spPr>
            <a:xfrm>
              <a:off x="436" y="-10"/>
              <a:ext cx="9144886" cy="5142760"/>
            </a:xfrm>
            <a:custGeom>
              <a:avLst/>
              <a:gdLst/>
              <a:ahLst/>
              <a:cxnLst/>
              <a:rect l="l" t="t" r="r" b="b"/>
              <a:pathLst>
                <a:path w="4064394" h="2285671" extrusionOk="0">
                  <a:moveTo>
                    <a:pt x="3915359" y="1249483"/>
                  </a:moveTo>
                  <a:cubicBezTo>
                    <a:pt x="3758905" y="1375673"/>
                    <a:pt x="3604486" y="1367725"/>
                    <a:pt x="3572381" y="1142869"/>
                  </a:cubicBezTo>
                  <a:cubicBezTo>
                    <a:pt x="3564371" y="1057472"/>
                    <a:pt x="3585512" y="972535"/>
                    <a:pt x="3594835" y="887270"/>
                  </a:cubicBezTo>
                  <a:cubicBezTo>
                    <a:pt x="3604157" y="802005"/>
                    <a:pt x="3597723" y="707609"/>
                    <a:pt x="3544938" y="644219"/>
                  </a:cubicBezTo>
                  <a:cubicBezTo>
                    <a:pt x="3492151" y="580828"/>
                    <a:pt x="3402533" y="563289"/>
                    <a:pt x="3347252" y="501147"/>
                  </a:cubicBezTo>
                  <a:cubicBezTo>
                    <a:pt x="3215944" y="341980"/>
                    <a:pt x="3347252" y="113972"/>
                    <a:pt x="3484470" y="0"/>
                  </a:cubicBezTo>
                  <a:lnTo>
                    <a:pt x="0" y="0"/>
                  </a:lnTo>
                  <a:lnTo>
                    <a:pt x="0" y="2285672"/>
                  </a:lnTo>
                  <a:lnTo>
                    <a:pt x="4064394" y="2285672"/>
                  </a:lnTo>
                  <a:lnTo>
                    <a:pt x="4064394" y="1205077"/>
                  </a:lnTo>
                  <a:cubicBezTo>
                    <a:pt x="4016007" y="1198508"/>
                    <a:pt x="3959741" y="1220908"/>
                    <a:pt x="3915359" y="12494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436" y="731"/>
              <a:ext cx="9144886" cy="5142022"/>
            </a:xfrm>
            <a:custGeom>
              <a:avLst/>
              <a:gdLst/>
              <a:ahLst/>
              <a:cxnLst/>
              <a:rect l="l" t="t" r="r" b="b"/>
              <a:pathLst>
                <a:path w="4064394" h="2285343" extrusionOk="0">
                  <a:moveTo>
                    <a:pt x="3921596" y="1306896"/>
                  </a:moveTo>
                  <a:cubicBezTo>
                    <a:pt x="3827382" y="1355046"/>
                    <a:pt x="3758839" y="1489579"/>
                    <a:pt x="3641252" y="1479923"/>
                  </a:cubicBezTo>
                  <a:cubicBezTo>
                    <a:pt x="3438840" y="1433940"/>
                    <a:pt x="3511651" y="1152459"/>
                    <a:pt x="3489000" y="998483"/>
                  </a:cubicBezTo>
                  <a:cubicBezTo>
                    <a:pt x="3445274" y="740060"/>
                    <a:pt x="3136174" y="567099"/>
                    <a:pt x="3190076" y="285685"/>
                  </a:cubicBezTo>
                  <a:cubicBezTo>
                    <a:pt x="3210823" y="187938"/>
                    <a:pt x="3283305" y="103593"/>
                    <a:pt x="3278381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394" y="2285343"/>
                  </a:lnTo>
                  <a:lnTo>
                    <a:pt x="4064394" y="1314779"/>
                  </a:lnTo>
                  <a:cubicBezTo>
                    <a:pt x="4026971" y="1280751"/>
                    <a:pt x="3967291" y="1283576"/>
                    <a:pt x="3921596" y="1306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-5" y="731"/>
              <a:ext cx="9145330" cy="5142022"/>
            </a:xfrm>
            <a:custGeom>
              <a:avLst/>
              <a:gdLst/>
              <a:ahLst/>
              <a:cxnLst/>
              <a:rect l="l" t="t" r="r" b="b"/>
              <a:pathLst>
                <a:path w="4064591" h="2285343" extrusionOk="0">
                  <a:moveTo>
                    <a:pt x="3770329" y="1529387"/>
                  </a:moveTo>
                  <a:cubicBezTo>
                    <a:pt x="3385594" y="1586602"/>
                    <a:pt x="3413301" y="1366017"/>
                    <a:pt x="3417043" y="1072384"/>
                  </a:cubicBezTo>
                  <a:cubicBezTo>
                    <a:pt x="3360449" y="715689"/>
                    <a:pt x="2974270" y="507453"/>
                    <a:pt x="3214762" y="117322"/>
                  </a:cubicBezTo>
                  <a:cubicBezTo>
                    <a:pt x="3227893" y="80141"/>
                    <a:pt x="3233605" y="36983"/>
                    <a:pt x="322362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591" y="2285343"/>
                  </a:lnTo>
                  <a:lnTo>
                    <a:pt x="4064591" y="1598886"/>
                  </a:lnTo>
                  <a:cubicBezTo>
                    <a:pt x="3998346" y="1512308"/>
                    <a:pt x="3874916" y="1516052"/>
                    <a:pt x="3770329" y="15293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436" y="583"/>
              <a:ext cx="9144886" cy="5142168"/>
            </a:xfrm>
            <a:custGeom>
              <a:avLst/>
              <a:gdLst/>
              <a:ahLst/>
              <a:cxnLst/>
              <a:rect l="l" t="t" r="r" b="b"/>
              <a:pathLst>
                <a:path w="4064394" h="2285408" extrusionOk="0">
                  <a:moveTo>
                    <a:pt x="3518216" y="1610776"/>
                  </a:moveTo>
                  <a:cubicBezTo>
                    <a:pt x="3308123" y="1694859"/>
                    <a:pt x="3276477" y="1573793"/>
                    <a:pt x="3327359" y="1394788"/>
                  </a:cubicBezTo>
                  <a:cubicBezTo>
                    <a:pt x="3353621" y="1255855"/>
                    <a:pt x="3313637" y="1105097"/>
                    <a:pt x="3223691" y="1003935"/>
                  </a:cubicBezTo>
                  <a:cubicBezTo>
                    <a:pt x="3022920" y="804107"/>
                    <a:pt x="3083059" y="820727"/>
                    <a:pt x="3141820" y="584638"/>
                  </a:cubicBezTo>
                  <a:cubicBezTo>
                    <a:pt x="3145891" y="476184"/>
                    <a:pt x="3038415" y="408787"/>
                    <a:pt x="2988780" y="315310"/>
                  </a:cubicBezTo>
                  <a:cubicBezTo>
                    <a:pt x="2935534" y="216184"/>
                    <a:pt x="2953524" y="78302"/>
                    <a:pt x="3036904" y="0"/>
                  </a:cubicBezTo>
                  <a:lnTo>
                    <a:pt x="0" y="0"/>
                  </a:lnTo>
                  <a:lnTo>
                    <a:pt x="0" y="2285409"/>
                  </a:lnTo>
                  <a:lnTo>
                    <a:pt x="4064394" y="2285409"/>
                  </a:lnTo>
                  <a:lnTo>
                    <a:pt x="4064394" y="1775263"/>
                  </a:lnTo>
                  <a:cubicBezTo>
                    <a:pt x="3874128" y="1764358"/>
                    <a:pt x="3706841" y="1566435"/>
                    <a:pt x="3518216" y="16107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731" y="731"/>
              <a:ext cx="9144589" cy="5142022"/>
            </a:xfrm>
            <a:custGeom>
              <a:avLst/>
              <a:gdLst/>
              <a:ahLst/>
              <a:cxnLst/>
              <a:rect l="l" t="t" r="r" b="b"/>
              <a:pathLst>
                <a:path w="4064262" h="2285343" extrusionOk="0">
                  <a:moveTo>
                    <a:pt x="3911354" y="1813823"/>
                  </a:moveTo>
                  <a:cubicBezTo>
                    <a:pt x="3733431" y="1756279"/>
                    <a:pt x="3525766" y="1820392"/>
                    <a:pt x="3358808" y="1722711"/>
                  </a:cubicBezTo>
                  <a:cubicBezTo>
                    <a:pt x="3177667" y="1604864"/>
                    <a:pt x="3210363" y="1445238"/>
                    <a:pt x="3338586" y="1300852"/>
                  </a:cubicBezTo>
                  <a:cubicBezTo>
                    <a:pt x="3453941" y="1143197"/>
                    <a:pt x="3377978" y="1019175"/>
                    <a:pt x="3192965" y="1000454"/>
                  </a:cubicBezTo>
                  <a:cubicBezTo>
                    <a:pt x="2865678" y="937129"/>
                    <a:pt x="3055091" y="791166"/>
                    <a:pt x="3032571" y="594426"/>
                  </a:cubicBezTo>
                  <a:cubicBezTo>
                    <a:pt x="3008870" y="510278"/>
                    <a:pt x="2913277" y="477761"/>
                    <a:pt x="2846901" y="423304"/>
                  </a:cubicBezTo>
                  <a:cubicBezTo>
                    <a:pt x="2723602" y="324770"/>
                    <a:pt x="2700886" y="123037"/>
                    <a:pt x="280343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263" y="2285343"/>
                  </a:lnTo>
                  <a:lnTo>
                    <a:pt x="4064263" y="1916167"/>
                  </a:lnTo>
                  <a:cubicBezTo>
                    <a:pt x="4026118" y="1868214"/>
                    <a:pt x="3969852" y="1832741"/>
                    <a:pt x="3911354" y="18138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436" y="731"/>
              <a:ext cx="9144886" cy="5142022"/>
            </a:xfrm>
            <a:custGeom>
              <a:avLst/>
              <a:gdLst/>
              <a:ahLst/>
              <a:cxnLst/>
              <a:rect l="l" t="t" r="r" b="b"/>
              <a:pathLst>
                <a:path w="4064394" h="2285343" extrusionOk="0">
                  <a:moveTo>
                    <a:pt x="3763435" y="1980675"/>
                  </a:moveTo>
                  <a:cubicBezTo>
                    <a:pt x="3694695" y="2003469"/>
                    <a:pt x="3636788" y="2052539"/>
                    <a:pt x="3567588" y="2074020"/>
                  </a:cubicBezTo>
                  <a:cubicBezTo>
                    <a:pt x="3429714" y="2116718"/>
                    <a:pt x="3273391" y="2032701"/>
                    <a:pt x="3205242" y="1905263"/>
                  </a:cubicBezTo>
                  <a:cubicBezTo>
                    <a:pt x="3082469" y="1678240"/>
                    <a:pt x="3215156" y="1486623"/>
                    <a:pt x="3268861" y="1269453"/>
                  </a:cubicBezTo>
                  <a:cubicBezTo>
                    <a:pt x="3268007" y="941004"/>
                    <a:pt x="3006244" y="1151737"/>
                    <a:pt x="2907172" y="1045583"/>
                  </a:cubicBezTo>
                  <a:cubicBezTo>
                    <a:pt x="2870405" y="1001833"/>
                    <a:pt x="2887935" y="934239"/>
                    <a:pt x="2918530" y="886022"/>
                  </a:cubicBezTo>
                  <a:cubicBezTo>
                    <a:pt x="3044717" y="741505"/>
                    <a:pt x="3036708" y="613476"/>
                    <a:pt x="2871981" y="500030"/>
                  </a:cubicBezTo>
                  <a:cubicBezTo>
                    <a:pt x="2666286" y="390788"/>
                    <a:pt x="2485474" y="247716"/>
                    <a:pt x="262794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394" y="2285343"/>
                  </a:lnTo>
                  <a:lnTo>
                    <a:pt x="4064394" y="2074020"/>
                  </a:lnTo>
                  <a:cubicBezTo>
                    <a:pt x="3992306" y="1989674"/>
                    <a:pt x="3869992" y="1945268"/>
                    <a:pt x="3763435" y="1980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2666100" cy="29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2"/>
          </p:nvPr>
        </p:nvSpPr>
        <p:spPr>
          <a:xfrm>
            <a:off x="3400204" y="1592600"/>
            <a:ext cx="2666100" cy="29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rners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1"/>
          <p:cNvGrpSpPr/>
          <p:nvPr/>
        </p:nvGrpSpPr>
        <p:grpSpPr>
          <a:xfrm>
            <a:off x="-15" y="1"/>
            <a:ext cx="9144000" cy="5143352"/>
            <a:chOff x="-15" y="1"/>
            <a:chExt cx="9144000" cy="5143352"/>
          </a:xfrm>
        </p:grpSpPr>
        <p:sp>
          <p:nvSpPr>
            <p:cNvPr id="110" name="Google Shape;110;p11"/>
            <p:cNvSpPr/>
            <p:nvPr/>
          </p:nvSpPr>
          <p:spPr>
            <a:xfrm>
              <a:off x="-15" y="594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4064000" y="0"/>
                  </a:moveTo>
                  <a:lnTo>
                    <a:pt x="3968014" y="0"/>
                  </a:lnTo>
                  <a:cubicBezTo>
                    <a:pt x="3943656" y="81653"/>
                    <a:pt x="3826660" y="80930"/>
                    <a:pt x="3801974" y="0"/>
                  </a:cubicBezTo>
                  <a:lnTo>
                    <a:pt x="0" y="0"/>
                  </a:lnTo>
                  <a:lnTo>
                    <a:pt x="0" y="2145687"/>
                  </a:lnTo>
                  <a:cubicBezTo>
                    <a:pt x="79376" y="2132549"/>
                    <a:pt x="158227" y="2203954"/>
                    <a:pt x="143652" y="2285343"/>
                  </a:cubicBezTo>
                  <a:lnTo>
                    <a:pt x="4064000" y="22853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-15" y="594"/>
              <a:ext cx="9144000" cy="5142465"/>
            </a:xfrm>
            <a:custGeom>
              <a:avLst/>
              <a:gdLst/>
              <a:ahLst/>
              <a:cxnLst/>
              <a:rect l="l" t="t" r="r" b="b"/>
              <a:pathLst>
                <a:path w="4064000" h="2285540" extrusionOk="0">
                  <a:moveTo>
                    <a:pt x="3963287" y="130920"/>
                  </a:moveTo>
                  <a:cubicBezTo>
                    <a:pt x="3873866" y="88944"/>
                    <a:pt x="3760678" y="180187"/>
                    <a:pt x="3705331" y="0"/>
                  </a:cubicBezTo>
                  <a:lnTo>
                    <a:pt x="0" y="0"/>
                  </a:lnTo>
                  <a:lnTo>
                    <a:pt x="0" y="1539766"/>
                  </a:lnTo>
                  <a:cubicBezTo>
                    <a:pt x="129076" y="1755950"/>
                    <a:pt x="-47797" y="2028037"/>
                    <a:pt x="237078" y="2154621"/>
                  </a:cubicBezTo>
                  <a:cubicBezTo>
                    <a:pt x="281985" y="2185298"/>
                    <a:pt x="326893" y="2229179"/>
                    <a:pt x="325514" y="2285541"/>
                  </a:cubicBezTo>
                  <a:lnTo>
                    <a:pt x="4064000" y="2285541"/>
                  </a:lnTo>
                  <a:lnTo>
                    <a:pt x="4064000" y="465346"/>
                  </a:lnTo>
                  <a:cubicBezTo>
                    <a:pt x="3972806" y="345725"/>
                    <a:pt x="4041218" y="187281"/>
                    <a:pt x="3963287" y="1309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-15" y="1"/>
              <a:ext cx="9144000" cy="5143352"/>
            </a:xfrm>
            <a:custGeom>
              <a:avLst/>
              <a:gdLst/>
              <a:ahLst/>
              <a:cxnLst/>
              <a:rect l="l" t="t" r="r" b="b"/>
              <a:pathLst>
                <a:path w="4064000" h="2285934" extrusionOk="0">
                  <a:moveTo>
                    <a:pt x="4064000" y="541546"/>
                  </a:moveTo>
                  <a:cubicBezTo>
                    <a:pt x="4012396" y="498322"/>
                    <a:pt x="3979175" y="432238"/>
                    <a:pt x="3979832" y="364643"/>
                  </a:cubicBezTo>
                  <a:cubicBezTo>
                    <a:pt x="4024017" y="50055"/>
                    <a:pt x="3727785" y="340666"/>
                    <a:pt x="3594047" y="0"/>
                  </a:cubicBezTo>
                  <a:lnTo>
                    <a:pt x="0" y="0"/>
                  </a:lnTo>
                  <a:lnTo>
                    <a:pt x="0" y="1422904"/>
                  </a:lnTo>
                  <a:cubicBezTo>
                    <a:pt x="175691" y="1522029"/>
                    <a:pt x="10570" y="1742221"/>
                    <a:pt x="70053" y="1889300"/>
                  </a:cubicBezTo>
                  <a:cubicBezTo>
                    <a:pt x="143914" y="2074742"/>
                    <a:pt x="474680" y="2055101"/>
                    <a:pt x="474746" y="2285934"/>
                  </a:cubicBezTo>
                  <a:lnTo>
                    <a:pt x="4064000" y="22859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-15" y="594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4064000" y="821975"/>
                  </a:moveTo>
                  <a:cubicBezTo>
                    <a:pt x="3904854" y="719696"/>
                    <a:pt x="3874981" y="525583"/>
                    <a:pt x="3912076" y="353739"/>
                  </a:cubicBezTo>
                  <a:cubicBezTo>
                    <a:pt x="3859553" y="89995"/>
                    <a:pt x="3654252" y="499373"/>
                    <a:pt x="3544412" y="242527"/>
                  </a:cubicBezTo>
                  <a:cubicBezTo>
                    <a:pt x="3516575" y="165210"/>
                    <a:pt x="3536927" y="75346"/>
                    <a:pt x="3500818" y="0"/>
                  </a:cubicBezTo>
                  <a:lnTo>
                    <a:pt x="0" y="0"/>
                  </a:lnTo>
                  <a:lnTo>
                    <a:pt x="0" y="1294546"/>
                  </a:lnTo>
                  <a:cubicBezTo>
                    <a:pt x="325974" y="1577931"/>
                    <a:pt x="36372" y="1880366"/>
                    <a:pt x="390774" y="2094121"/>
                  </a:cubicBezTo>
                  <a:cubicBezTo>
                    <a:pt x="460762" y="2144505"/>
                    <a:pt x="536133" y="2199618"/>
                    <a:pt x="560491" y="2285343"/>
                  </a:cubicBezTo>
                  <a:lnTo>
                    <a:pt x="4064000" y="2285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-15" y="1037"/>
              <a:ext cx="9144000" cy="5141430"/>
            </a:xfrm>
            <a:custGeom>
              <a:avLst/>
              <a:gdLst/>
              <a:ahLst/>
              <a:cxnLst/>
              <a:rect l="l" t="t" r="r" b="b"/>
              <a:pathLst>
                <a:path w="4064000" h="2285080" extrusionOk="0">
                  <a:moveTo>
                    <a:pt x="3795803" y="455689"/>
                  </a:moveTo>
                  <a:cubicBezTo>
                    <a:pt x="3726931" y="388883"/>
                    <a:pt x="3601662" y="435325"/>
                    <a:pt x="3523928" y="379095"/>
                  </a:cubicBezTo>
                  <a:cubicBezTo>
                    <a:pt x="3414745" y="300268"/>
                    <a:pt x="3491101" y="102739"/>
                    <a:pt x="3416911" y="0"/>
                  </a:cubicBezTo>
                  <a:lnTo>
                    <a:pt x="0" y="0"/>
                  </a:lnTo>
                  <a:lnTo>
                    <a:pt x="0" y="1221828"/>
                  </a:lnTo>
                  <a:cubicBezTo>
                    <a:pt x="123883" y="1346322"/>
                    <a:pt x="210606" y="1502927"/>
                    <a:pt x="250406" y="1674035"/>
                  </a:cubicBezTo>
                  <a:cubicBezTo>
                    <a:pt x="273056" y="1772569"/>
                    <a:pt x="281394" y="1878856"/>
                    <a:pt x="339761" y="1961362"/>
                  </a:cubicBezTo>
                  <a:cubicBezTo>
                    <a:pt x="403642" y="2051685"/>
                    <a:pt x="513679" y="2094383"/>
                    <a:pt x="604610" y="2157314"/>
                  </a:cubicBezTo>
                  <a:cubicBezTo>
                    <a:pt x="651093" y="2189436"/>
                    <a:pt x="694622" y="2234828"/>
                    <a:pt x="720359" y="2285080"/>
                  </a:cubicBezTo>
                  <a:lnTo>
                    <a:pt x="4064000" y="2285080"/>
                  </a:lnTo>
                  <a:lnTo>
                    <a:pt x="4064000" y="1160473"/>
                  </a:lnTo>
                  <a:cubicBezTo>
                    <a:pt x="3953766" y="987362"/>
                    <a:pt x="3879774" y="793715"/>
                    <a:pt x="3846356" y="591207"/>
                  </a:cubicBezTo>
                  <a:cubicBezTo>
                    <a:pt x="3838609" y="542662"/>
                    <a:pt x="3831125" y="489782"/>
                    <a:pt x="3795803" y="4556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-15" y="150"/>
              <a:ext cx="9144000" cy="5142465"/>
            </a:xfrm>
            <a:custGeom>
              <a:avLst/>
              <a:gdLst/>
              <a:ahLst/>
              <a:cxnLst/>
              <a:rect l="l" t="t" r="r" b="b"/>
              <a:pathLst>
                <a:path w="4064000" h="2285540" extrusionOk="0">
                  <a:moveTo>
                    <a:pt x="4064000" y="1293035"/>
                  </a:moveTo>
                  <a:lnTo>
                    <a:pt x="3812282" y="663991"/>
                  </a:lnTo>
                  <a:cubicBezTo>
                    <a:pt x="3789828" y="607958"/>
                    <a:pt x="3764945" y="548640"/>
                    <a:pt x="3716820" y="514941"/>
                  </a:cubicBezTo>
                  <a:cubicBezTo>
                    <a:pt x="3642369" y="462390"/>
                    <a:pt x="3534630" y="487417"/>
                    <a:pt x="3463788" y="429545"/>
                  </a:cubicBezTo>
                  <a:cubicBezTo>
                    <a:pt x="3343313" y="329565"/>
                    <a:pt x="3428204" y="100177"/>
                    <a:pt x="3307400" y="0"/>
                  </a:cubicBezTo>
                  <a:lnTo>
                    <a:pt x="0" y="0"/>
                  </a:lnTo>
                  <a:lnTo>
                    <a:pt x="0" y="1157912"/>
                  </a:lnTo>
                  <a:cubicBezTo>
                    <a:pt x="382108" y="1475521"/>
                    <a:pt x="221517" y="1854222"/>
                    <a:pt x="483084" y="2065217"/>
                  </a:cubicBezTo>
                  <a:cubicBezTo>
                    <a:pt x="561344" y="2118951"/>
                    <a:pt x="661467" y="2128279"/>
                    <a:pt x="747277" y="2168810"/>
                  </a:cubicBezTo>
                  <a:cubicBezTo>
                    <a:pt x="803228" y="2195657"/>
                    <a:pt x="851805" y="2235721"/>
                    <a:pt x="888828" y="2285540"/>
                  </a:cubicBezTo>
                  <a:lnTo>
                    <a:pt x="4064000" y="22855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0"/>
          <p:cNvGrpSpPr/>
          <p:nvPr/>
        </p:nvGrpSpPr>
        <p:grpSpPr>
          <a:xfrm>
            <a:off x="-15" y="1"/>
            <a:ext cx="9144000" cy="5143352"/>
            <a:chOff x="-15" y="1"/>
            <a:chExt cx="9144000" cy="5143352"/>
          </a:xfrm>
        </p:grpSpPr>
        <p:sp>
          <p:nvSpPr>
            <p:cNvPr id="100" name="Google Shape;100;p10"/>
            <p:cNvSpPr/>
            <p:nvPr/>
          </p:nvSpPr>
          <p:spPr>
            <a:xfrm>
              <a:off x="-15" y="594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4064000" y="0"/>
                  </a:moveTo>
                  <a:lnTo>
                    <a:pt x="3968014" y="0"/>
                  </a:lnTo>
                  <a:cubicBezTo>
                    <a:pt x="3943656" y="81653"/>
                    <a:pt x="3826660" y="80930"/>
                    <a:pt x="3801974" y="0"/>
                  </a:cubicBezTo>
                  <a:lnTo>
                    <a:pt x="0" y="0"/>
                  </a:lnTo>
                  <a:lnTo>
                    <a:pt x="0" y="2145687"/>
                  </a:lnTo>
                  <a:cubicBezTo>
                    <a:pt x="79376" y="2132549"/>
                    <a:pt x="158227" y="2203954"/>
                    <a:pt x="143652" y="2285343"/>
                  </a:cubicBezTo>
                  <a:lnTo>
                    <a:pt x="4064000" y="22853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-15" y="594"/>
              <a:ext cx="9144000" cy="5142465"/>
            </a:xfrm>
            <a:custGeom>
              <a:avLst/>
              <a:gdLst/>
              <a:ahLst/>
              <a:cxnLst/>
              <a:rect l="l" t="t" r="r" b="b"/>
              <a:pathLst>
                <a:path w="4064000" h="2285540" extrusionOk="0">
                  <a:moveTo>
                    <a:pt x="3963287" y="130920"/>
                  </a:moveTo>
                  <a:cubicBezTo>
                    <a:pt x="3873866" y="88944"/>
                    <a:pt x="3760678" y="180187"/>
                    <a:pt x="3705331" y="0"/>
                  </a:cubicBezTo>
                  <a:lnTo>
                    <a:pt x="0" y="0"/>
                  </a:lnTo>
                  <a:lnTo>
                    <a:pt x="0" y="1539766"/>
                  </a:lnTo>
                  <a:cubicBezTo>
                    <a:pt x="129076" y="1755950"/>
                    <a:pt x="-47797" y="2028037"/>
                    <a:pt x="237078" y="2154621"/>
                  </a:cubicBezTo>
                  <a:cubicBezTo>
                    <a:pt x="281985" y="2185298"/>
                    <a:pt x="326893" y="2229179"/>
                    <a:pt x="325514" y="2285541"/>
                  </a:cubicBezTo>
                  <a:lnTo>
                    <a:pt x="4064000" y="2285541"/>
                  </a:lnTo>
                  <a:lnTo>
                    <a:pt x="4064000" y="465346"/>
                  </a:lnTo>
                  <a:cubicBezTo>
                    <a:pt x="3972806" y="345725"/>
                    <a:pt x="4041218" y="187281"/>
                    <a:pt x="3963287" y="1309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-15" y="1"/>
              <a:ext cx="9144000" cy="5143352"/>
            </a:xfrm>
            <a:custGeom>
              <a:avLst/>
              <a:gdLst/>
              <a:ahLst/>
              <a:cxnLst/>
              <a:rect l="l" t="t" r="r" b="b"/>
              <a:pathLst>
                <a:path w="4064000" h="2285934" extrusionOk="0">
                  <a:moveTo>
                    <a:pt x="4064000" y="541546"/>
                  </a:moveTo>
                  <a:cubicBezTo>
                    <a:pt x="4012396" y="498322"/>
                    <a:pt x="3979175" y="432238"/>
                    <a:pt x="3979832" y="364643"/>
                  </a:cubicBezTo>
                  <a:cubicBezTo>
                    <a:pt x="4024017" y="50055"/>
                    <a:pt x="3727785" y="340666"/>
                    <a:pt x="3594047" y="0"/>
                  </a:cubicBezTo>
                  <a:lnTo>
                    <a:pt x="0" y="0"/>
                  </a:lnTo>
                  <a:lnTo>
                    <a:pt x="0" y="1422904"/>
                  </a:lnTo>
                  <a:cubicBezTo>
                    <a:pt x="175691" y="1522029"/>
                    <a:pt x="10570" y="1742221"/>
                    <a:pt x="70053" y="1889300"/>
                  </a:cubicBezTo>
                  <a:cubicBezTo>
                    <a:pt x="143914" y="2074742"/>
                    <a:pt x="474680" y="2055101"/>
                    <a:pt x="474746" y="2285934"/>
                  </a:cubicBezTo>
                  <a:lnTo>
                    <a:pt x="4064000" y="22859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-15" y="594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4064000" y="821975"/>
                  </a:moveTo>
                  <a:cubicBezTo>
                    <a:pt x="3904854" y="719696"/>
                    <a:pt x="3874981" y="525583"/>
                    <a:pt x="3912076" y="353739"/>
                  </a:cubicBezTo>
                  <a:cubicBezTo>
                    <a:pt x="3859553" y="89995"/>
                    <a:pt x="3654252" y="499373"/>
                    <a:pt x="3544412" y="242527"/>
                  </a:cubicBezTo>
                  <a:cubicBezTo>
                    <a:pt x="3516575" y="165210"/>
                    <a:pt x="3536927" y="75346"/>
                    <a:pt x="3500818" y="0"/>
                  </a:cubicBezTo>
                  <a:lnTo>
                    <a:pt x="0" y="0"/>
                  </a:lnTo>
                  <a:lnTo>
                    <a:pt x="0" y="1294546"/>
                  </a:lnTo>
                  <a:cubicBezTo>
                    <a:pt x="325974" y="1577931"/>
                    <a:pt x="36372" y="1880366"/>
                    <a:pt x="390774" y="2094121"/>
                  </a:cubicBezTo>
                  <a:cubicBezTo>
                    <a:pt x="460762" y="2144505"/>
                    <a:pt x="536133" y="2199618"/>
                    <a:pt x="560491" y="2285343"/>
                  </a:cubicBezTo>
                  <a:lnTo>
                    <a:pt x="4064000" y="2285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-15" y="1037"/>
              <a:ext cx="9144000" cy="5141430"/>
            </a:xfrm>
            <a:custGeom>
              <a:avLst/>
              <a:gdLst/>
              <a:ahLst/>
              <a:cxnLst/>
              <a:rect l="l" t="t" r="r" b="b"/>
              <a:pathLst>
                <a:path w="4064000" h="2285080" extrusionOk="0">
                  <a:moveTo>
                    <a:pt x="3795803" y="455689"/>
                  </a:moveTo>
                  <a:cubicBezTo>
                    <a:pt x="3726931" y="388883"/>
                    <a:pt x="3601662" y="435325"/>
                    <a:pt x="3523928" y="379095"/>
                  </a:cubicBezTo>
                  <a:cubicBezTo>
                    <a:pt x="3414745" y="300268"/>
                    <a:pt x="3491101" y="102739"/>
                    <a:pt x="3416911" y="0"/>
                  </a:cubicBezTo>
                  <a:lnTo>
                    <a:pt x="0" y="0"/>
                  </a:lnTo>
                  <a:lnTo>
                    <a:pt x="0" y="1221828"/>
                  </a:lnTo>
                  <a:cubicBezTo>
                    <a:pt x="123883" y="1346322"/>
                    <a:pt x="210606" y="1502927"/>
                    <a:pt x="250406" y="1674035"/>
                  </a:cubicBezTo>
                  <a:cubicBezTo>
                    <a:pt x="273056" y="1772569"/>
                    <a:pt x="281394" y="1878856"/>
                    <a:pt x="339761" y="1961362"/>
                  </a:cubicBezTo>
                  <a:cubicBezTo>
                    <a:pt x="403642" y="2051685"/>
                    <a:pt x="513679" y="2094383"/>
                    <a:pt x="604610" y="2157314"/>
                  </a:cubicBezTo>
                  <a:cubicBezTo>
                    <a:pt x="651093" y="2189436"/>
                    <a:pt x="694622" y="2234828"/>
                    <a:pt x="720359" y="2285080"/>
                  </a:cubicBezTo>
                  <a:lnTo>
                    <a:pt x="4064000" y="2285080"/>
                  </a:lnTo>
                  <a:lnTo>
                    <a:pt x="4064000" y="1160473"/>
                  </a:lnTo>
                  <a:cubicBezTo>
                    <a:pt x="3953766" y="987362"/>
                    <a:pt x="3879774" y="793715"/>
                    <a:pt x="3846356" y="591207"/>
                  </a:cubicBezTo>
                  <a:cubicBezTo>
                    <a:pt x="3838609" y="542662"/>
                    <a:pt x="3831125" y="489782"/>
                    <a:pt x="3795803" y="4556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-15" y="150"/>
              <a:ext cx="9144000" cy="5142465"/>
            </a:xfrm>
            <a:custGeom>
              <a:avLst/>
              <a:gdLst/>
              <a:ahLst/>
              <a:cxnLst/>
              <a:rect l="l" t="t" r="r" b="b"/>
              <a:pathLst>
                <a:path w="4064000" h="2285540" extrusionOk="0">
                  <a:moveTo>
                    <a:pt x="4064000" y="1293035"/>
                  </a:moveTo>
                  <a:lnTo>
                    <a:pt x="3812282" y="663991"/>
                  </a:lnTo>
                  <a:cubicBezTo>
                    <a:pt x="3789828" y="607958"/>
                    <a:pt x="3764945" y="548640"/>
                    <a:pt x="3716820" y="514941"/>
                  </a:cubicBezTo>
                  <a:cubicBezTo>
                    <a:pt x="3642369" y="462390"/>
                    <a:pt x="3534630" y="487417"/>
                    <a:pt x="3463788" y="429545"/>
                  </a:cubicBezTo>
                  <a:cubicBezTo>
                    <a:pt x="3343313" y="329565"/>
                    <a:pt x="3428204" y="100177"/>
                    <a:pt x="3307400" y="0"/>
                  </a:cubicBezTo>
                  <a:lnTo>
                    <a:pt x="0" y="0"/>
                  </a:lnTo>
                  <a:lnTo>
                    <a:pt x="0" y="1157912"/>
                  </a:lnTo>
                  <a:cubicBezTo>
                    <a:pt x="382108" y="1475521"/>
                    <a:pt x="221517" y="1854222"/>
                    <a:pt x="483084" y="2065217"/>
                  </a:cubicBezTo>
                  <a:cubicBezTo>
                    <a:pt x="561344" y="2118951"/>
                    <a:pt x="661467" y="2128279"/>
                    <a:pt x="747277" y="2168810"/>
                  </a:cubicBezTo>
                  <a:cubicBezTo>
                    <a:pt x="803228" y="2195657"/>
                    <a:pt x="851805" y="2235721"/>
                    <a:pt x="888828" y="2285540"/>
                  </a:cubicBezTo>
                  <a:lnTo>
                    <a:pt x="4064000" y="22855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0"/>
          <p:cNvSpPr txBox="1">
            <a:spLocks noGrp="1"/>
          </p:cNvSpPr>
          <p:nvPr>
            <p:ph type="body" idx="1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95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marL="914400" lvl="1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marL="1371600" lvl="2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marL="1828800" lvl="3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marL="2286000" lvl="4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marL="2743200" lvl="5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marL="3200400" lvl="6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marL="3657600" lvl="7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marL="4114800" lvl="8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lvl="1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lvl="2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lvl="3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lvl="4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lvl="5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lvl="6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lvl="7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lvl="8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7" r:id="rId6"/>
    <p:sldLayoutId id="2147483661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ctrTitle"/>
          </p:nvPr>
        </p:nvSpPr>
        <p:spPr>
          <a:xfrm>
            <a:off x="429768" y="530559"/>
            <a:ext cx="3620100" cy="38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7030A0"/>
                </a:solidFill>
              </a:rPr>
              <a:t>Taller </a:t>
            </a:r>
            <a:r>
              <a:rPr lang="en" sz="4000" dirty="0" err="1">
                <a:solidFill>
                  <a:srgbClr val="7030A0"/>
                </a:solidFill>
              </a:rPr>
              <a:t>sobre</a:t>
            </a:r>
            <a:r>
              <a:rPr lang="en" sz="4000" dirty="0">
                <a:solidFill>
                  <a:srgbClr val="7030A0"/>
                </a:solidFill>
              </a:rPr>
              <a:t> un nuevo </a:t>
            </a:r>
            <a:r>
              <a:rPr lang="en" sz="4000" dirty="0" err="1">
                <a:solidFill>
                  <a:srgbClr val="7030A0"/>
                </a:solidFill>
              </a:rPr>
              <a:t>esquema</a:t>
            </a:r>
            <a:r>
              <a:rPr lang="en" sz="4000" dirty="0">
                <a:solidFill>
                  <a:srgbClr val="7030A0"/>
                </a:solidFill>
              </a:rPr>
              <a:t> de </a:t>
            </a:r>
            <a:r>
              <a:rPr lang="en" sz="4000" dirty="0" err="1">
                <a:solidFill>
                  <a:srgbClr val="7030A0"/>
                </a:solidFill>
              </a:rPr>
              <a:t>financiamiento</a:t>
            </a:r>
            <a:r>
              <a:rPr lang="en" sz="4000" dirty="0">
                <a:solidFill>
                  <a:srgbClr val="7030A0"/>
                </a:solidFill>
              </a:rPr>
              <a:t> para las </a:t>
            </a:r>
            <a:r>
              <a:rPr lang="en" sz="4000" dirty="0" err="1">
                <a:solidFill>
                  <a:srgbClr val="7030A0"/>
                </a:solidFill>
              </a:rPr>
              <a:t>mypes</a:t>
            </a:r>
            <a:endParaRPr sz="4000" dirty="0">
              <a:solidFill>
                <a:srgbClr val="7030A0"/>
              </a:solidFill>
            </a:endParaRPr>
          </a:p>
        </p:txBody>
      </p:sp>
      <p:grpSp>
        <p:nvGrpSpPr>
          <p:cNvPr id="3" name="Google Shape;954;p40">
            <a:extLst>
              <a:ext uri="{FF2B5EF4-FFF2-40B4-BE49-F238E27FC236}">
                <a16:creationId xmlns:a16="http://schemas.microsoft.com/office/drawing/2014/main" id="{54F63260-DE0B-9048-BE64-4ADF5A3258DB}"/>
              </a:ext>
            </a:extLst>
          </p:cNvPr>
          <p:cNvGrpSpPr/>
          <p:nvPr/>
        </p:nvGrpSpPr>
        <p:grpSpPr>
          <a:xfrm>
            <a:off x="4166401" y="4677110"/>
            <a:ext cx="303698" cy="445825"/>
            <a:chOff x="655600" y="3183978"/>
            <a:chExt cx="490627" cy="720234"/>
          </a:xfrm>
        </p:grpSpPr>
        <p:sp>
          <p:nvSpPr>
            <p:cNvPr id="4" name="Google Shape;955;p40">
              <a:extLst>
                <a:ext uri="{FF2B5EF4-FFF2-40B4-BE49-F238E27FC236}">
                  <a16:creationId xmlns:a16="http://schemas.microsoft.com/office/drawing/2014/main" id="{33C786B0-1214-9049-BC62-E69D1973AE3E}"/>
                </a:ext>
              </a:extLst>
            </p:cNvPr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956;p40">
              <a:extLst>
                <a:ext uri="{FF2B5EF4-FFF2-40B4-BE49-F238E27FC236}">
                  <a16:creationId xmlns:a16="http://schemas.microsoft.com/office/drawing/2014/main" id="{03B7212B-A73E-BB49-A3DE-6564E9CDCF94}"/>
                </a:ext>
              </a:extLst>
            </p:cNvPr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57;p40">
              <a:extLst>
                <a:ext uri="{FF2B5EF4-FFF2-40B4-BE49-F238E27FC236}">
                  <a16:creationId xmlns:a16="http://schemas.microsoft.com/office/drawing/2014/main" id="{C9C9DE60-FE53-E648-B700-1FAD63E03CDF}"/>
                </a:ext>
              </a:extLst>
            </p:cNvPr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58;p40">
              <a:extLst>
                <a:ext uri="{FF2B5EF4-FFF2-40B4-BE49-F238E27FC236}">
                  <a16:creationId xmlns:a16="http://schemas.microsoft.com/office/drawing/2014/main" id="{E360D2BA-4794-EE4D-8996-1FFDEBBD23D3}"/>
                </a:ext>
              </a:extLst>
            </p:cNvPr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59;p40">
              <a:extLst>
                <a:ext uri="{FF2B5EF4-FFF2-40B4-BE49-F238E27FC236}">
                  <a16:creationId xmlns:a16="http://schemas.microsoft.com/office/drawing/2014/main" id="{36BF7B55-0D7F-2040-865D-A1A046F73FBF}"/>
                </a:ext>
              </a:extLst>
            </p:cNvPr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4000">
              <a:schemeClr val="tx1"/>
            </a:gs>
            <a:gs pos="45000">
              <a:schemeClr val="tx1"/>
            </a:gs>
            <a:gs pos="98000">
              <a:schemeClr val="tx1"/>
            </a:gs>
          </a:gsLst>
          <a:lin ang="10800000" scaled="0"/>
        </a:gra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8DC3141-E53C-9D4C-88CA-DDE4509D1852}"/>
              </a:ext>
            </a:extLst>
          </p:cNvPr>
          <p:cNvGrpSpPr/>
          <p:nvPr/>
        </p:nvGrpSpPr>
        <p:grpSpPr>
          <a:xfrm>
            <a:off x="321358" y="1051560"/>
            <a:ext cx="8350312" cy="2059686"/>
            <a:chOff x="321358" y="1051560"/>
            <a:chExt cx="8350312" cy="2059686"/>
          </a:xfrm>
        </p:grpSpPr>
        <p:sp>
          <p:nvSpPr>
            <p:cNvPr id="3" name="Datos almacenados 2">
              <a:extLst>
                <a:ext uri="{FF2B5EF4-FFF2-40B4-BE49-F238E27FC236}">
                  <a16:creationId xmlns:a16="http://schemas.microsoft.com/office/drawing/2014/main" id="{B5C3716D-CA4A-D041-9E8F-752EFC74A310}"/>
                </a:ext>
              </a:extLst>
            </p:cNvPr>
            <p:cNvSpPr/>
            <p:nvPr/>
          </p:nvSpPr>
          <p:spPr>
            <a:xfrm>
              <a:off x="321358" y="2343624"/>
              <a:ext cx="1753856" cy="767622"/>
            </a:xfrm>
            <a:prstGeom prst="flowChartOnlineStorag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glow rad="101600">
                <a:schemeClr val="bg1">
                  <a:lumMod val="8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/>
                <a:t>ACCESIBLE</a:t>
              </a:r>
            </a:p>
          </p:txBody>
        </p:sp>
        <p:sp>
          <p:nvSpPr>
            <p:cNvPr id="4" name="Datos almacenados 3">
              <a:extLst>
                <a:ext uri="{FF2B5EF4-FFF2-40B4-BE49-F238E27FC236}">
                  <a16:creationId xmlns:a16="http://schemas.microsoft.com/office/drawing/2014/main" id="{07D984BD-17A9-9E40-A2DA-11F211A2F496}"/>
                </a:ext>
              </a:extLst>
            </p:cNvPr>
            <p:cNvSpPr/>
            <p:nvPr/>
          </p:nvSpPr>
          <p:spPr>
            <a:xfrm>
              <a:off x="1913933" y="2343624"/>
              <a:ext cx="1753856" cy="767622"/>
            </a:xfrm>
            <a:prstGeom prst="flowChartOnlineStorag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glow rad="101600">
                <a:schemeClr val="bg1">
                  <a:lumMod val="8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/>
                <a:t>ADECUADO</a:t>
              </a:r>
            </a:p>
          </p:txBody>
        </p:sp>
        <p:sp>
          <p:nvSpPr>
            <p:cNvPr id="5" name="Datos almacenados 4">
              <a:extLst>
                <a:ext uri="{FF2B5EF4-FFF2-40B4-BE49-F238E27FC236}">
                  <a16:creationId xmlns:a16="http://schemas.microsoft.com/office/drawing/2014/main" id="{44BD51FE-840C-3444-8A40-27B2565EC74E}"/>
                </a:ext>
              </a:extLst>
            </p:cNvPr>
            <p:cNvSpPr/>
            <p:nvPr/>
          </p:nvSpPr>
          <p:spPr>
            <a:xfrm>
              <a:off x="3567569" y="2343624"/>
              <a:ext cx="1753856" cy="767622"/>
            </a:xfrm>
            <a:prstGeom prst="flowChartOnlineStorag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glow rad="101600">
                <a:schemeClr val="bg1">
                  <a:lumMod val="8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/>
                <a:t>SUFICIENTE</a:t>
              </a:r>
            </a:p>
          </p:txBody>
        </p:sp>
        <p:sp>
          <p:nvSpPr>
            <p:cNvPr id="6" name="Datos almacenados 5">
              <a:extLst>
                <a:ext uri="{FF2B5EF4-FFF2-40B4-BE49-F238E27FC236}">
                  <a16:creationId xmlns:a16="http://schemas.microsoft.com/office/drawing/2014/main" id="{F464F787-9880-FB48-A7ED-53184D5C88F2}"/>
                </a:ext>
              </a:extLst>
            </p:cNvPr>
            <p:cNvSpPr/>
            <p:nvPr/>
          </p:nvSpPr>
          <p:spPr>
            <a:xfrm>
              <a:off x="5233733" y="2343624"/>
              <a:ext cx="1753856" cy="767622"/>
            </a:xfrm>
            <a:prstGeom prst="flowChartOnlineStorag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glow rad="101600">
                <a:schemeClr val="bg1">
                  <a:lumMod val="8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/>
                <a:t>OPORTUNO</a:t>
              </a:r>
            </a:p>
          </p:txBody>
        </p:sp>
        <p:sp>
          <p:nvSpPr>
            <p:cNvPr id="7" name="Datos almacenados 6">
              <a:extLst>
                <a:ext uri="{FF2B5EF4-FFF2-40B4-BE49-F238E27FC236}">
                  <a16:creationId xmlns:a16="http://schemas.microsoft.com/office/drawing/2014/main" id="{93B08951-5B13-924B-8BE1-6ED0FE888E71}"/>
                </a:ext>
              </a:extLst>
            </p:cNvPr>
            <p:cNvSpPr/>
            <p:nvPr/>
          </p:nvSpPr>
          <p:spPr>
            <a:xfrm>
              <a:off x="6917814" y="2343624"/>
              <a:ext cx="1753856" cy="767622"/>
            </a:xfrm>
            <a:prstGeom prst="flowChartOnlineStorag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glow rad="101600">
                <a:schemeClr val="bg1">
                  <a:lumMod val="8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/>
                <a:t>COMPETITIVO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772277A-9B58-5441-886B-75300CDBA2CB}"/>
                </a:ext>
              </a:extLst>
            </p:cNvPr>
            <p:cNvSpPr txBox="1"/>
            <p:nvPr/>
          </p:nvSpPr>
          <p:spPr>
            <a:xfrm>
              <a:off x="1593460" y="1051560"/>
              <a:ext cx="5957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dirty="0">
                  <a:solidFill>
                    <a:schemeClr val="bg1"/>
                  </a:solidFill>
                </a:rPr>
                <a:t>Requerimientos fundamentales del crédito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827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>
            <a:spLocks noGrp="1"/>
          </p:cNvSpPr>
          <p:nvPr>
            <p:ph type="title"/>
          </p:nvPr>
        </p:nvSpPr>
        <p:spPr>
          <a:xfrm>
            <a:off x="516835" y="3925062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b="0" dirty="0">
                <a:latin typeface="+mn-lt"/>
              </a:rPr>
              <a:t>Existe una relación inversamente proporcional entre las dimensiones de los negocios y la tasa interna de retorno financiero, que es la que determina la capacidad de pago real en operaciones financieras. Surge así la llamada “paradoja benigna”:</a:t>
            </a:r>
            <a:br>
              <a:rPr lang="es-ES" sz="2000" b="0" dirty="0">
                <a:latin typeface="+mn-lt"/>
              </a:rPr>
            </a:br>
            <a:br>
              <a:rPr lang="es-ES" sz="2000" b="0" dirty="0">
                <a:latin typeface="+mn-lt"/>
              </a:rPr>
            </a:br>
            <a:r>
              <a:rPr lang="es-ES" sz="2000" b="0" dirty="0">
                <a:latin typeface="+mn-lt"/>
              </a:rPr>
              <a:t> “</a:t>
            </a:r>
            <a:r>
              <a:rPr lang="es-ES" sz="2000" b="0" i="1" dirty="0">
                <a:latin typeface="+mn-lt"/>
              </a:rPr>
              <a:t>Mientras más pequeño el negocio, más alta la expectativa de rentabilidad operativa</a:t>
            </a:r>
            <a:r>
              <a:rPr lang="es-ES" sz="2000" b="0" dirty="0">
                <a:latin typeface="+mn-lt"/>
              </a:rPr>
              <a:t>”.</a:t>
            </a:r>
            <a:endParaRPr lang="es-MX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212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/>
            </a:gs>
            <a:gs pos="37000">
              <a:schemeClr val="dk2"/>
            </a:gs>
            <a:gs pos="100000">
              <a:schemeClr val="dk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0714DC8-8109-7741-8FB8-5B97CBF66D41}"/>
              </a:ext>
            </a:extLst>
          </p:cNvPr>
          <p:cNvGrpSpPr/>
          <p:nvPr/>
        </p:nvGrpSpPr>
        <p:grpSpPr>
          <a:xfrm>
            <a:off x="104078" y="1702419"/>
            <a:ext cx="8886151" cy="2031325"/>
            <a:chOff x="104078" y="1702419"/>
            <a:chExt cx="8886151" cy="2031325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C3685592-9581-6A43-B871-5F05A9D0A3F6}"/>
                </a:ext>
              </a:extLst>
            </p:cNvPr>
            <p:cNvSpPr txBox="1"/>
            <p:nvPr/>
          </p:nvSpPr>
          <p:spPr>
            <a:xfrm>
              <a:off x="104078" y="1971585"/>
              <a:ext cx="369364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/>
                <a:t>También es conveniente </a:t>
              </a:r>
            </a:p>
            <a:p>
              <a:endParaRPr lang="es-ES" sz="2400" dirty="0"/>
            </a:p>
            <a:p>
              <a:r>
                <a:rPr lang="es-ES" sz="2400" dirty="0"/>
                <a:t>cuestionar el nuevo mito: 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DFCEFAD5-9AE2-AF44-8AD2-605065CDB09B}"/>
                </a:ext>
              </a:extLst>
            </p:cNvPr>
            <p:cNvSpPr txBox="1"/>
            <p:nvPr/>
          </p:nvSpPr>
          <p:spPr>
            <a:xfrm>
              <a:off x="5753445" y="1702419"/>
              <a:ext cx="3236784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de que las pequeñas unidades</a:t>
              </a:r>
            </a:p>
            <a:p>
              <a:r>
                <a:rPr lang="es-ES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es-ES" dirty="0">
                  <a:solidFill>
                    <a:schemeClr val="bg1"/>
                  </a:solidFill>
                </a:rPr>
                <a:t>productivas pueden absorber, siempre</a:t>
              </a:r>
            </a:p>
            <a:p>
              <a:r>
                <a:rPr lang="es-ES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es-ES" dirty="0">
                  <a:solidFill>
                    <a:schemeClr val="bg1"/>
                  </a:solidFill>
                </a:rPr>
                <a:t>y en todos los casos, tasas de interés</a:t>
              </a:r>
            </a:p>
            <a:p>
              <a:r>
                <a:rPr lang="es-ES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es-ES" dirty="0">
                  <a:solidFill>
                    <a:schemeClr val="bg1"/>
                  </a:solidFill>
                </a:rPr>
                <a:t>excesivas y desproporcionadas en</a:t>
              </a:r>
            </a:p>
            <a:p>
              <a:r>
                <a:rPr lang="es-ES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es-ES" dirty="0">
                  <a:solidFill>
                    <a:schemeClr val="bg1"/>
                  </a:solidFill>
                </a:rPr>
                <a:t>términos reales</a:t>
              </a:r>
              <a:endParaRPr lang="es-MX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690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>
            <a:spLocks noGrp="1"/>
          </p:cNvSpPr>
          <p:nvPr>
            <p:ph type="body" idx="1"/>
          </p:nvPr>
        </p:nvSpPr>
        <p:spPr>
          <a:xfrm>
            <a:off x="2693100" y="2161800"/>
            <a:ext cx="37581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El </a:t>
            </a:r>
            <a:r>
              <a:rPr lang="en" dirty="0" err="1"/>
              <a:t>esquema</a:t>
            </a:r>
            <a:r>
              <a:rPr lang="en" dirty="0"/>
              <a:t> IDEQ </a:t>
            </a:r>
            <a:r>
              <a:rPr lang="en" dirty="0" err="1"/>
              <a:t>como</a:t>
            </a:r>
            <a:r>
              <a:rPr lang="en" dirty="0"/>
              <a:t> </a:t>
            </a:r>
            <a:r>
              <a:rPr lang="en" dirty="0" err="1"/>
              <a:t>alternativ</a:t>
            </a:r>
            <a:r>
              <a:rPr lang="es-MX" dirty="0"/>
              <a:t>a</a:t>
            </a:r>
            <a:r>
              <a:rPr lang="en" dirty="0"/>
              <a:t> de </a:t>
            </a:r>
            <a:r>
              <a:rPr lang="en" dirty="0" err="1"/>
              <a:t>financiamiento</a:t>
            </a:r>
            <a:r>
              <a:rPr lang="en" dirty="0"/>
              <a:t> </a:t>
            </a:r>
            <a:r>
              <a:rPr lang="en" dirty="0" err="1"/>
              <a:t>colectivo</a:t>
            </a:r>
            <a:r>
              <a:rPr lang="en" dirty="0"/>
              <a:t>.</a:t>
            </a:r>
            <a:endParaRPr dirty="0"/>
          </a:p>
        </p:txBody>
      </p:sp>
      <p:sp>
        <p:nvSpPr>
          <p:cNvPr id="175" name="Google Shape;17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990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upo 55">
            <a:extLst>
              <a:ext uri="{FF2B5EF4-FFF2-40B4-BE49-F238E27FC236}">
                <a16:creationId xmlns:a16="http://schemas.microsoft.com/office/drawing/2014/main" id="{350C89D9-0BF2-2443-9868-B4B28EBAEF33}"/>
              </a:ext>
            </a:extLst>
          </p:cNvPr>
          <p:cNvGrpSpPr/>
          <p:nvPr/>
        </p:nvGrpSpPr>
        <p:grpSpPr>
          <a:xfrm>
            <a:off x="1339025" y="168594"/>
            <a:ext cx="6806769" cy="4603822"/>
            <a:chOff x="1339025" y="168594"/>
            <a:chExt cx="6806769" cy="4603822"/>
          </a:xfrm>
        </p:grpSpPr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A37474CF-AE63-1548-8EA7-CD722947E5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87593" y="2297411"/>
              <a:ext cx="13036" cy="2122380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8AC890DF-26A1-7C42-A2FE-198E6E923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7540" y="4445349"/>
              <a:ext cx="2054868" cy="4740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14591832-3C53-E543-97B8-26BB11E18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5582" y="3967784"/>
              <a:ext cx="1447832" cy="3693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s-MX" sz="1800" dirty="0">
                  <a:latin typeface="Corbel" charset="0"/>
                </a:rPr>
                <a:t>  </a:t>
              </a:r>
              <a:r>
                <a:rPr lang="es-MX" sz="1600" dirty="0">
                  <a:latin typeface="Corbel" charset="0"/>
                </a:rPr>
                <a:t>amortización</a:t>
              </a:r>
              <a:endParaRPr lang="es-ES" sz="1600" dirty="0">
                <a:latin typeface="Corbel" charset="0"/>
              </a:endParaRPr>
            </a:p>
          </p:txBody>
        </p:sp>
        <p:sp>
          <p:nvSpPr>
            <p:cNvPr id="10" name="Line 63">
              <a:extLst>
                <a:ext uri="{FF2B5EF4-FFF2-40B4-BE49-F238E27FC236}">
                  <a16:creationId xmlns:a16="http://schemas.microsoft.com/office/drawing/2014/main" id="{3D96B18D-2354-F242-A6D8-45C3D947E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9773" y="2051598"/>
              <a:ext cx="84986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Line 64">
              <a:extLst>
                <a:ext uri="{FF2B5EF4-FFF2-40B4-BE49-F238E27FC236}">
                  <a16:creationId xmlns:a16="http://schemas.microsoft.com/office/drawing/2014/main" id="{F38C7354-4F59-6043-A8AA-625235CFD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31267" y="937675"/>
              <a:ext cx="73945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Text Box 65">
              <a:extLst>
                <a:ext uri="{FF2B5EF4-FFF2-40B4-BE49-F238E27FC236}">
                  <a16:creationId xmlns:a16="http://schemas.microsoft.com/office/drawing/2014/main" id="{DE84B19C-7CB0-F441-9C57-F05FB6FF9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6557" y="1796089"/>
              <a:ext cx="189923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s-MX" sz="1600" dirty="0">
                  <a:solidFill>
                    <a:srgbClr val="FFFFFF"/>
                  </a:solidFill>
                  <a:latin typeface="Corbel" charset="0"/>
                </a:rPr>
                <a:t>arrendamiento con</a:t>
              </a:r>
            </a:p>
            <a:p>
              <a:pPr algn="ctr" eaLnBrk="1" hangingPunct="1"/>
              <a:r>
                <a:rPr lang="es-MX" sz="1600" dirty="0">
                  <a:solidFill>
                    <a:srgbClr val="FFFFFF"/>
                  </a:solidFill>
                  <a:latin typeface="Corbel" charset="0"/>
                </a:rPr>
                <a:t>opción a compra</a:t>
              </a:r>
              <a:endParaRPr lang="es-ES" sz="1600" dirty="0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3" name="Line 66">
              <a:extLst>
                <a:ext uri="{FF2B5EF4-FFF2-40B4-BE49-F238E27FC236}">
                  <a16:creationId xmlns:a16="http://schemas.microsoft.com/office/drawing/2014/main" id="{9BC2FF03-B8A1-304E-88F6-4FFF32E43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4943" y="937675"/>
              <a:ext cx="0" cy="752491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Text Box 9">
              <a:extLst>
                <a:ext uri="{FF2B5EF4-FFF2-40B4-BE49-F238E27FC236}">
                  <a16:creationId xmlns:a16="http://schemas.microsoft.com/office/drawing/2014/main" id="{E86A741D-855C-F742-B4A5-071216D1C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3822" y="2006567"/>
              <a:ext cx="693239" cy="436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s-MX" sz="1600" dirty="0">
                  <a:solidFill>
                    <a:srgbClr val="FFFFFF"/>
                  </a:solidFill>
                  <a:latin typeface="Corbel" charset="0"/>
                </a:rPr>
                <a:t>adquiere </a:t>
              </a:r>
            </a:p>
            <a:p>
              <a:pPr eaLnBrk="1" hangingPunct="1"/>
              <a:r>
                <a:rPr lang="es-MX" sz="1600" dirty="0">
                  <a:solidFill>
                    <a:srgbClr val="FFFFFF"/>
                  </a:solidFill>
                  <a:latin typeface="Corbel" charset="0"/>
                </a:rPr>
                <a:t> activos</a:t>
              </a:r>
              <a:endParaRPr lang="es-ES" sz="1600" dirty="0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A3634F48-A68F-1848-BED1-EF25DD54A9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4446" y="2039748"/>
              <a:ext cx="1619929" cy="1185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55 Rectángulo">
              <a:extLst>
                <a:ext uri="{FF2B5EF4-FFF2-40B4-BE49-F238E27FC236}">
                  <a16:creationId xmlns:a16="http://schemas.microsoft.com/office/drawing/2014/main" id="{AA6B8BD3-9641-254D-9881-3F2F155FC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856" y="168594"/>
              <a:ext cx="45688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s-MX" sz="2000" dirty="0">
                  <a:solidFill>
                    <a:schemeClr val="bg1"/>
                  </a:solidFill>
                  <a:latin typeface="Corbel" charset="0"/>
                </a:rPr>
                <a:t>Esquema IDEQ de crédito-arrendamiento</a:t>
              </a:r>
            </a:p>
          </p:txBody>
        </p:sp>
        <p:grpSp>
          <p:nvGrpSpPr>
            <p:cNvPr id="18" name="43 Grupo">
              <a:extLst>
                <a:ext uri="{FF2B5EF4-FFF2-40B4-BE49-F238E27FC236}">
                  <a16:creationId xmlns:a16="http://schemas.microsoft.com/office/drawing/2014/main" id="{CACB5D13-5A1D-AF47-84E9-C3B80CD992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7772" y="2224612"/>
              <a:ext cx="4024345" cy="2334499"/>
              <a:chOff x="1619250" y="2968625"/>
              <a:chExt cx="5391150" cy="3127375"/>
            </a:xfrm>
          </p:grpSpPr>
          <p:sp>
            <p:nvSpPr>
              <p:cNvPr id="19" name="Line 57">
                <a:extLst>
                  <a:ext uri="{FF2B5EF4-FFF2-40B4-BE49-F238E27FC236}">
                    <a16:creationId xmlns:a16="http://schemas.microsoft.com/office/drawing/2014/main" id="{41DBCDD1-4CA3-194E-8648-438C25CE3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14550" y="2984500"/>
                <a:ext cx="9525" cy="1619250"/>
              </a:xfrm>
              <a:prstGeom prst="line">
                <a:avLst/>
              </a:prstGeom>
              <a:noFill/>
              <a:ln w="38100" cap="sq">
                <a:solidFill>
                  <a:schemeClr val="bg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" name="Line 58">
                <a:extLst>
                  <a:ext uri="{FF2B5EF4-FFF2-40B4-BE49-F238E27FC236}">
                    <a16:creationId xmlns:a16="http://schemas.microsoft.com/office/drawing/2014/main" id="{E5D6F4C8-A6B9-0A4D-A43C-34B34BF51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33600" y="6096000"/>
                <a:ext cx="4876800" cy="0"/>
              </a:xfrm>
              <a:prstGeom prst="line">
                <a:avLst/>
              </a:prstGeom>
              <a:noFill/>
              <a:ln w="381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" name="Line 59">
                <a:extLst>
                  <a:ext uri="{FF2B5EF4-FFF2-40B4-BE49-F238E27FC236}">
                    <a16:creationId xmlns:a16="http://schemas.microsoft.com/office/drawing/2014/main" id="{33E8FFB3-96DB-5D4B-A61E-31B200975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3600" y="5029200"/>
                <a:ext cx="0" cy="1066800"/>
              </a:xfrm>
              <a:prstGeom prst="line">
                <a:avLst/>
              </a:prstGeom>
              <a:noFill/>
              <a:ln w="381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" name="Text Box 60">
                <a:extLst>
                  <a:ext uri="{FF2B5EF4-FFF2-40B4-BE49-F238E27FC236}">
                    <a16:creationId xmlns:a16="http://schemas.microsoft.com/office/drawing/2014/main" id="{A70DE400-BE68-F241-A901-53658F2E23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9250" y="4581525"/>
                <a:ext cx="1223963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eaLnBrk="1" hangingPunct="1"/>
                <a:r>
                  <a:rPr lang="es-MX" sz="1600">
                    <a:solidFill>
                      <a:srgbClr val="FFFFFF"/>
                    </a:solidFill>
                    <a:latin typeface="Corbel" charset="0"/>
                  </a:rPr>
                  <a:t>crédito</a:t>
                </a:r>
                <a:endParaRPr lang="es-ES" sz="1600">
                  <a:solidFill>
                    <a:srgbClr val="FFFFFF"/>
                  </a:solidFill>
                  <a:latin typeface="Corbel" charset="0"/>
                </a:endParaRPr>
              </a:p>
            </p:txBody>
          </p:sp>
          <p:sp>
            <p:nvSpPr>
              <p:cNvPr id="23" name="Line 61">
                <a:extLst>
                  <a:ext uri="{FF2B5EF4-FFF2-40B4-BE49-F238E27FC236}">
                    <a16:creationId xmlns:a16="http://schemas.microsoft.com/office/drawing/2014/main" id="{69ED3BD4-E61D-BD4D-A41B-0AD659399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3125" y="2968625"/>
                <a:ext cx="1727200" cy="0"/>
              </a:xfrm>
              <a:prstGeom prst="line">
                <a:avLst/>
              </a:prstGeom>
              <a:noFill/>
              <a:ln w="38100" cap="sq">
                <a:solidFill>
                  <a:schemeClr val="bg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4" name="Rectangle 55">
              <a:extLst>
                <a:ext uri="{FF2B5EF4-FFF2-40B4-BE49-F238E27FC236}">
                  <a16:creationId xmlns:a16="http://schemas.microsoft.com/office/drawing/2014/main" id="{F15D90E3-DAE4-094B-AAB6-9FD451C3C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065" y="3977221"/>
              <a:ext cx="1510871" cy="795195"/>
            </a:xfrm>
            <a:prstGeom prst="rect">
              <a:avLst/>
            </a:prstGeom>
            <a:solidFill>
              <a:srgbClr val="FF3434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008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s-MX" sz="1600">
                  <a:solidFill>
                    <a:srgbClr val="FFFFFF"/>
                  </a:solidFill>
                  <a:latin typeface="Corbel" charset="0"/>
                </a:rPr>
                <a:t>Intermediario</a:t>
              </a:r>
            </a:p>
            <a:p>
              <a:pPr algn="ctr"/>
              <a:r>
                <a:rPr lang="es-MX" sz="1600">
                  <a:solidFill>
                    <a:srgbClr val="FFFFFF"/>
                  </a:solidFill>
                  <a:latin typeface="Corbel" charset="0"/>
                </a:rPr>
                <a:t>financiero</a:t>
              </a:r>
              <a:endParaRPr lang="en-US" sz="1600">
                <a:solidFill>
                  <a:srgbClr val="FFFFFF"/>
                </a:solidFill>
                <a:latin typeface="Corbel" charset="0"/>
              </a:endParaRPr>
            </a:p>
          </p:txBody>
        </p:sp>
        <p:cxnSp>
          <p:nvCxnSpPr>
            <p:cNvPr id="26" name="89 Conector recto">
              <a:extLst>
                <a:ext uri="{FF2B5EF4-FFF2-40B4-BE49-F238E27FC236}">
                  <a16:creationId xmlns:a16="http://schemas.microsoft.com/office/drawing/2014/main" id="{7D539C65-C5B4-944E-A651-5A74B86ED564}"/>
                </a:ext>
              </a:extLst>
            </p:cNvPr>
            <p:cNvCxnSpPr/>
            <p:nvPr/>
          </p:nvCxnSpPr>
          <p:spPr bwMode="auto">
            <a:xfrm rot="5400000" flipH="1" flipV="1">
              <a:off x="3925934" y="1390355"/>
              <a:ext cx="693240" cy="11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81 Conector recto">
              <a:extLst>
                <a:ext uri="{FF2B5EF4-FFF2-40B4-BE49-F238E27FC236}">
                  <a16:creationId xmlns:a16="http://schemas.microsoft.com/office/drawing/2014/main" id="{62ACAE04-DE6E-6D49-A159-3F4EC833602C}"/>
                </a:ext>
              </a:extLst>
            </p:cNvPr>
            <p:cNvCxnSpPr/>
            <p:nvPr/>
          </p:nvCxnSpPr>
          <p:spPr bwMode="auto">
            <a:xfrm rot="10800000">
              <a:off x="1544034" y="1790893"/>
              <a:ext cx="3044330" cy="11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87 Conector recto">
              <a:extLst>
                <a:ext uri="{FF2B5EF4-FFF2-40B4-BE49-F238E27FC236}">
                  <a16:creationId xmlns:a16="http://schemas.microsoft.com/office/drawing/2014/main" id="{DCA6D347-34C4-1746-838D-E378BC67B518}"/>
                </a:ext>
              </a:extLst>
            </p:cNvPr>
            <p:cNvCxnSpPr/>
            <p:nvPr/>
          </p:nvCxnSpPr>
          <p:spPr bwMode="auto">
            <a:xfrm>
              <a:off x="4588364" y="1793263"/>
              <a:ext cx="1235981" cy="5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90 Conector recto">
              <a:extLst>
                <a:ext uri="{FF2B5EF4-FFF2-40B4-BE49-F238E27FC236}">
                  <a16:creationId xmlns:a16="http://schemas.microsoft.com/office/drawing/2014/main" id="{5F877DB5-BF65-CD4A-9A64-DF40D1AB0F4A}"/>
                </a:ext>
              </a:extLst>
            </p:cNvPr>
            <p:cNvCxnSpPr/>
            <p:nvPr/>
          </p:nvCxnSpPr>
          <p:spPr bwMode="auto">
            <a:xfrm rot="5400000" flipH="1" flipV="1">
              <a:off x="2806086" y="1443681"/>
              <a:ext cx="693239" cy="11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91 Conector recto">
              <a:extLst>
                <a:ext uri="{FF2B5EF4-FFF2-40B4-BE49-F238E27FC236}">
                  <a16:creationId xmlns:a16="http://schemas.microsoft.com/office/drawing/2014/main" id="{55D8732C-B06B-8846-8867-517648DDA260}"/>
                </a:ext>
              </a:extLst>
            </p:cNvPr>
            <p:cNvCxnSpPr/>
            <p:nvPr/>
          </p:nvCxnSpPr>
          <p:spPr bwMode="auto">
            <a:xfrm rot="5400000" flipH="1" flipV="1">
              <a:off x="2272825" y="1443681"/>
              <a:ext cx="693239" cy="11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92 Conector recto">
              <a:extLst>
                <a:ext uri="{FF2B5EF4-FFF2-40B4-BE49-F238E27FC236}">
                  <a16:creationId xmlns:a16="http://schemas.microsoft.com/office/drawing/2014/main" id="{9D06E374-15FF-5242-994B-D34FC6B3A0E5}"/>
                </a:ext>
              </a:extLst>
            </p:cNvPr>
            <p:cNvCxnSpPr/>
            <p:nvPr/>
          </p:nvCxnSpPr>
          <p:spPr bwMode="auto">
            <a:xfrm rot="5400000" flipH="1" flipV="1">
              <a:off x="1792889" y="1443681"/>
              <a:ext cx="693239" cy="11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93 Conector recto">
              <a:extLst>
                <a:ext uri="{FF2B5EF4-FFF2-40B4-BE49-F238E27FC236}">
                  <a16:creationId xmlns:a16="http://schemas.microsoft.com/office/drawing/2014/main" id="{C4CBE1F4-B42D-E24E-9394-9A898E59C0AA}"/>
                </a:ext>
              </a:extLst>
            </p:cNvPr>
            <p:cNvCxnSpPr/>
            <p:nvPr/>
          </p:nvCxnSpPr>
          <p:spPr bwMode="auto">
            <a:xfrm rot="5400000" flipH="1" flipV="1">
              <a:off x="1206302" y="1443681"/>
              <a:ext cx="693239" cy="11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94 Conector recto">
              <a:extLst>
                <a:ext uri="{FF2B5EF4-FFF2-40B4-BE49-F238E27FC236}">
                  <a16:creationId xmlns:a16="http://schemas.microsoft.com/office/drawing/2014/main" id="{11E60DFF-F880-5747-A4CB-3A1665DF5E90}"/>
                </a:ext>
              </a:extLst>
            </p:cNvPr>
            <p:cNvCxnSpPr/>
            <p:nvPr/>
          </p:nvCxnSpPr>
          <p:spPr bwMode="auto">
            <a:xfrm rot="5400000" flipH="1" flipV="1">
              <a:off x="4512522" y="1451976"/>
              <a:ext cx="693240" cy="11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95 Conector recto">
              <a:extLst>
                <a:ext uri="{FF2B5EF4-FFF2-40B4-BE49-F238E27FC236}">
                  <a16:creationId xmlns:a16="http://schemas.microsoft.com/office/drawing/2014/main" id="{EDD44F90-E50E-1A4E-9CD6-5527E4241741}"/>
                </a:ext>
              </a:extLst>
            </p:cNvPr>
            <p:cNvCxnSpPr/>
            <p:nvPr/>
          </p:nvCxnSpPr>
          <p:spPr bwMode="auto">
            <a:xfrm rot="5400000" flipH="1" flipV="1">
              <a:off x="4939131" y="1451976"/>
              <a:ext cx="693240" cy="11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96 Conector recto">
              <a:extLst>
                <a:ext uri="{FF2B5EF4-FFF2-40B4-BE49-F238E27FC236}">
                  <a16:creationId xmlns:a16="http://schemas.microsoft.com/office/drawing/2014/main" id="{C72A38AB-93CE-2E4D-BBA3-784FB58F5E37}"/>
                </a:ext>
              </a:extLst>
            </p:cNvPr>
            <p:cNvCxnSpPr/>
            <p:nvPr/>
          </p:nvCxnSpPr>
          <p:spPr bwMode="auto">
            <a:xfrm rot="5400000" flipH="1" flipV="1">
              <a:off x="5472393" y="1451976"/>
              <a:ext cx="693240" cy="11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101 Conector recto">
              <a:extLst>
                <a:ext uri="{FF2B5EF4-FFF2-40B4-BE49-F238E27FC236}">
                  <a16:creationId xmlns:a16="http://schemas.microsoft.com/office/drawing/2014/main" id="{BF40D880-898F-0141-AD1A-14C2BB4F6CC6}"/>
                </a:ext>
              </a:extLst>
            </p:cNvPr>
            <p:cNvCxnSpPr/>
            <p:nvPr/>
          </p:nvCxnSpPr>
          <p:spPr bwMode="auto">
            <a:xfrm rot="5400000" flipH="1" flipV="1">
              <a:off x="3338162" y="1443681"/>
              <a:ext cx="693239" cy="11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16">
              <a:extLst>
                <a:ext uri="{FF2B5EF4-FFF2-40B4-BE49-F238E27FC236}">
                  <a16:creationId xmlns:a16="http://schemas.microsoft.com/office/drawing/2014/main" id="{CBEE273B-B49F-7A42-93CE-EEF8DE58C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025" y="831023"/>
              <a:ext cx="491785" cy="194344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600" b="1">
                <a:solidFill>
                  <a:schemeClr val="bg1"/>
                </a:solidFill>
                <a:latin typeface="Corbe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Rectangle 16">
              <a:extLst>
                <a:ext uri="{FF2B5EF4-FFF2-40B4-BE49-F238E27FC236}">
                  <a16:creationId xmlns:a16="http://schemas.microsoft.com/office/drawing/2014/main" id="{8CE9816C-C14E-FF47-A299-1BE4472B4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286" y="831023"/>
              <a:ext cx="491785" cy="194344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600" b="1">
                <a:solidFill>
                  <a:schemeClr val="bg1"/>
                </a:solidFill>
                <a:latin typeface="Corbe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" name="Rectangle 16">
              <a:extLst>
                <a:ext uri="{FF2B5EF4-FFF2-40B4-BE49-F238E27FC236}">
                  <a16:creationId xmlns:a16="http://schemas.microsoft.com/office/drawing/2014/main" id="{B1809765-39E1-534B-8195-D1245109B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3697" y="831023"/>
              <a:ext cx="491785" cy="194344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600" b="1">
                <a:solidFill>
                  <a:schemeClr val="bg1"/>
                </a:solidFill>
                <a:latin typeface="Corbe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" name="Rectangle 16">
              <a:extLst>
                <a:ext uri="{FF2B5EF4-FFF2-40B4-BE49-F238E27FC236}">
                  <a16:creationId xmlns:a16="http://schemas.microsoft.com/office/drawing/2014/main" id="{D9AB199A-9D3F-D243-903F-20EAD9280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959" y="831023"/>
              <a:ext cx="491785" cy="194344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600" b="1">
                <a:solidFill>
                  <a:schemeClr val="bg1"/>
                </a:solidFill>
                <a:latin typeface="Corbe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" name="Rectangle 16">
              <a:extLst>
                <a:ext uri="{FF2B5EF4-FFF2-40B4-BE49-F238E27FC236}">
                  <a16:creationId xmlns:a16="http://schemas.microsoft.com/office/drawing/2014/main" id="{986D741E-3D2D-E849-BDA7-6852AF471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220" y="831023"/>
              <a:ext cx="491785" cy="194344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600" b="1">
                <a:solidFill>
                  <a:schemeClr val="bg1"/>
                </a:solidFill>
                <a:latin typeface="Corbe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" name="Rectangle 16">
              <a:extLst>
                <a:ext uri="{FF2B5EF4-FFF2-40B4-BE49-F238E27FC236}">
                  <a16:creationId xmlns:a16="http://schemas.microsoft.com/office/drawing/2014/main" id="{22CE2F4A-B904-2F4B-96D8-F7226FD1D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481" y="831023"/>
              <a:ext cx="491785" cy="194344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600" b="1">
                <a:solidFill>
                  <a:schemeClr val="bg1"/>
                </a:solidFill>
                <a:latin typeface="Corbe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F2BD9449-8EE5-2741-9F1F-2BE560C56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742" y="831023"/>
              <a:ext cx="491785" cy="194344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600" b="1">
                <a:solidFill>
                  <a:schemeClr val="bg1"/>
                </a:solidFill>
                <a:latin typeface="Corbe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" name="Rectangle 16">
              <a:extLst>
                <a:ext uri="{FF2B5EF4-FFF2-40B4-BE49-F238E27FC236}">
                  <a16:creationId xmlns:a16="http://schemas.microsoft.com/office/drawing/2014/main" id="{35657B1C-FD13-284E-A6D2-AD38A8110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0004" y="831023"/>
              <a:ext cx="491785" cy="194344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600" b="1">
                <a:solidFill>
                  <a:schemeClr val="bg1"/>
                </a:solidFill>
                <a:latin typeface="Corbe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" name="Rectangle 16">
              <a:extLst>
                <a:ext uri="{FF2B5EF4-FFF2-40B4-BE49-F238E27FC236}">
                  <a16:creationId xmlns:a16="http://schemas.microsoft.com/office/drawing/2014/main" id="{E7C2DD19-8DFC-404D-B61A-D486EB2BF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3265" y="831023"/>
              <a:ext cx="491785" cy="194344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600" b="1">
                <a:solidFill>
                  <a:schemeClr val="bg1"/>
                </a:solidFill>
                <a:latin typeface="Corbe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" name="AutoShape 50">
              <a:extLst>
                <a:ext uri="{FF2B5EF4-FFF2-40B4-BE49-F238E27FC236}">
                  <a16:creationId xmlns:a16="http://schemas.microsoft.com/office/drawing/2014/main" id="{777B14CF-3B1B-4544-9889-553473F2613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93481" y="1934281"/>
              <a:ext cx="1356291" cy="46215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dirty="0">
                  <a:solidFill>
                    <a:srgbClr val="FFFFFF"/>
                  </a:solidFill>
                  <a:latin typeface="Corbel" pitchFamily="34" charset="0"/>
                  <a:ea typeface="+mn-ea"/>
                  <a:cs typeface="Corbel"/>
                </a:rPr>
                <a:t>Sociedad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dirty="0">
                  <a:solidFill>
                    <a:srgbClr val="FFFFFF"/>
                  </a:solidFill>
                  <a:latin typeface="Corbel" pitchFamily="34" charset="0"/>
                  <a:ea typeface="+mn-ea"/>
                  <a:cs typeface="Corbel"/>
                </a:rPr>
                <a:t>Cooperativa</a:t>
              </a:r>
              <a:endParaRPr lang="es-ES" dirty="0">
                <a:solidFill>
                  <a:srgbClr val="FFFFFF"/>
                </a:solidFill>
                <a:latin typeface="Corbel" pitchFamily="34" charset="0"/>
                <a:ea typeface="+mn-ea"/>
                <a:cs typeface="Corbel"/>
              </a:endParaRPr>
            </a:p>
          </p:txBody>
        </p:sp>
        <p:sp>
          <p:nvSpPr>
            <p:cNvPr id="48" name="Text Box 70">
              <a:extLst>
                <a:ext uri="{FF2B5EF4-FFF2-40B4-BE49-F238E27FC236}">
                  <a16:creationId xmlns:a16="http://schemas.microsoft.com/office/drawing/2014/main" id="{6719FA11-1942-E346-AB32-35FC72A09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7841" y="2582187"/>
              <a:ext cx="168984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s-MX" sz="1600" dirty="0">
                  <a:solidFill>
                    <a:srgbClr val="FFFFFF"/>
                  </a:solidFill>
                  <a:latin typeface="Corbel" charset="0"/>
                </a:rPr>
                <a:t>efectúa cobranza</a:t>
              </a:r>
              <a:endParaRPr lang="es-ES" sz="1600" dirty="0">
                <a:solidFill>
                  <a:srgbClr val="FFFFFF"/>
                </a:solidFill>
                <a:latin typeface="Corbel" charset="0"/>
              </a:endParaRPr>
            </a:p>
          </p:txBody>
        </p:sp>
        <p:cxnSp>
          <p:nvCxnSpPr>
            <p:cNvPr id="49" name="Conector recto de flecha 14">
              <a:extLst>
                <a:ext uri="{FF2B5EF4-FFF2-40B4-BE49-F238E27FC236}">
                  <a16:creationId xmlns:a16="http://schemas.microsoft.com/office/drawing/2014/main" id="{A487BC2A-E440-4B4C-ADB4-788188B899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88364" y="2550494"/>
              <a:ext cx="0" cy="32232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0" name="Conector recto 16">
              <a:extLst>
                <a:ext uri="{FF2B5EF4-FFF2-40B4-BE49-F238E27FC236}">
                  <a16:creationId xmlns:a16="http://schemas.microsoft.com/office/drawing/2014/main" id="{A6108B08-5FF0-D447-BE3E-2AA5806AE0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88364" y="2751464"/>
              <a:ext cx="579477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3" name="Rectángulo redondeado 52">
              <a:extLst>
                <a:ext uri="{FF2B5EF4-FFF2-40B4-BE49-F238E27FC236}">
                  <a16:creationId xmlns:a16="http://schemas.microsoft.com/office/drawing/2014/main" id="{E836E043-DA9A-D84C-93CF-24807E98A0CD}"/>
                </a:ext>
              </a:extLst>
            </p:cNvPr>
            <p:cNvSpPr/>
            <p:nvPr/>
          </p:nvSpPr>
          <p:spPr>
            <a:xfrm>
              <a:off x="3529588" y="3040758"/>
              <a:ext cx="1820184" cy="3903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/>
                <a:t>FONDO</a:t>
              </a:r>
            </a:p>
            <a:p>
              <a:pPr algn="ctr"/>
              <a:r>
                <a:rPr lang="es-MX" sz="1100" dirty="0"/>
                <a:t>REVOLVENTE</a:t>
              </a:r>
            </a:p>
          </p:txBody>
        </p:sp>
        <p:cxnSp>
          <p:nvCxnSpPr>
            <p:cNvPr id="55" name="Conector recto de flecha 14">
              <a:extLst>
                <a:ext uri="{FF2B5EF4-FFF2-40B4-BE49-F238E27FC236}">
                  <a16:creationId xmlns:a16="http://schemas.microsoft.com/office/drawing/2014/main" id="{B2BE5613-2F75-C54D-82F0-F41FCF16CA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94460" y="2702894"/>
              <a:ext cx="0" cy="32232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7064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434"/>
            </a:gs>
            <a:gs pos="36000">
              <a:srgbClr val="FF3434"/>
            </a:gs>
            <a:gs pos="100000">
              <a:srgbClr val="C00000"/>
            </a:gs>
          </a:gsLst>
          <a:lin ang="10800025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4E13730D-61BC-CE45-BDC5-03AA9674A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856" y="141730"/>
            <a:ext cx="39244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MX" sz="2000" dirty="0">
                <a:solidFill>
                  <a:schemeClr val="bg1"/>
                </a:solidFill>
                <a:latin typeface="Corbel" charset="0"/>
              </a:rPr>
              <a:t>Ventajas del crédito arrendamiento</a:t>
            </a:r>
            <a:endParaRPr lang="es-ES" sz="2000" dirty="0">
              <a:solidFill>
                <a:schemeClr val="bg1"/>
              </a:solidFill>
              <a:latin typeface="Corbel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15B04B90-49FB-264E-8FC6-90EC6252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033" y="2959722"/>
            <a:ext cx="55082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MX" sz="1400" dirty="0">
                <a:solidFill>
                  <a:srgbClr val="FFFFFF"/>
                </a:solidFill>
                <a:latin typeface="Corbel" charset="0"/>
              </a:rPr>
              <a:t>h) Se establece un mecanismo de salida y se capitaliza el esfuerzo previo</a:t>
            </a:r>
            <a:endParaRPr lang="es-ES" sz="1400" dirty="0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2DEA452-0FCF-AA4F-BF1D-FAF8A1E4F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033" y="3282501"/>
            <a:ext cx="24721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MX" sz="1400" dirty="0">
                <a:solidFill>
                  <a:srgbClr val="FFFFFF"/>
                </a:solidFill>
                <a:latin typeface="Corbel" charset="0"/>
              </a:rPr>
              <a:t>i) Los activos continúan activos</a:t>
            </a:r>
            <a:endParaRPr lang="es-ES" sz="1400" dirty="0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2F31B4A1-58CE-A64E-9F8D-C1E9372B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033" y="3605280"/>
            <a:ext cx="3264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MX" sz="1400" dirty="0">
                <a:solidFill>
                  <a:srgbClr val="FFFFFF"/>
                </a:solidFill>
                <a:latin typeface="Corbel" charset="0"/>
              </a:rPr>
              <a:t>j) Permite un proceso de selección natural</a:t>
            </a:r>
            <a:endParaRPr lang="es-ES" sz="1400" dirty="0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4ACF8D14-12FC-4B49-8D0F-8F3AF2E04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033" y="700269"/>
            <a:ext cx="36567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MX" sz="1400" dirty="0">
                <a:solidFill>
                  <a:srgbClr val="FFFFFF"/>
                </a:solidFill>
                <a:latin typeface="Corbel" charset="0"/>
              </a:rPr>
              <a:t>a) Se elimina la restricción del importe reducido</a:t>
            </a:r>
            <a:endParaRPr lang="es-ES" sz="1400" dirty="0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BFD03D99-ECD2-1A45-AF89-743945871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033" y="4250838"/>
            <a:ext cx="46442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MX" sz="1400" dirty="0">
                <a:solidFill>
                  <a:srgbClr val="FFFFFF"/>
                </a:solidFill>
                <a:latin typeface="Corbel" charset="0"/>
              </a:rPr>
              <a:t>l) Se incrementa gradualmente el inconveniente de incumplir</a:t>
            </a:r>
            <a:endParaRPr lang="es-ES" sz="1400" dirty="0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50E3C3D1-9790-1E4C-82FF-4036EDD8E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033" y="4573615"/>
            <a:ext cx="45191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MX" sz="1400" dirty="0">
                <a:solidFill>
                  <a:srgbClr val="FFFFFF"/>
                </a:solidFill>
                <a:latin typeface="Corbel" charset="0"/>
              </a:rPr>
              <a:t>m) Se incrementa gradualmente el conveniente de sustituir</a:t>
            </a:r>
            <a:endParaRPr lang="es-ES" sz="1400" dirty="0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8F6601DD-592A-9844-B30F-69B8C1330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033" y="3928059"/>
            <a:ext cx="28745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MX" sz="1400" dirty="0">
                <a:solidFill>
                  <a:srgbClr val="FFFFFF"/>
                </a:solidFill>
                <a:latin typeface="Corbel" charset="0"/>
              </a:rPr>
              <a:t>k) Se facilita la recuperación del bien</a:t>
            </a:r>
            <a:endParaRPr lang="es-ES" sz="1400" dirty="0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C671FF1B-E6ED-534E-85F8-8F3946ED4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033" y="1991385"/>
            <a:ext cx="46378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MX" sz="1400" dirty="0">
                <a:solidFill>
                  <a:srgbClr val="FFFFFF"/>
                </a:solidFill>
                <a:latin typeface="Corbel" charset="0"/>
              </a:rPr>
              <a:t>e) Se reduce el riesgo y se evita el registro de cartera vencida</a:t>
            </a:r>
            <a:endParaRPr lang="es-ES" sz="1400" dirty="0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60028A8D-20F9-7B4E-9E34-76C4BAAA8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033" y="1023048"/>
            <a:ext cx="3746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MX" sz="1400" dirty="0">
                <a:solidFill>
                  <a:srgbClr val="FFFFFF"/>
                </a:solidFill>
                <a:latin typeface="Corbel" charset="0"/>
              </a:rPr>
              <a:t>b) Se dispone de una garantía líquida automática</a:t>
            </a:r>
            <a:endParaRPr lang="es-ES" sz="1400" dirty="0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9932C9C9-D936-9240-8B68-4C5E901C3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033" y="1345827"/>
            <a:ext cx="3411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MX" sz="1400" dirty="0">
                <a:solidFill>
                  <a:srgbClr val="FFFFFF"/>
                </a:solidFill>
                <a:latin typeface="Corbel" charset="0"/>
              </a:rPr>
              <a:t>c) Se diversifica el riesgo de incumplimiento</a:t>
            </a:r>
            <a:endParaRPr lang="es-ES" sz="1400" dirty="0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813F1FD7-FF6A-E84F-8A50-E4E92D97B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033" y="1668606"/>
            <a:ext cx="6000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MX" sz="1400" dirty="0">
                <a:solidFill>
                  <a:srgbClr val="FFFFFF"/>
                </a:solidFill>
                <a:latin typeface="Corbel" charset="0"/>
              </a:rPr>
              <a:t>d) Un grupo de expertos se compromete en el cumplimiento de cada operación</a:t>
            </a:r>
            <a:endParaRPr lang="es-ES" sz="1400" dirty="0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FFE2DD61-EA3E-AB40-A354-BFB1ED537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033" y="2314164"/>
            <a:ext cx="6894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MX" sz="1400" dirty="0">
                <a:solidFill>
                  <a:srgbClr val="FFFFFF"/>
                </a:solidFill>
                <a:latin typeface="Corbel" charset="0"/>
              </a:rPr>
              <a:t>f) Un tercero se hace cargo de la administración del préstamo, la cobranza y la amortización</a:t>
            </a:r>
            <a:endParaRPr lang="es-ES" sz="1400" dirty="0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36C67A21-2CEE-BC4C-9535-DE50D225B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033" y="2636943"/>
            <a:ext cx="33329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MX" sz="1400" dirty="0">
                <a:solidFill>
                  <a:srgbClr val="FFFFFF"/>
                </a:solidFill>
                <a:latin typeface="Corbel" charset="0"/>
              </a:rPr>
              <a:t>g) Se consolidan las capacidades de ahorro</a:t>
            </a:r>
            <a:endParaRPr lang="es-ES" sz="1400" dirty="0">
              <a:solidFill>
                <a:srgbClr val="FFFFFF"/>
              </a:solidFill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2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ctrTitle"/>
          </p:nvPr>
        </p:nvSpPr>
        <p:spPr>
          <a:xfrm>
            <a:off x="429768" y="530559"/>
            <a:ext cx="3620100" cy="38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7030A0"/>
                </a:solidFill>
              </a:rPr>
              <a:t>Taller </a:t>
            </a:r>
            <a:r>
              <a:rPr lang="en" sz="4000" dirty="0" err="1">
                <a:solidFill>
                  <a:srgbClr val="7030A0"/>
                </a:solidFill>
              </a:rPr>
              <a:t>sobre</a:t>
            </a:r>
            <a:r>
              <a:rPr lang="en" sz="4000" dirty="0">
                <a:solidFill>
                  <a:srgbClr val="7030A0"/>
                </a:solidFill>
              </a:rPr>
              <a:t> un nuevo </a:t>
            </a:r>
            <a:r>
              <a:rPr lang="en" sz="4000" dirty="0" err="1">
                <a:solidFill>
                  <a:srgbClr val="7030A0"/>
                </a:solidFill>
              </a:rPr>
              <a:t>esquema</a:t>
            </a:r>
            <a:r>
              <a:rPr lang="en" sz="4000" dirty="0">
                <a:solidFill>
                  <a:srgbClr val="7030A0"/>
                </a:solidFill>
              </a:rPr>
              <a:t> de </a:t>
            </a:r>
            <a:r>
              <a:rPr lang="en" sz="4000" dirty="0" err="1">
                <a:solidFill>
                  <a:srgbClr val="7030A0"/>
                </a:solidFill>
              </a:rPr>
              <a:t>financiamiento</a:t>
            </a:r>
            <a:r>
              <a:rPr lang="en" sz="4000" dirty="0">
                <a:solidFill>
                  <a:srgbClr val="7030A0"/>
                </a:solidFill>
              </a:rPr>
              <a:t> para las </a:t>
            </a:r>
            <a:r>
              <a:rPr lang="en" sz="4000" dirty="0" err="1">
                <a:solidFill>
                  <a:srgbClr val="7030A0"/>
                </a:solidFill>
              </a:rPr>
              <a:t>mypes</a:t>
            </a:r>
            <a:endParaRPr sz="4000" dirty="0">
              <a:solidFill>
                <a:srgbClr val="7030A0"/>
              </a:solidFill>
            </a:endParaRPr>
          </a:p>
        </p:txBody>
      </p:sp>
      <p:grpSp>
        <p:nvGrpSpPr>
          <p:cNvPr id="3" name="Google Shape;954;p40">
            <a:extLst>
              <a:ext uri="{FF2B5EF4-FFF2-40B4-BE49-F238E27FC236}">
                <a16:creationId xmlns:a16="http://schemas.microsoft.com/office/drawing/2014/main" id="{54F63260-DE0B-9048-BE64-4ADF5A3258DB}"/>
              </a:ext>
            </a:extLst>
          </p:cNvPr>
          <p:cNvGrpSpPr/>
          <p:nvPr/>
        </p:nvGrpSpPr>
        <p:grpSpPr>
          <a:xfrm>
            <a:off x="4166401" y="4677110"/>
            <a:ext cx="303698" cy="445825"/>
            <a:chOff x="655600" y="3183978"/>
            <a:chExt cx="490627" cy="720234"/>
          </a:xfrm>
        </p:grpSpPr>
        <p:sp>
          <p:nvSpPr>
            <p:cNvPr id="4" name="Google Shape;955;p40">
              <a:extLst>
                <a:ext uri="{FF2B5EF4-FFF2-40B4-BE49-F238E27FC236}">
                  <a16:creationId xmlns:a16="http://schemas.microsoft.com/office/drawing/2014/main" id="{33C786B0-1214-9049-BC62-E69D1973AE3E}"/>
                </a:ext>
              </a:extLst>
            </p:cNvPr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956;p40">
              <a:extLst>
                <a:ext uri="{FF2B5EF4-FFF2-40B4-BE49-F238E27FC236}">
                  <a16:creationId xmlns:a16="http://schemas.microsoft.com/office/drawing/2014/main" id="{03B7212B-A73E-BB49-A3DE-6564E9CDCF94}"/>
                </a:ext>
              </a:extLst>
            </p:cNvPr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57;p40">
              <a:extLst>
                <a:ext uri="{FF2B5EF4-FFF2-40B4-BE49-F238E27FC236}">
                  <a16:creationId xmlns:a16="http://schemas.microsoft.com/office/drawing/2014/main" id="{C9C9DE60-FE53-E648-B700-1FAD63E03CDF}"/>
                </a:ext>
              </a:extLst>
            </p:cNvPr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58;p40">
              <a:extLst>
                <a:ext uri="{FF2B5EF4-FFF2-40B4-BE49-F238E27FC236}">
                  <a16:creationId xmlns:a16="http://schemas.microsoft.com/office/drawing/2014/main" id="{E360D2BA-4794-EE4D-8996-1FFDEBBD23D3}"/>
                </a:ext>
              </a:extLst>
            </p:cNvPr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59;p40">
              <a:extLst>
                <a:ext uri="{FF2B5EF4-FFF2-40B4-BE49-F238E27FC236}">
                  <a16:creationId xmlns:a16="http://schemas.microsoft.com/office/drawing/2014/main" id="{36BF7B55-0D7F-2040-865D-A1A046F73FBF}"/>
                </a:ext>
              </a:extLst>
            </p:cNvPr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53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7D6FF9E-EE66-494D-B8F4-27BD20A62826}"/>
              </a:ext>
            </a:extLst>
          </p:cNvPr>
          <p:cNvGrpSpPr/>
          <p:nvPr/>
        </p:nvGrpSpPr>
        <p:grpSpPr>
          <a:xfrm>
            <a:off x="1627632" y="448056"/>
            <a:ext cx="5650992" cy="1828800"/>
            <a:chOff x="1627632" y="448056"/>
            <a:chExt cx="5650992" cy="1828800"/>
          </a:xfrm>
        </p:grpSpPr>
        <p:sp>
          <p:nvSpPr>
            <p:cNvPr id="4" name="Cubo 3">
              <a:extLst>
                <a:ext uri="{FF2B5EF4-FFF2-40B4-BE49-F238E27FC236}">
                  <a16:creationId xmlns:a16="http://schemas.microsoft.com/office/drawing/2014/main" id="{8EB93B5B-DEEA-9946-818A-D8402DD4C317}"/>
                </a:ext>
              </a:extLst>
            </p:cNvPr>
            <p:cNvSpPr/>
            <p:nvPr/>
          </p:nvSpPr>
          <p:spPr>
            <a:xfrm>
              <a:off x="1627632" y="722376"/>
              <a:ext cx="2029968" cy="1143000"/>
            </a:xfrm>
            <a:prstGeom prst="cube">
              <a:avLst/>
            </a:prstGeom>
            <a:gradFill>
              <a:gsLst>
                <a:gs pos="0">
                  <a:srgbClr val="0070C0"/>
                </a:gs>
                <a:gs pos="47000">
                  <a:srgbClr val="0070C0"/>
                </a:gs>
                <a:gs pos="92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Lata 4">
              <a:extLst>
                <a:ext uri="{FF2B5EF4-FFF2-40B4-BE49-F238E27FC236}">
                  <a16:creationId xmlns:a16="http://schemas.microsoft.com/office/drawing/2014/main" id="{7C71C305-A70B-4D49-AFDC-A3CDC4C317D5}"/>
                </a:ext>
              </a:extLst>
            </p:cNvPr>
            <p:cNvSpPr/>
            <p:nvPr/>
          </p:nvSpPr>
          <p:spPr>
            <a:xfrm>
              <a:off x="6035040" y="448056"/>
              <a:ext cx="1243584" cy="1828800"/>
            </a:xfrm>
            <a:prstGeom prst="can">
              <a:avLst/>
            </a:prstGeom>
            <a:gradFill>
              <a:gsLst>
                <a:gs pos="0">
                  <a:schemeClr val="accent3"/>
                </a:gs>
                <a:gs pos="48000">
                  <a:schemeClr val="accent3"/>
                </a:gs>
                <a:gs pos="89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A9E2938-0D2B-9E42-880D-97FE8A216AE5}"/>
                </a:ext>
              </a:extLst>
            </p:cNvPr>
            <p:cNvSpPr txBox="1"/>
            <p:nvPr/>
          </p:nvSpPr>
          <p:spPr>
            <a:xfrm>
              <a:off x="1801368" y="1275586"/>
              <a:ext cx="13420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dirty="0">
                  <a:solidFill>
                    <a:schemeClr val="bg1"/>
                  </a:solidFill>
                </a:rPr>
                <a:t>ACTIVOS FIJOS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14A6EA05-E314-5D40-AC2C-D255E7C386A6}"/>
                </a:ext>
              </a:extLst>
            </p:cNvPr>
            <p:cNvSpPr txBox="1"/>
            <p:nvPr/>
          </p:nvSpPr>
          <p:spPr>
            <a:xfrm>
              <a:off x="6088563" y="1183254"/>
              <a:ext cx="11512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</a:rPr>
                <a:t>CAPITAL </a:t>
              </a:r>
            </a:p>
            <a:p>
              <a:pPr algn="ctr"/>
              <a:r>
                <a:rPr lang="es-MX" sz="1200" dirty="0">
                  <a:solidFill>
                    <a:schemeClr val="bg1"/>
                  </a:solidFill>
                </a:rPr>
                <a:t>DE TRABAJO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3D285C74-0E6B-C64A-A3D1-BEF59F3985E3}"/>
              </a:ext>
            </a:extLst>
          </p:cNvPr>
          <p:cNvGrpSpPr/>
          <p:nvPr/>
        </p:nvGrpSpPr>
        <p:grpSpPr>
          <a:xfrm>
            <a:off x="950976" y="2276856"/>
            <a:ext cx="6898346" cy="2061973"/>
            <a:chOff x="950976" y="2276856"/>
            <a:chExt cx="6898346" cy="2061973"/>
          </a:xfrm>
        </p:grpSpPr>
        <p:sp>
          <p:nvSpPr>
            <p:cNvPr id="8" name="Cubo 7">
              <a:extLst>
                <a:ext uri="{FF2B5EF4-FFF2-40B4-BE49-F238E27FC236}">
                  <a16:creationId xmlns:a16="http://schemas.microsoft.com/office/drawing/2014/main" id="{F3FF0E31-C3A1-9744-AE9C-B44A9AB7DDFB}"/>
                </a:ext>
              </a:extLst>
            </p:cNvPr>
            <p:cNvSpPr/>
            <p:nvPr/>
          </p:nvSpPr>
          <p:spPr>
            <a:xfrm>
              <a:off x="950976" y="3195829"/>
              <a:ext cx="2706624" cy="1143000"/>
            </a:xfrm>
            <a:prstGeom prst="cube">
              <a:avLst/>
            </a:prstGeom>
            <a:gradFill>
              <a:gsLst>
                <a:gs pos="0">
                  <a:schemeClr val="accent4"/>
                </a:gs>
                <a:gs pos="47000">
                  <a:schemeClr val="accent5"/>
                </a:gs>
                <a:gs pos="92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F959E1DA-94FE-E845-B556-0CC502AAF76B}"/>
                </a:ext>
              </a:extLst>
            </p:cNvPr>
            <p:cNvSpPr txBox="1"/>
            <p:nvPr/>
          </p:nvSpPr>
          <p:spPr>
            <a:xfrm>
              <a:off x="1289304" y="3767328"/>
              <a:ext cx="17203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FINANCIAMIENTO</a:t>
              </a:r>
            </a:p>
          </p:txBody>
        </p:sp>
        <p:sp>
          <p:nvSpPr>
            <p:cNvPr id="12" name="Cubo 11">
              <a:extLst>
                <a:ext uri="{FF2B5EF4-FFF2-40B4-BE49-F238E27FC236}">
                  <a16:creationId xmlns:a16="http://schemas.microsoft.com/office/drawing/2014/main" id="{E820FE91-ED10-9F41-8DD1-03C7B06A1AAC}"/>
                </a:ext>
              </a:extLst>
            </p:cNvPr>
            <p:cNvSpPr/>
            <p:nvPr/>
          </p:nvSpPr>
          <p:spPr>
            <a:xfrm>
              <a:off x="5035831" y="3195828"/>
              <a:ext cx="1995905" cy="1143000"/>
            </a:xfrm>
            <a:prstGeom prst="cube">
              <a:avLst/>
            </a:prstGeom>
            <a:gradFill>
              <a:gsLst>
                <a:gs pos="0">
                  <a:schemeClr val="accent4"/>
                </a:gs>
                <a:gs pos="47000">
                  <a:schemeClr val="accent5"/>
                </a:gs>
                <a:gs pos="92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Cubo 12">
              <a:extLst>
                <a:ext uri="{FF2B5EF4-FFF2-40B4-BE49-F238E27FC236}">
                  <a16:creationId xmlns:a16="http://schemas.microsoft.com/office/drawing/2014/main" id="{691D10E1-777F-9047-95DF-E66FD7E2B196}"/>
                </a:ext>
              </a:extLst>
            </p:cNvPr>
            <p:cNvSpPr/>
            <p:nvPr/>
          </p:nvSpPr>
          <p:spPr>
            <a:xfrm>
              <a:off x="6856743" y="3195828"/>
              <a:ext cx="992579" cy="1143000"/>
            </a:xfrm>
            <a:prstGeom prst="cube">
              <a:avLst/>
            </a:prstGeom>
            <a:gradFill>
              <a:gsLst>
                <a:gs pos="0">
                  <a:schemeClr val="accent4"/>
                </a:gs>
                <a:gs pos="47000">
                  <a:schemeClr val="accent5"/>
                </a:gs>
                <a:gs pos="92000">
                  <a:schemeClr val="accent4"/>
                </a:gs>
              </a:gsLst>
              <a:path path="circle">
                <a:fillToRect l="100000" t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0D3DE7F-BBE9-AA4E-B067-9C2B2EAE930E}"/>
                </a:ext>
              </a:extLst>
            </p:cNvPr>
            <p:cNvSpPr txBox="1"/>
            <p:nvPr/>
          </p:nvSpPr>
          <p:spPr>
            <a:xfrm>
              <a:off x="6829311" y="3921216"/>
              <a:ext cx="8210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dirty="0"/>
                <a:t>CRÉDITO</a:t>
              </a:r>
            </a:p>
          </p:txBody>
        </p:sp>
        <p:grpSp>
          <p:nvGrpSpPr>
            <p:cNvPr id="14" name="Google Shape;911;p40">
              <a:extLst>
                <a:ext uri="{FF2B5EF4-FFF2-40B4-BE49-F238E27FC236}">
                  <a16:creationId xmlns:a16="http://schemas.microsoft.com/office/drawing/2014/main" id="{48D71617-67A2-3941-8A21-6210A4DEBE0F}"/>
                </a:ext>
              </a:extLst>
            </p:cNvPr>
            <p:cNvGrpSpPr/>
            <p:nvPr/>
          </p:nvGrpSpPr>
          <p:grpSpPr>
            <a:xfrm>
              <a:off x="4275545" y="2276856"/>
              <a:ext cx="445785" cy="421964"/>
              <a:chOff x="10914544" y="4407150"/>
              <a:chExt cx="720170" cy="681687"/>
            </a:xfrm>
          </p:grpSpPr>
          <p:sp>
            <p:nvSpPr>
              <p:cNvPr id="16" name="Google Shape;912;p40">
                <a:extLst>
                  <a:ext uri="{FF2B5EF4-FFF2-40B4-BE49-F238E27FC236}">
                    <a16:creationId xmlns:a16="http://schemas.microsoft.com/office/drawing/2014/main" id="{10DBB4DE-D071-EE43-B5F7-83A425C51859}"/>
                  </a:ext>
                </a:extLst>
              </p:cNvPr>
              <p:cNvSpPr/>
              <p:nvPr/>
            </p:nvSpPr>
            <p:spPr>
              <a:xfrm>
                <a:off x="10914544" y="4407150"/>
                <a:ext cx="349099" cy="3929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12" extrusionOk="0">
                    <a:moveTo>
                      <a:pt x="138" y="607"/>
                    </a:moveTo>
                    <a:cubicBezTo>
                      <a:pt x="0" y="469"/>
                      <a:pt x="0" y="243"/>
                      <a:pt x="138" y="104"/>
                    </a:cubicBezTo>
                    <a:cubicBezTo>
                      <a:pt x="206" y="37"/>
                      <a:pt x="295" y="0"/>
                      <a:pt x="390" y="0"/>
                    </a:cubicBezTo>
                    <a:cubicBezTo>
                      <a:pt x="480" y="0"/>
                      <a:pt x="566" y="33"/>
                      <a:pt x="632" y="94"/>
                    </a:cubicBezTo>
                    <a:cubicBezTo>
                      <a:pt x="565" y="166"/>
                      <a:pt x="529" y="258"/>
                      <a:pt x="529" y="356"/>
                    </a:cubicBezTo>
                    <a:cubicBezTo>
                      <a:pt x="529" y="454"/>
                      <a:pt x="565" y="546"/>
                      <a:pt x="632" y="617"/>
                    </a:cubicBezTo>
                    <a:cubicBezTo>
                      <a:pt x="566" y="678"/>
                      <a:pt x="480" y="712"/>
                      <a:pt x="390" y="712"/>
                    </a:cubicBezTo>
                    <a:cubicBezTo>
                      <a:pt x="295" y="712"/>
                      <a:pt x="206" y="675"/>
                      <a:pt x="138" y="6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913;p40">
                <a:extLst>
                  <a:ext uri="{FF2B5EF4-FFF2-40B4-BE49-F238E27FC236}">
                    <a16:creationId xmlns:a16="http://schemas.microsoft.com/office/drawing/2014/main" id="{404DFAC3-8C28-1B45-B947-950C24134F66}"/>
                  </a:ext>
                </a:extLst>
              </p:cNvPr>
              <p:cNvSpPr/>
              <p:nvPr/>
            </p:nvSpPr>
            <p:spPr>
              <a:xfrm>
                <a:off x="10933187" y="4759296"/>
                <a:ext cx="393264" cy="329541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97" extrusionOk="0">
                    <a:moveTo>
                      <a:pt x="356" y="102"/>
                    </a:moveTo>
                    <a:cubicBezTo>
                      <a:pt x="454" y="102"/>
                      <a:pt x="546" y="66"/>
                      <a:pt x="618" y="0"/>
                    </a:cubicBezTo>
                    <a:cubicBezTo>
                      <a:pt x="679" y="66"/>
                      <a:pt x="712" y="151"/>
                      <a:pt x="712" y="241"/>
                    </a:cubicBezTo>
                    <a:cubicBezTo>
                      <a:pt x="712" y="337"/>
                      <a:pt x="675" y="426"/>
                      <a:pt x="608" y="493"/>
                    </a:cubicBezTo>
                    <a:cubicBezTo>
                      <a:pt x="541" y="560"/>
                      <a:pt x="451" y="597"/>
                      <a:pt x="356" y="597"/>
                    </a:cubicBezTo>
                    <a:cubicBezTo>
                      <a:pt x="261" y="597"/>
                      <a:pt x="172" y="560"/>
                      <a:pt x="104" y="493"/>
                    </a:cubicBezTo>
                    <a:cubicBezTo>
                      <a:pt x="37" y="426"/>
                      <a:pt x="0" y="337"/>
                      <a:pt x="0" y="241"/>
                    </a:cubicBezTo>
                    <a:cubicBezTo>
                      <a:pt x="0" y="151"/>
                      <a:pt x="34" y="66"/>
                      <a:pt x="95" y="0"/>
                    </a:cubicBezTo>
                    <a:cubicBezTo>
                      <a:pt x="166" y="66"/>
                      <a:pt x="258" y="102"/>
                      <a:pt x="356" y="1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914;p40">
                <a:extLst>
                  <a:ext uri="{FF2B5EF4-FFF2-40B4-BE49-F238E27FC236}">
                    <a16:creationId xmlns:a16="http://schemas.microsoft.com/office/drawing/2014/main" id="{93865880-0E72-124D-94F3-45A319117EB3}"/>
                  </a:ext>
                </a:extLst>
              </p:cNvPr>
              <p:cNvSpPr/>
              <p:nvPr/>
            </p:nvSpPr>
            <p:spPr>
              <a:xfrm>
                <a:off x="11285615" y="4696357"/>
                <a:ext cx="330458" cy="392479"/>
              </a:xfrm>
              <a:custGeom>
                <a:avLst/>
                <a:gdLst/>
                <a:ahLst/>
                <a:cxnLst/>
                <a:rect l="l" t="t" r="r" b="b"/>
                <a:pathLst>
                  <a:path w="598" h="711" extrusionOk="0">
                    <a:moveTo>
                      <a:pt x="493" y="607"/>
                    </a:moveTo>
                    <a:cubicBezTo>
                      <a:pt x="426" y="674"/>
                      <a:pt x="337" y="711"/>
                      <a:pt x="242" y="711"/>
                    </a:cubicBezTo>
                    <a:cubicBezTo>
                      <a:pt x="152" y="711"/>
                      <a:pt x="66" y="678"/>
                      <a:pt x="0" y="617"/>
                    </a:cubicBezTo>
                    <a:cubicBezTo>
                      <a:pt x="67" y="546"/>
                      <a:pt x="103" y="453"/>
                      <a:pt x="103" y="355"/>
                    </a:cubicBezTo>
                    <a:cubicBezTo>
                      <a:pt x="103" y="258"/>
                      <a:pt x="67" y="165"/>
                      <a:pt x="0" y="94"/>
                    </a:cubicBezTo>
                    <a:cubicBezTo>
                      <a:pt x="66" y="33"/>
                      <a:pt x="152" y="0"/>
                      <a:pt x="242" y="0"/>
                    </a:cubicBezTo>
                    <a:cubicBezTo>
                      <a:pt x="337" y="0"/>
                      <a:pt x="426" y="37"/>
                      <a:pt x="493" y="104"/>
                    </a:cubicBezTo>
                    <a:cubicBezTo>
                      <a:pt x="561" y="171"/>
                      <a:pt x="598" y="260"/>
                      <a:pt x="598" y="355"/>
                    </a:cubicBezTo>
                    <a:cubicBezTo>
                      <a:pt x="598" y="451"/>
                      <a:pt x="561" y="540"/>
                      <a:pt x="493" y="6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915;p40">
                <a:extLst>
                  <a:ext uri="{FF2B5EF4-FFF2-40B4-BE49-F238E27FC236}">
                    <a16:creationId xmlns:a16="http://schemas.microsoft.com/office/drawing/2014/main" id="{F98CB5AA-400E-F448-AE5D-F6CC03A231F1}"/>
                  </a:ext>
                </a:extLst>
              </p:cNvPr>
              <p:cNvSpPr/>
              <p:nvPr/>
            </p:nvSpPr>
            <p:spPr>
              <a:xfrm>
                <a:off x="11222808" y="4407150"/>
                <a:ext cx="411906" cy="329541"/>
              </a:xfrm>
              <a:custGeom>
                <a:avLst/>
                <a:gdLst/>
                <a:ahLst/>
                <a:cxnLst/>
                <a:rect l="l" t="t" r="r" b="b"/>
                <a:pathLst>
                  <a:path w="746" h="597" extrusionOk="0">
                    <a:moveTo>
                      <a:pt x="356" y="0"/>
                    </a:moveTo>
                    <a:cubicBezTo>
                      <a:pt x="451" y="0"/>
                      <a:pt x="540" y="37"/>
                      <a:pt x="607" y="104"/>
                    </a:cubicBezTo>
                    <a:cubicBezTo>
                      <a:pt x="743" y="240"/>
                      <a:pt x="746" y="458"/>
                      <a:pt x="617" y="597"/>
                    </a:cubicBezTo>
                    <a:cubicBezTo>
                      <a:pt x="546" y="531"/>
                      <a:pt x="454" y="495"/>
                      <a:pt x="356" y="495"/>
                    </a:cubicBezTo>
                    <a:cubicBezTo>
                      <a:pt x="258" y="495"/>
                      <a:pt x="166" y="531"/>
                      <a:pt x="94" y="597"/>
                    </a:cubicBezTo>
                    <a:cubicBezTo>
                      <a:pt x="33" y="531"/>
                      <a:pt x="0" y="446"/>
                      <a:pt x="0" y="356"/>
                    </a:cubicBezTo>
                    <a:cubicBezTo>
                      <a:pt x="0" y="261"/>
                      <a:pt x="37" y="171"/>
                      <a:pt x="104" y="104"/>
                    </a:cubicBezTo>
                    <a:cubicBezTo>
                      <a:pt x="171" y="37"/>
                      <a:pt x="261" y="0"/>
                      <a:pt x="3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439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>
                <a:lumMod val="40000"/>
                <a:lumOff val="60000"/>
              </a:schemeClr>
            </a:gs>
            <a:gs pos="51000">
              <a:schemeClr val="dk2"/>
            </a:gs>
            <a:gs pos="100000">
              <a:schemeClr val="dk2"/>
            </a:gs>
          </a:gsLst>
          <a:lin ang="10800000" scaled="0"/>
        </a:gra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48F2BAB7-6903-1845-9207-046A0D36289D}"/>
              </a:ext>
            </a:extLst>
          </p:cNvPr>
          <p:cNvGrpSpPr/>
          <p:nvPr/>
        </p:nvGrpSpPr>
        <p:grpSpPr>
          <a:xfrm>
            <a:off x="1015753" y="822960"/>
            <a:ext cx="6710927" cy="3726180"/>
            <a:chOff x="1015753" y="822960"/>
            <a:chExt cx="6710927" cy="3726180"/>
          </a:xfrm>
        </p:grpSpPr>
        <p:sp>
          <p:nvSpPr>
            <p:cNvPr id="2" name="Cubo 1">
              <a:extLst>
                <a:ext uri="{FF2B5EF4-FFF2-40B4-BE49-F238E27FC236}">
                  <a16:creationId xmlns:a16="http://schemas.microsoft.com/office/drawing/2014/main" id="{22E945E5-949C-604B-813D-FE8BAE699E23}"/>
                </a:ext>
              </a:extLst>
            </p:cNvPr>
            <p:cNvSpPr/>
            <p:nvPr/>
          </p:nvSpPr>
          <p:spPr>
            <a:xfrm>
              <a:off x="5577840" y="822960"/>
              <a:ext cx="2148840" cy="4572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Recursos propios</a:t>
              </a:r>
            </a:p>
          </p:txBody>
        </p:sp>
        <p:sp>
          <p:nvSpPr>
            <p:cNvPr id="8" name="Cubo 7">
              <a:extLst>
                <a:ext uri="{FF2B5EF4-FFF2-40B4-BE49-F238E27FC236}">
                  <a16:creationId xmlns:a16="http://schemas.microsoft.com/office/drawing/2014/main" id="{21FB6E61-5785-B44D-AAF0-7FE52334CEE1}"/>
                </a:ext>
              </a:extLst>
            </p:cNvPr>
            <p:cNvSpPr/>
            <p:nvPr/>
          </p:nvSpPr>
          <p:spPr>
            <a:xfrm>
              <a:off x="5577840" y="1640205"/>
              <a:ext cx="2148840" cy="4572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Participación en riesgo</a:t>
              </a:r>
            </a:p>
          </p:txBody>
        </p:sp>
        <p:sp>
          <p:nvSpPr>
            <p:cNvPr id="9" name="Cubo 8">
              <a:extLst>
                <a:ext uri="{FF2B5EF4-FFF2-40B4-BE49-F238E27FC236}">
                  <a16:creationId xmlns:a16="http://schemas.microsoft.com/office/drawing/2014/main" id="{BE0B6D92-D4DE-0941-8C39-32FF532E76B6}"/>
                </a:ext>
              </a:extLst>
            </p:cNvPr>
            <p:cNvSpPr/>
            <p:nvPr/>
          </p:nvSpPr>
          <p:spPr>
            <a:xfrm>
              <a:off x="5577840" y="2457450"/>
              <a:ext cx="2148840" cy="4572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Compradores</a:t>
              </a:r>
            </a:p>
          </p:txBody>
        </p:sp>
        <p:sp>
          <p:nvSpPr>
            <p:cNvPr id="10" name="Cubo 9">
              <a:extLst>
                <a:ext uri="{FF2B5EF4-FFF2-40B4-BE49-F238E27FC236}">
                  <a16:creationId xmlns:a16="http://schemas.microsoft.com/office/drawing/2014/main" id="{0641D709-396D-0A41-A5CB-F30339A8077C}"/>
                </a:ext>
              </a:extLst>
            </p:cNvPr>
            <p:cNvSpPr/>
            <p:nvPr/>
          </p:nvSpPr>
          <p:spPr>
            <a:xfrm>
              <a:off x="5577840" y="3274695"/>
              <a:ext cx="2148840" cy="4572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Proveedores</a:t>
              </a:r>
            </a:p>
          </p:txBody>
        </p:sp>
        <p:sp>
          <p:nvSpPr>
            <p:cNvPr id="11" name="Cubo 10">
              <a:extLst>
                <a:ext uri="{FF2B5EF4-FFF2-40B4-BE49-F238E27FC236}">
                  <a16:creationId xmlns:a16="http://schemas.microsoft.com/office/drawing/2014/main" id="{E4A07ED9-0EA3-2848-8F7C-B1A6F4BBDDC6}"/>
                </a:ext>
              </a:extLst>
            </p:cNvPr>
            <p:cNvSpPr/>
            <p:nvPr/>
          </p:nvSpPr>
          <p:spPr>
            <a:xfrm>
              <a:off x="5577840" y="4091940"/>
              <a:ext cx="2148840" cy="4572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Crédito</a:t>
              </a: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0D86087D-41A7-DD4C-AC45-7A98CC559899}"/>
                </a:ext>
              </a:extLst>
            </p:cNvPr>
            <p:cNvCxnSpPr/>
            <p:nvPr/>
          </p:nvCxnSpPr>
          <p:spPr>
            <a:xfrm>
              <a:off x="4910328" y="1051560"/>
              <a:ext cx="0" cy="338328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E23431C2-72C8-B541-9C2F-F5E064B002B9}"/>
                </a:ext>
              </a:extLst>
            </p:cNvPr>
            <p:cNvCxnSpPr/>
            <p:nvPr/>
          </p:nvCxnSpPr>
          <p:spPr>
            <a:xfrm>
              <a:off x="4910328" y="1051560"/>
              <a:ext cx="66751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374BF955-11F4-F648-BD62-E63144392088}"/>
                </a:ext>
              </a:extLst>
            </p:cNvPr>
            <p:cNvCxnSpPr/>
            <p:nvPr/>
          </p:nvCxnSpPr>
          <p:spPr>
            <a:xfrm>
              <a:off x="4907280" y="1944624"/>
              <a:ext cx="66751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F9E0B58F-2B52-A349-A4FF-9D9D450E9B54}"/>
                </a:ext>
              </a:extLst>
            </p:cNvPr>
            <p:cNvCxnSpPr/>
            <p:nvPr/>
          </p:nvCxnSpPr>
          <p:spPr>
            <a:xfrm>
              <a:off x="4907280" y="2810256"/>
              <a:ext cx="66751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A5485585-42C4-E540-B6E6-2E071219CCF6}"/>
                </a:ext>
              </a:extLst>
            </p:cNvPr>
            <p:cNvCxnSpPr/>
            <p:nvPr/>
          </p:nvCxnSpPr>
          <p:spPr>
            <a:xfrm>
              <a:off x="4881372" y="3575304"/>
              <a:ext cx="66751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2099B642-61A1-E74D-BF37-5B81664D9959}"/>
                </a:ext>
              </a:extLst>
            </p:cNvPr>
            <p:cNvCxnSpPr/>
            <p:nvPr/>
          </p:nvCxnSpPr>
          <p:spPr>
            <a:xfrm>
              <a:off x="4881372" y="4434840"/>
              <a:ext cx="66751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62C154AE-BE64-A446-8AE9-153067DE6DD5}"/>
                </a:ext>
              </a:extLst>
            </p:cNvPr>
            <p:cNvSpPr txBox="1"/>
            <p:nvPr/>
          </p:nvSpPr>
          <p:spPr>
            <a:xfrm>
              <a:off x="1015753" y="2097405"/>
              <a:ext cx="32560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solidFill>
                    <a:srgbClr val="0070C0"/>
                  </a:solidFill>
                </a:rPr>
                <a:t>FINANCIAMIENTO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802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>
            <a:spLocks noGrp="1"/>
          </p:cNvSpPr>
          <p:nvPr>
            <p:ph type="title"/>
          </p:nvPr>
        </p:nvSpPr>
        <p:spPr>
          <a:xfrm>
            <a:off x="608275" y="2571750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s-ES" dirty="0"/>
              <a:t>Nadie confiará en un proyecto en el que su principal promotor y protagonista no está dispuesto a apostar un bien patrimonial para él importante e incluso significativo</a:t>
            </a:r>
            <a:r>
              <a:rPr lang="es-MX" dirty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4000">
              <a:schemeClr val="accent1"/>
            </a:gs>
            <a:gs pos="46000">
              <a:schemeClr val="dk2"/>
            </a:gs>
            <a:gs pos="100000">
              <a:schemeClr val="dk2"/>
            </a:gs>
          </a:gsLst>
          <a:lin ang="10800000" scaled="0"/>
        </a:gra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8A84878-8972-8845-B9D8-75B17D701B5F}"/>
              </a:ext>
            </a:extLst>
          </p:cNvPr>
          <p:cNvSpPr txBox="1"/>
          <p:nvPr/>
        </p:nvSpPr>
        <p:spPr>
          <a:xfrm>
            <a:off x="201168" y="1773936"/>
            <a:ext cx="8452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Persuadir a un familiar, amigo o vecino, de colocar recursos </a:t>
            </a:r>
          </a:p>
          <a:p>
            <a:r>
              <a:rPr lang="es-ES" sz="2400" dirty="0">
                <a:solidFill>
                  <a:schemeClr val="bg1"/>
                </a:solidFill>
              </a:rPr>
              <a:t>en posición de riesgo, en forma definitiva o temporal, </a:t>
            </a:r>
          </a:p>
          <a:p>
            <a:r>
              <a:rPr lang="es-ES" sz="2400" dirty="0">
                <a:solidFill>
                  <a:schemeClr val="bg1"/>
                </a:solidFill>
              </a:rPr>
              <a:t>para contribuir a financiar los requerimientos de la empresa </a:t>
            </a:r>
          </a:p>
        </p:txBody>
      </p:sp>
    </p:spTree>
    <p:extLst>
      <p:ext uri="{BB962C8B-B14F-4D97-AF65-F5344CB8AC3E}">
        <p14:creationId xmlns:p14="http://schemas.microsoft.com/office/powerpoint/2010/main" val="339254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4000">
              <a:schemeClr val="accent3">
                <a:lumMod val="75000"/>
              </a:schemeClr>
            </a:gs>
            <a:gs pos="46000">
              <a:schemeClr val="dk2"/>
            </a:gs>
            <a:gs pos="99000">
              <a:srgbClr val="FF3434"/>
            </a:gs>
          </a:gsLst>
          <a:lin ang="10800000" scaled="0"/>
        </a:gra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8A84878-8972-8845-B9D8-75B17D701B5F}"/>
              </a:ext>
            </a:extLst>
          </p:cNvPr>
          <p:cNvSpPr txBox="1"/>
          <p:nvPr/>
        </p:nvSpPr>
        <p:spPr>
          <a:xfrm>
            <a:off x="100584" y="1810512"/>
            <a:ext cx="877996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El anticipo de un comprador puede ayudar a financiar total o</a:t>
            </a:r>
          </a:p>
          <a:p>
            <a:r>
              <a:rPr lang="es-ES" sz="2400" dirty="0">
                <a:solidFill>
                  <a:schemeClr val="bg1"/>
                </a:solidFill>
              </a:rPr>
              <a:t>parcialmente los requerimientos de capital de trabajo y, en </a:t>
            </a:r>
          </a:p>
          <a:p>
            <a:r>
              <a:rPr lang="es-ES" sz="2400" dirty="0">
                <a:solidFill>
                  <a:schemeClr val="bg1"/>
                </a:solidFill>
              </a:rPr>
              <a:t>algunos casos extremos, incluso la adquisición de activos fijos.</a:t>
            </a:r>
          </a:p>
          <a:p>
            <a:r>
              <a:rPr lang="es-MX" sz="4000" dirty="0">
                <a:solidFill>
                  <a:schemeClr val="bg1"/>
                </a:solidFill>
              </a:rPr>
              <a:t> 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6A5F10C-6C09-1B4B-B152-C4DCE1261A44}"/>
              </a:ext>
            </a:extLst>
          </p:cNvPr>
          <p:cNvSpPr txBox="1"/>
          <p:nvPr/>
        </p:nvSpPr>
        <p:spPr>
          <a:xfrm>
            <a:off x="27432" y="1971585"/>
            <a:ext cx="5519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i="1" dirty="0">
                <a:solidFill>
                  <a:srgbClr val="9C0B8A"/>
                </a:solidFill>
              </a:rPr>
              <a:t>Las facilidades de pago en la compra de insumos,</a:t>
            </a:r>
          </a:p>
          <a:p>
            <a:r>
              <a:rPr lang="es-MX" sz="1800" i="1" dirty="0">
                <a:solidFill>
                  <a:srgbClr val="9C0B8A"/>
                </a:solidFill>
              </a:rPr>
              <a:t>e incluso de maquinaria y equipo, pueden financiar, </a:t>
            </a:r>
          </a:p>
          <a:p>
            <a:r>
              <a:rPr lang="es-MX" sz="1800" i="1" dirty="0">
                <a:solidFill>
                  <a:srgbClr val="9C0B8A"/>
                </a:solidFill>
              </a:rPr>
              <a:t>con mejores condiciones y menores costos, los </a:t>
            </a:r>
          </a:p>
          <a:p>
            <a:r>
              <a:rPr lang="es-MX" sz="1800" i="1" dirty="0">
                <a:solidFill>
                  <a:srgbClr val="9C0B8A"/>
                </a:solidFill>
              </a:rPr>
              <a:t>requerimientos de una pequeña unidad productiva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70C0"/>
            </a:gs>
            <a:gs pos="78000">
              <a:schemeClr val="dk2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1AF8021-E4E4-CD48-8675-DA8B6CAD7157}"/>
              </a:ext>
            </a:extLst>
          </p:cNvPr>
          <p:cNvGrpSpPr/>
          <p:nvPr/>
        </p:nvGrpSpPr>
        <p:grpSpPr>
          <a:xfrm>
            <a:off x="246888" y="633668"/>
            <a:ext cx="8622792" cy="3460610"/>
            <a:chOff x="246888" y="633668"/>
            <a:chExt cx="8622792" cy="3460610"/>
          </a:xfrm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310EC4EE-2EF2-494D-97AF-A3D45E01BA36}"/>
                </a:ext>
              </a:extLst>
            </p:cNvPr>
            <p:cNvGrpSpPr/>
            <p:nvPr/>
          </p:nvGrpSpPr>
          <p:grpSpPr>
            <a:xfrm>
              <a:off x="246888" y="633668"/>
              <a:ext cx="8622792" cy="3201266"/>
              <a:chOff x="246888" y="633668"/>
              <a:chExt cx="8622792" cy="3201266"/>
            </a:xfrm>
          </p:grpSpPr>
          <p:grpSp>
            <p:nvGrpSpPr>
              <p:cNvPr id="20" name="Agrupar 4">
                <a:extLst>
                  <a:ext uri="{FF2B5EF4-FFF2-40B4-BE49-F238E27FC236}">
                    <a16:creationId xmlns:a16="http://schemas.microsoft.com/office/drawing/2014/main" id="{D7A058C2-F472-D141-9F7B-8DE03936391C}"/>
                  </a:ext>
                </a:extLst>
              </p:cNvPr>
              <p:cNvGrpSpPr/>
              <p:nvPr/>
            </p:nvGrpSpPr>
            <p:grpSpPr>
              <a:xfrm>
                <a:off x="5309971" y="633668"/>
                <a:ext cx="3559709" cy="686961"/>
                <a:chOff x="3657600" y="2289175"/>
                <a:chExt cx="4343400" cy="838200"/>
              </a:xfrm>
              <a:solidFill>
                <a:srgbClr val="002060"/>
              </a:solidFill>
            </p:grpSpPr>
            <p:sp>
              <p:nvSpPr>
                <p:cNvPr id="21" name="Rectangle 8">
                  <a:extLst>
                    <a:ext uri="{FF2B5EF4-FFF2-40B4-BE49-F238E27FC236}">
                      <a16:creationId xmlns:a16="http://schemas.microsoft.com/office/drawing/2014/main" id="{DB6BCB9E-4B06-1147-8195-1F95E67293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2289175"/>
                  <a:ext cx="4343400" cy="838200"/>
                </a:xfrm>
                <a:prstGeom prst="rect">
                  <a:avLst/>
                </a:prstGeom>
                <a:grpFill/>
                <a:ln w="9525">
                  <a:miter lim="800000"/>
                  <a:headEnd/>
                  <a:tailEnd/>
                </a:ln>
                <a:effectLst/>
                <a:scene3d>
                  <a:camera prst="legacyPerspectiveBottomLeft"/>
                  <a:lightRig rig="legacyFlat3" dir="t"/>
                </a:scene3d>
                <a:sp3d extrusionH="121893000" prstMaterial="legacyMatte">
                  <a:bevelT w="13500" h="13500" prst="angle"/>
                  <a:bevelB w="13500" h="13500" prst="angle"/>
                  <a:extrusionClr>
                    <a:srgbClr val="00008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 b="1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9">
                  <a:extLst>
                    <a:ext uri="{FF2B5EF4-FFF2-40B4-BE49-F238E27FC236}">
                      <a16:creationId xmlns:a16="http://schemas.microsoft.com/office/drawing/2014/main" id="{F08EA662-9C2B-FD4F-A68B-4828F90416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2289175"/>
                  <a:ext cx="4343400" cy="762000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Text Box 10">
                  <a:extLst>
                    <a:ext uri="{FF2B5EF4-FFF2-40B4-BE49-F238E27FC236}">
                      <a16:creationId xmlns:a16="http://schemas.microsoft.com/office/drawing/2014/main" id="{63186E03-5F6D-3B40-8645-281D57F62E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73699" y="2463800"/>
                  <a:ext cx="3706638" cy="4506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algn="ctr" eaLnBrk="1" hangingPunct="1"/>
                  <a:r>
                    <a:rPr lang="en-US" sz="1800" dirty="0">
                      <a:solidFill>
                        <a:schemeClr val="bg1"/>
                      </a:solidFill>
                    </a:rPr>
                    <a:t>NO ANTECEDENTES</a:t>
                  </a:r>
                </a:p>
              </p:txBody>
            </p:sp>
          </p:grpSp>
          <p:grpSp>
            <p:nvGrpSpPr>
              <p:cNvPr id="7" name="Agrupar 4">
                <a:extLst>
                  <a:ext uri="{FF2B5EF4-FFF2-40B4-BE49-F238E27FC236}">
                    <a16:creationId xmlns:a16="http://schemas.microsoft.com/office/drawing/2014/main" id="{8187A6DF-9AC2-2249-90ED-D6EEB248B154}"/>
                  </a:ext>
                </a:extLst>
              </p:cNvPr>
              <p:cNvGrpSpPr/>
              <p:nvPr/>
            </p:nvGrpSpPr>
            <p:grpSpPr>
              <a:xfrm>
                <a:off x="4795317" y="1457241"/>
                <a:ext cx="3559709" cy="686961"/>
                <a:chOff x="3657600" y="2289175"/>
                <a:chExt cx="4343400" cy="838200"/>
              </a:xfrm>
              <a:solidFill>
                <a:srgbClr val="002060"/>
              </a:solidFill>
            </p:grpSpPr>
            <p:sp>
              <p:nvSpPr>
                <p:cNvPr id="8" name="Rectangle 8">
                  <a:extLst>
                    <a:ext uri="{FF2B5EF4-FFF2-40B4-BE49-F238E27FC236}">
                      <a16:creationId xmlns:a16="http://schemas.microsoft.com/office/drawing/2014/main" id="{E4AF0946-7BD8-5340-BBDA-0B198FEF3C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2289175"/>
                  <a:ext cx="4343400" cy="838200"/>
                </a:xfrm>
                <a:prstGeom prst="rect">
                  <a:avLst/>
                </a:prstGeom>
                <a:grpFill/>
                <a:ln w="9525">
                  <a:miter lim="800000"/>
                  <a:headEnd/>
                  <a:tailEnd/>
                </a:ln>
                <a:effectLst/>
                <a:scene3d>
                  <a:camera prst="legacyPerspectiveBottomLeft"/>
                  <a:lightRig rig="legacyFlat3" dir="t"/>
                </a:scene3d>
                <a:sp3d extrusionH="121893000" prstMaterial="legacyMatte">
                  <a:bevelT w="13500" h="13500" prst="angle"/>
                  <a:bevelB w="13500" h="13500" prst="angle"/>
                  <a:extrusionClr>
                    <a:srgbClr val="00008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 b="1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Rectangle 9">
                  <a:extLst>
                    <a:ext uri="{FF2B5EF4-FFF2-40B4-BE49-F238E27FC236}">
                      <a16:creationId xmlns:a16="http://schemas.microsoft.com/office/drawing/2014/main" id="{32DA2F22-3C03-FF4C-8392-752BFAC8FF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2289175"/>
                  <a:ext cx="4343400" cy="762000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sz="1600" dirty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rPr>
                    <a:t>      CARENCIA  DE REGISTROS</a:t>
                  </a:r>
                  <a:endParaRPr lang="es-ES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Agrupar 3">
                <a:extLst>
                  <a:ext uri="{FF2B5EF4-FFF2-40B4-BE49-F238E27FC236}">
                    <a16:creationId xmlns:a16="http://schemas.microsoft.com/office/drawing/2014/main" id="{CB073FB6-851A-5E41-B8F4-01C2EEBEFF58}"/>
                  </a:ext>
                </a:extLst>
              </p:cNvPr>
              <p:cNvGrpSpPr/>
              <p:nvPr/>
            </p:nvGrpSpPr>
            <p:grpSpPr>
              <a:xfrm>
                <a:off x="4399685" y="2276598"/>
                <a:ext cx="3559709" cy="686961"/>
                <a:chOff x="2514600" y="3965575"/>
                <a:chExt cx="4343400" cy="838200"/>
              </a:xfrm>
              <a:solidFill>
                <a:srgbClr val="002060"/>
              </a:solidFill>
            </p:grpSpPr>
            <p:sp>
              <p:nvSpPr>
                <p:cNvPr id="25" name="Rectangle 16">
                  <a:extLst>
                    <a:ext uri="{FF2B5EF4-FFF2-40B4-BE49-F238E27FC236}">
                      <a16:creationId xmlns:a16="http://schemas.microsoft.com/office/drawing/2014/main" id="{57AF24D7-2039-9242-ADB9-296C1FD4AB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4600" y="3965575"/>
                  <a:ext cx="4343400" cy="838200"/>
                </a:xfrm>
                <a:prstGeom prst="rect">
                  <a:avLst/>
                </a:prstGeom>
                <a:grpFill/>
                <a:ln w="9525">
                  <a:miter lim="800000"/>
                  <a:headEnd/>
                  <a:tailEnd/>
                </a:ln>
                <a:effectLst/>
                <a:scene3d>
                  <a:camera prst="legacyPerspectiveBottomLeft"/>
                  <a:lightRig rig="legacyFlat3" dir="t"/>
                </a:scene3d>
                <a:sp3d extrusionH="121893000" prstMaterial="legacyMatte">
                  <a:bevelT w="13500" h="13500" prst="angle"/>
                  <a:bevelB w="13500" h="13500" prst="angle"/>
                  <a:extrusionClr>
                    <a:srgbClr val="00008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 b="1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Text Box 17">
                  <a:extLst>
                    <a:ext uri="{FF2B5EF4-FFF2-40B4-BE49-F238E27FC236}">
                      <a16:creationId xmlns:a16="http://schemas.microsoft.com/office/drawing/2014/main" id="{536DDE03-AD1E-0143-A341-6DB740D754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22588" y="4164013"/>
                  <a:ext cx="3519487" cy="39687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2000" b="1" dirty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rPr>
                    <a:t>CARENCIA DE REGISTROS</a:t>
                  </a:r>
                  <a:endParaRPr lang="en-US" sz="2000" b="1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18">
                  <a:extLst>
                    <a:ext uri="{FF2B5EF4-FFF2-40B4-BE49-F238E27FC236}">
                      <a16:creationId xmlns:a16="http://schemas.microsoft.com/office/drawing/2014/main" id="{3F236CC0-3303-0B4C-95B5-C1D6C90AEB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4600" y="3965575"/>
                  <a:ext cx="4343400" cy="762000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sz="1600" dirty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rPr>
                    <a:t>      CARENCIA DE GARANTÍAS</a:t>
                  </a:r>
                  <a:endParaRPr lang="es-ES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" name="Agrupar 2">
                <a:extLst>
                  <a:ext uri="{FF2B5EF4-FFF2-40B4-BE49-F238E27FC236}">
                    <a16:creationId xmlns:a16="http://schemas.microsoft.com/office/drawing/2014/main" id="{1E4927E6-313C-E64F-BB5F-F07BCE1C0149}"/>
                  </a:ext>
                </a:extLst>
              </p:cNvPr>
              <p:cNvGrpSpPr/>
              <p:nvPr/>
            </p:nvGrpSpPr>
            <p:grpSpPr>
              <a:xfrm>
                <a:off x="3697225" y="3147973"/>
                <a:ext cx="3559709" cy="686961"/>
                <a:chOff x="1981200" y="4803775"/>
                <a:chExt cx="4343400" cy="838200"/>
              </a:xfrm>
              <a:solidFill>
                <a:srgbClr val="002060"/>
              </a:solidFill>
            </p:grpSpPr>
            <p:sp>
              <p:nvSpPr>
                <p:cNvPr id="17" name="Rectangle 21">
                  <a:extLst>
                    <a:ext uri="{FF2B5EF4-FFF2-40B4-BE49-F238E27FC236}">
                      <a16:creationId xmlns:a16="http://schemas.microsoft.com/office/drawing/2014/main" id="{F77E9A7E-2CE4-8644-ADD1-1376984F97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1200" y="4803775"/>
                  <a:ext cx="4343400" cy="838200"/>
                </a:xfrm>
                <a:prstGeom prst="rect">
                  <a:avLst/>
                </a:prstGeom>
                <a:grpFill/>
                <a:ln w="9525">
                  <a:miter lim="800000"/>
                  <a:headEnd/>
                  <a:tailEnd/>
                </a:ln>
                <a:effectLst/>
                <a:scene3d>
                  <a:camera prst="legacyPerspectiveBottomLeft"/>
                  <a:lightRig rig="legacyFlat3" dir="t"/>
                </a:scene3d>
                <a:sp3d extrusionH="121893000" prstMaterial="legacyMatte">
                  <a:bevelT w="13500" h="13500" prst="angle"/>
                  <a:bevelB w="13500" h="13500" prst="angle"/>
                  <a:extrusionClr>
                    <a:srgbClr val="00008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 b="1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Text Box 22">
                  <a:extLst>
                    <a:ext uri="{FF2B5EF4-FFF2-40B4-BE49-F238E27FC236}">
                      <a16:creationId xmlns:a16="http://schemas.microsoft.com/office/drawing/2014/main" id="{9D657CF2-B11E-B04C-B668-4B4CD28D89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60663" y="5002213"/>
                  <a:ext cx="2716212" cy="39687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2000" b="1" dirty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rPr>
                    <a:t>NO ANTECEDENTES</a:t>
                  </a:r>
                  <a:endParaRPr lang="en-US" sz="2000" b="1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23">
                  <a:extLst>
                    <a:ext uri="{FF2B5EF4-FFF2-40B4-BE49-F238E27FC236}">
                      <a16:creationId xmlns:a16="http://schemas.microsoft.com/office/drawing/2014/main" id="{823605E6-0421-C944-899E-C85E603FA2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1200" y="4803775"/>
                  <a:ext cx="4343400" cy="762000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dirty="0">
                      <a:latin typeface="+mn-lt"/>
                      <a:ea typeface="+mn-ea"/>
                      <a:cs typeface="+mn-cs"/>
                    </a:rPr>
                    <a:t>         </a:t>
                  </a:r>
                  <a:endParaRPr lang="es-ES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9224A796-FBD6-F746-9E33-85565E3F4208}"/>
                  </a:ext>
                </a:extLst>
              </p:cNvPr>
              <p:cNvSpPr txBox="1"/>
              <p:nvPr/>
            </p:nvSpPr>
            <p:spPr>
              <a:xfrm>
                <a:off x="4528709" y="3290951"/>
                <a:ext cx="22685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600" dirty="0">
                    <a:solidFill>
                      <a:schemeClr val="bg1"/>
                    </a:solidFill>
                  </a:rPr>
                  <a:t>IMPORTE REDUCIDO</a:t>
                </a: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6ED7CEFF-BE27-104F-87F2-133F2E2E12E3}"/>
                  </a:ext>
                </a:extLst>
              </p:cNvPr>
              <p:cNvSpPr txBox="1"/>
              <p:nvPr/>
            </p:nvSpPr>
            <p:spPr>
              <a:xfrm>
                <a:off x="246888" y="1387558"/>
                <a:ext cx="35734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400" dirty="0">
                    <a:solidFill>
                      <a:schemeClr val="bg1"/>
                    </a:solidFill>
                  </a:rPr>
                  <a:t>Obstáculos estructurales</a:t>
                </a:r>
              </a:p>
            </p:txBody>
          </p:sp>
        </p:grpSp>
        <p:grpSp>
          <p:nvGrpSpPr>
            <p:cNvPr id="28" name="Google Shape;993;p40">
              <a:extLst>
                <a:ext uri="{FF2B5EF4-FFF2-40B4-BE49-F238E27FC236}">
                  <a16:creationId xmlns:a16="http://schemas.microsoft.com/office/drawing/2014/main" id="{34EC2CE5-CBB1-294B-8A71-0A2AD7EF69B1}"/>
                </a:ext>
              </a:extLst>
            </p:cNvPr>
            <p:cNvGrpSpPr/>
            <p:nvPr/>
          </p:nvGrpSpPr>
          <p:grpSpPr>
            <a:xfrm>
              <a:off x="694945" y="3290951"/>
              <a:ext cx="832938" cy="803327"/>
              <a:chOff x="1147762" y="1131887"/>
              <a:chExt cx="5137150" cy="4619626"/>
            </a:xfrm>
          </p:grpSpPr>
          <p:sp>
            <p:nvSpPr>
              <p:cNvPr id="32" name="Google Shape;994;p40">
                <a:extLst>
                  <a:ext uri="{FF2B5EF4-FFF2-40B4-BE49-F238E27FC236}">
                    <a16:creationId xmlns:a16="http://schemas.microsoft.com/office/drawing/2014/main" id="{8066C171-26F0-1F4A-8334-4766633C69F5}"/>
                  </a:ext>
                </a:extLst>
              </p:cNvPr>
              <p:cNvSpPr/>
              <p:nvPr/>
            </p:nvSpPr>
            <p:spPr>
              <a:xfrm>
                <a:off x="1147762" y="2425700"/>
                <a:ext cx="2505075" cy="332581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751" extrusionOk="0">
                    <a:moveTo>
                      <a:pt x="62" y="403"/>
                    </a:moveTo>
                    <a:cubicBezTo>
                      <a:pt x="9" y="496"/>
                      <a:pt x="0" y="584"/>
                      <a:pt x="37" y="649"/>
                    </a:cubicBezTo>
                    <a:cubicBezTo>
                      <a:pt x="75" y="715"/>
                      <a:pt x="155" y="751"/>
                      <a:pt x="263" y="751"/>
                    </a:cubicBezTo>
                    <a:cubicBezTo>
                      <a:pt x="449" y="751"/>
                      <a:pt x="449" y="751"/>
                      <a:pt x="449" y="751"/>
                    </a:cubicBezTo>
                    <a:cubicBezTo>
                      <a:pt x="413" y="733"/>
                      <a:pt x="375" y="705"/>
                      <a:pt x="351" y="658"/>
                    </a:cubicBezTo>
                    <a:cubicBezTo>
                      <a:pt x="303" y="564"/>
                      <a:pt x="352" y="480"/>
                      <a:pt x="355" y="476"/>
                    </a:cubicBezTo>
                    <a:cubicBezTo>
                      <a:pt x="370" y="450"/>
                      <a:pt x="370" y="450"/>
                      <a:pt x="370" y="450"/>
                    </a:cubicBezTo>
                    <a:cubicBezTo>
                      <a:pt x="566" y="111"/>
                      <a:pt x="566" y="111"/>
                      <a:pt x="566" y="111"/>
                    </a:cubicBezTo>
                    <a:cubicBezTo>
                      <a:pt x="555" y="92"/>
                      <a:pt x="555" y="92"/>
                      <a:pt x="555" y="92"/>
                    </a:cubicBezTo>
                    <a:cubicBezTo>
                      <a:pt x="550" y="85"/>
                      <a:pt x="487" y="0"/>
                      <a:pt x="398" y="0"/>
                    </a:cubicBezTo>
                    <a:cubicBezTo>
                      <a:pt x="310" y="0"/>
                      <a:pt x="265" y="55"/>
                      <a:pt x="249" y="79"/>
                    </a:cubicBezTo>
                    <a:lnTo>
                      <a:pt x="62" y="40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995;p40">
                <a:extLst>
                  <a:ext uri="{FF2B5EF4-FFF2-40B4-BE49-F238E27FC236}">
                    <a16:creationId xmlns:a16="http://schemas.microsoft.com/office/drawing/2014/main" id="{3C2F87B4-0981-9644-BB10-4AE6D1C2CCF1}"/>
                  </a:ext>
                </a:extLst>
              </p:cNvPr>
              <p:cNvSpPr/>
              <p:nvPr/>
            </p:nvSpPr>
            <p:spPr>
              <a:xfrm>
                <a:off x="2617787" y="3519487"/>
                <a:ext cx="3667125" cy="2232024"/>
              </a:xfrm>
              <a:custGeom>
                <a:avLst/>
                <a:gdLst/>
                <a:ahLst/>
                <a:cxnLst/>
                <a:rect l="l" t="t" r="r" b="b"/>
                <a:pathLst>
                  <a:path w="829" h="504" extrusionOk="0">
                    <a:moveTo>
                      <a:pt x="766" y="156"/>
                    </a:moveTo>
                    <a:cubicBezTo>
                      <a:pt x="676" y="0"/>
                      <a:pt x="676" y="0"/>
                      <a:pt x="676" y="0"/>
                    </a:cubicBezTo>
                    <a:cubicBezTo>
                      <a:pt x="680" y="40"/>
                      <a:pt x="676" y="87"/>
                      <a:pt x="651" y="131"/>
                    </a:cubicBezTo>
                    <a:cubicBezTo>
                      <a:pt x="600" y="220"/>
                      <a:pt x="492" y="222"/>
                      <a:pt x="479" y="222"/>
                    </a:cubicBezTo>
                    <a:cubicBezTo>
                      <a:pt x="479" y="222"/>
                      <a:pt x="479" y="222"/>
                      <a:pt x="479" y="222"/>
                    </a:cubicBezTo>
                    <a:cubicBezTo>
                      <a:pt x="448" y="222"/>
                      <a:pt x="448" y="222"/>
                      <a:pt x="448" y="222"/>
                    </a:cubicBezTo>
                    <a:cubicBezTo>
                      <a:pt x="57" y="222"/>
                      <a:pt x="57" y="222"/>
                      <a:pt x="57" y="222"/>
                    </a:cubicBezTo>
                    <a:cubicBezTo>
                      <a:pt x="45" y="242"/>
                      <a:pt x="45" y="242"/>
                      <a:pt x="45" y="242"/>
                    </a:cubicBezTo>
                    <a:cubicBezTo>
                      <a:pt x="43" y="246"/>
                      <a:pt x="0" y="318"/>
                      <a:pt x="42" y="399"/>
                    </a:cubicBezTo>
                    <a:cubicBezTo>
                      <a:pt x="91" y="495"/>
                      <a:pt x="209" y="503"/>
                      <a:pt x="216" y="504"/>
                    </a:cubicBezTo>
                    <a:cubicBezTo>
                      <a:pt x="566" y="504"/>
                      <a:pt x="566" y="504"/>
                      <a:pt x="566" y="504"/>
                    </a:cubicBezTo>
                    <a:cubicBezTo>
                      <a:pt x="674" y="504"/>
                      <a:pt x="754" y="468"/>
                      <a:pt x="792" y="402"/>
                    </a:cubicBezTo>
                    <a:cubicBezTo>
                      <a:pt x="829" y="337"/>
                      <a:pt x="820" y="249"/>
                      <a:pt x="766" y="1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996;p40">
                <a:extLst>
                  <a:ext uri="{FF2B5EF4-FFF2-40B4-BE49-F238E27FC236}">
                    <a16:creationId xmlns:a16="http://schemas.microsoft.com/office/drawing/2014/main" id="{18CF5EAE-541B-4B49-809D-23F4D443FFFE}"/>
                  </a:ext>
                </a:extLst>
              </p:cNvPr>
              <p:cNvSpPr/>
              <p:nvPr/>
            </p:nvSpPr>
            <p:spPr>
              <a:xfrm>
                <a:off x="2449512" y="1131887"/>
                <a:ext cx="3167061" cy="325913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736" extrusionOk="0">
                    <a:moveTo>
                      <a:pt x="487" y="145"/>
                    </a:moveTo>
                    <a:cubicBezTo>
                      <a:pt x="433" y="52"/>
                      <a:pt x="362" y="0"/>
                      <a:pt x="286" y="0"/>
                    </a:cubicBezTo>
                    <a:cubicBezTo>
                      <a:pt x="211" y="0"/>
                      <a:pt x="140" y="52"/>
                      <a:pt x="86" y="145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27" y="278"/>
                      <a:pt x="61" y="266"/>
                      <a:pt x="104" y="266"/>
                    </a:cubicBezTo>
                    <a:cubicBezTo>
                      <a:pt x="210" y="266"/>
                      <a:pt x="279" y="365"/>
                      <a:pt x="282" y="370"/>
                    </a:cubicBezTo>
                    <a:cubicBezTo>
                      <a:pt x="283" y="371"/>
                      <a:pt x="283" y="371"/>
                      <a:pt x="283" y="371"/>
                    </a:cubicBezTo>
                    <a:cubicBezTo>
                      <a:pt x="293" y="390"/>
                      <a:pt x="293" y="390"/>
                      <a:pt x="293" y="390"/>
                    </a:cubicBezTo>
                    <a:cubicBezTo>
                      <a:pt x="298" y="397"/>
                      <a:pt x="298" y="397"/>
                      <a:pt x="298" y="397"/>
                    </a:cubicBezTo>
                    <a:cubicBezTo>
                      <a:pt x="493" y="736"/>
                      <a:pt x="493" y="736"/>
                      <a:pt x="493" y="736"/>
                    </a:cubicBezTo>
                    <a:cubicBezTo>
                      <a:pt x="517" y="736"/>
                      <a:pt x="517" y="736"/>
                      <a:pt x="517" y="736"/>
                    </a:cubicBezTo>
                    <a:cubicBezTo>
                      <a:pt x="517" y="736"/>
                      <a:pt x="517" y="736"/>
                      <a:pt x="517" y="736"/>
                    </a:cubicBezTo>
                    <a:cubicBezTo>
                      <a:pt x="522" y="736"/>
                      <a:pt x="622" y="735"/>
                      <a:pt x="667" y="657"/>
                    </a:cubicBezTo>
                    <a:cubicBezTo>
                      <a:pt x="716" y="573"/>
                      <a:pt x="672" y="467"/>
                      <a:pt x="668" y="459"/>
                    </a:cubicBezTo>
                    <a:lnTo>
                      <a:pt x="487" y="1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4000">
              <a:schemeClr val="accent3">
                <a:lumMod val="75000"/>
              </a:schemeClr>
            </a:gs>
            <a:gs pos="46000">
              <a:schemeClr val="accent3"/>
            </a:gs>
            <a:gs pos="99000">
              <a:srgbClr val="FF3434"/>
            </a:gs>
          </a:gsLst>
          <a:lin ang="10800000" scaled="0"/>
        </a:gra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ángulo 1">
            <a:extLst>
              <a:ext uri="{FF2B5EF4-FFF2-40B4-BE49-F238E27FC236}">
                <a16:creationId xmlns:a16="http://schemas.microsoft.com/office/drawing/2014/main" id="{D78003A6-6B1D-0B41-ACD0-E1ABFF481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" y="151925"/>
            <a:ext cx="2819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i="1" dirty="0">
                <a:solidFill>
                  <a:schemeClr val="bg1"/>
                </a:solidFill>
                <a:latin typeface="Corbel" charset="0"/>
              </a:rPr>
              <a:t>Importe reducido</a:t>
            </a:r>
          </a:p>
          <a:p>
            <a:pPr algn="ctr"/>
            <a:r>
              <a:rPr lang="es-MX" i="1" dirty="0">
                <a:solidFill>
                  <a:schemeClr val="bg1"/>
                </a:solidFill>
                <a:latin typeface="Corbel" charset="0"/>
              </a:rPr>
              <a:t>del crédito</a:t>
            </a:r>
          </a:p>
          <a:p>
            <a:pPr algn="ctr"/>
            <a:r>
              <a:rPr lang="es-MX" i="1" dirty="0">
                <a:solidFill>
                  <a:schemeClr val="bg1"/>
                </a:solidFill>
                <a:latin typeface="Corbel" charset="0"/>
              </a:rPr>
              <a:t>---------------------</a:t>
            </a:r>
          </a:p>
          <a:p>
            <a:pPr algn="ctr"/>
            <a:r>
              <a:rPr lang="es-MX" i="1" dirty="0">
                <a:solidFill>
                  <a:schemeClr val="bg1"/>
                </a:solidFill>
                <a:latin typeface="Corbel" charset="0"/>
              </a:rPr>
              <a:t>Costos fijos de</a:t>
            </a:r>
          </a:p>
          <a:p>
            <a:pPr algn="ctr"/>
            <a:r>
              <a:rPr lang="es-MX" i="1" dirty="0">
                <a:solidFill>
                  <a:schemeClr val="bg1"/>
                </a:solidFill>
                <a:latin typeface="Corbel" charset="0"/>
              </a:rPr>
              <a:t>operación</a:t>
            </a:r>
            <a:endParaRPr lang="en-US" i="1" dirty="0">
              <a:solidFill>
                <a:schemeClr val="bg1"/>
              </a:solidFill>
              <a:latin typeface="Corbel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AB6B16E-D159-264B-A7E0-AAA6C15193A3}"/>
              </a:ext>
            </a:extLst>
          </p:cNvPr>
          <p:cNvGrpSpPr/>
          <p:nvPr/>
        </p:nvGrpSpPr>
        <p:grpSpPr>
          <a:xfrm>
            <a:off x="228600" y="253747"/>
            <a:ext cx="8801100" cy="4476749"/>
            <a:chOff x="228600" y="253747"/>
            <a:chExt cx="8801100" cy="4476749"/>
          </a:xfrm>
        </p:grpSpPr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41263D87-14F0-CC4D-A379-583EC1562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771646"/>
              <a:ext cx="8013700" cy="395288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Corbel" pitchFamily="34" charset="0"/>
                <a:ea typeface="+mn-ea"/>
                <a:cs typeface="+mn-cs"/>
              </a:endParaRPr>
            </a:p>
          </p:txBody>
        </p:sp>
        <p:grpSp>
          <p:nvGrpSpPr>
            <p:cNvPr id="5" name="Group 25">
              <a:extLst>
                <a:ext uri="{FF2B5EF4-FFF2-40B4-BE49-F238E27FC236}">
                  <a16:creationId xmlns:a16="http://schemas.microsoft.com/office/drawing/2014/main" id="{3B146557-A3F0-9E43-AE0E-79B1A270CB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6300" y="4197096"/>
              <a:ext cx="533400" cy="533400"/>
              <a:chOff x="600" y="3456"/>
              <a:chExt cx="336" cy="336"/>
            </a:xfrm>
          </p:grpSpPr>
          <p:sp>
            <p:nvSpPr>
              <p:cNvPr id="44" name="Oval 26">
                <a:extLst>
                  <a:ext uri="{FF2B5EF4-FFF2-40B4-BE49-F238E27FC236}">
                    <a16:creationId xmlns:a16="http://schemas.microsoft.com/office/drawing/2014/main" id="{58AE6D8B-FE45-854E-8955-09123A5B2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" y="3600"/>
                <a:ext cx="336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200" b="1">
                    <a:solidFill>
                      <a:schemeClr val="bg2"/>
                    </a:solidFill>
                    <a:latin typeface="Corbel" charset="0"/>
                  </a:rPr>
                  <a:t>micro</a:t>
                </a:r>
                <a:endParaRPr lang="en-US" sz="1200" b="1">
                  <a:solidFill>
                    <a:schemeClr val="bg2"/>
                  </a:solidFill>
                  <a:latin typeface="Corbel" charset="0"/>
                </a:endParaRPr>
              </a:p>
            </p:txBody>
          </p:sp>
          <p:sp>
            <p:nvSpPr>
              <p:cNvPr id="45" name="Line 27">
                <a:extLst>
                  <a:ext uri="{FF2B5EF4-FFF2-40B4-BE49-F238E27FC236}">
                    <a16:creationId xmlns:a16="http://schemas.microsoft.com/office/drawing/2014/main" id="{86467788-195C-6142-9F3B-8F5A4BB2E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8" y="34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" name="Group 28">
              <a:extLst>
                <a:ext uri="{FF2B5EF4-FFF2-40B4-BE49-F238E27FC236}">
                  <a16:creationId xmlns:a16="http://schemas.microsoft.com/office/drawing/2014/main" id="{E2AAD9F1-4D51-9B44-B283-6646FC1ED5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4197096"/>
              <a:ext cx="533400" cy="533400"/>
              <a:chOff x="1008" y="3456"/>
              <a:chExt cx="336" cy="336"/>
            </a:xfrm>
          </p:grpSpPr>
          <p:sp>
            <p:nvSpPr>
              <p:cNvPr id="42" name="Oval 29">
                <a:extLst>
                  <a:ext uri="{FF2B5EF4-FFF2-40B4-BE49-F238E27FC236}">
                    <a16:creationId xmlns:a16="http://schemas.microsoft.com/office/drawing/2014/main" id="{B6BA2F7C-C126-6A47-8C59-ECFA0B76F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600"/>
                <a:ext cx="336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200" b="1">
                    <a:solidFill>
                      <a:schemeClr val="bg2"/>
                    </a:solidFill>
                    <a:latin typeface="Corbel" charset="0"/>
                  </a:rPr>
                  <a:t>micro</a:t>
                </a:r>
                <a:endParaRPr lang="en-US" sz="1200" b="1">
                  <a:solidFill>
                    <a:schemeClr val="bg2"/>
                  </a:solidFill>
                  <a:latin typeface="Corbel" charset="0"/>
                </a:endParaRPr>
              </a:p>
            </p:txBody>
          </p:sp>
          <p:sp>
            <p:nvSpPr>
              <p:cNvPr id="43" name="Line 30">
                <a:extLst>
                  <a:ext uri="{FF2B5EF4-FFF2-40B4-BE49-F238E27FC236}">
                    <a16:creationId xmlns:a16="http://schemas.microsoft.com/office/drawing/2014/main" id="{547CA30D-F586-7341-8E49-21EE4C8F3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0" y="34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" name="Group 31">
              <a:extLst>
                <a:ext uri="{FF2B5EF4-FFF2-40B4-BE49-F238E27FC236}">
                  <a16:creationId xmlns:a16="http://schemas.microsoft.com/office/drawing/2014/main" id="{D939AFB3-ED82-1F46-902F-16DBC1A00A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1700" y="4197096"/>
              <a:ext cx="533400" cy="533400"/>
              <a:chOff x="1416" y="3456"/>
              <a:chExt cx="336" cy="336"/>
            </a:xfrm>
          </p:grpSpPr>
          <p:sp>
            <p:nvSpPr>
              <p:cNvPr id="40" name="Oval 32">
                <a:extLst>
                  <a:ext uri="{FF2B5EF4-FFF2-40B4-BE49-F238E27FC236}">
                    <a16:creationId xmlns:a16="http://schemas.microsoft.com/office/drawing/2014/main" id="{7ECC6D1C-14CE-BD44-A3F3-0C29A880B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" y="3600"/>
                <a:ext cx="336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200" b="1">
                    <a:solidFill>
                      <a:schemeClr val="bg2"/>
                    </a:solidFill>
                    <a:latin typeface="Corbel" charset="0"/>
                  </a:rPr>
                  <a:t>micro</a:t>
                </a:r>
                <a:endParaRPr lang="en-US" sz="1200" b="1">
                  <a:solidFill>
                    <a:schemeClr val="bg2"/>
                  </a:solidFill>
                  <a:latin typeface="Corbel" charset="0"/>
                </a:endParaRPr>
              </a:p>
            </p:txBody>
          </p:sp>
          <p:sp>
            <p:nvSpPr>
              <p:cNvPr id="41" name="Line 33">
                <a:extLst>
                  <a:ext uri="{FF2B5EF4-FFF2-40B4-BE49-F238E27FC236}">
                    <a16:creationId xmlns:a16="http://schemas.microsoft.com/office/drawing/2014/main" id="{87810FAF-984E-A549-B079-06F737BAF8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4" y="34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8" name="Group 34">
              <a:extLst>
                <a:ext uri="{FF2B5EF4-FFF2-40B4-BE49-F238E27FC236}">
                  <a16:creationId xmlns:a16="http://schemas.microsoft.com/office/drawing/2014/main" id="{8C98E1FE-8F68-224B-A6DE-C915FA65F4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400" y="4197096"/>
              <a:ext cx="533400" cy="533400"/>
              <a:chOff x="1824" y="3456"/>
              <a:chExt cx="336" cy="336"/>
            </a:xfrm>
          </p:grpSpPr>
          <p:sp>
            <p:nvSpPr>
              <p:cNvPr id="38" name="Oval 35">
                <a:extLst>
                  <a:ext uri="{FF2B5EF4-FFF2-40B4-BE49-F238E27FC236}">
                    <a16:creationId xmlns:a16="http://schemas.microsoft.com/office/drawing/2014/main" id="{F7EE07D8-9EF5-A147-903F-D285087A1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600"/>
                <a:ext cx="336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200" b="1">
                    <a:solidFill>
                      <a:schemeClr val="bg2"/>
                    </a:solidFill>
                    <a:latin typeface="Corbel" charset="0"/>
                  </a:rPr>
                  <a:t>micro</a:t>
                </a:r>
                <a:endParaRPr lang="en-US" sz="1200" b="1">
                  <a:solidFill>
                    <a:schemeClr val="bg2"/>
                  </a:solidFill>
                  <a:latin typeface="Corbel" charset="0"/>
                </a:endParaRPr>
              </a:p>
            </p:txBody>
          </p:sp>
          <p:sp>
            <p:nvSpPr>
              <p:cNvPr id="39" name="Line 36">
                <a:extLst>
                  <a:ext uri="{FF2B5EF4-FFF2-40B4-BE49-F238E27FC236}">
                    <a16:creationId xmlns:a16="http://schemas.microsoft.com/office/drawing/2014/main" id="{414D5335-9259-724D-9386-40DC21204E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34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9" name="Group 37">
              <a:extLst>
                <a:ext uri="{FF2B5EF4-FFF2-40B4-BE49-F238E27FC236}">
                  <a16:creationId xmlns:a16="http://schemas.microsoft.com/office/drawing/2014/main" id="{D226C432-E3B5-764D-8932-BF1DD93961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000" y="4197096"/>
              <a:ext cx="533400" cy="533400"/>
              <a:chOff x="2208" y="3456"/>
              <a:chExt cx="336" cy="336"/>
            </a:xfrm>
          </p:grpSpPr>
          <p:sp>
            <p:nvSpPr>
              <p:cNvPr id="36" name="Oval 38">
                <a:extLst>
                  <a:ext uri="{FF2B5EF4-FFF2-40B4-BE49-F238E27FC236}">
                    <a16:creationId xmlns:a16="http://schemas.microsoft.com/office/drawing/2014/main" id="{E16627EC-D8A6-3946-97F7-D87A9C7F0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3600"/>
                <a:ext cx="336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200" b="1">
                    <a:solidFill>
                      <a:schemeClr val="bg2"/>
                    </a:solidFill>
                    <a:latin typeface="Corbel" charset="0"/>
                  </a:rPr>
                  <a:t>micro</a:t>
                </a:r>
                <a:endParaRPr lang="en-US" sz="1200" b="1">
                  <a:solidFill>
                    <a:schemeClr val="bg2"/>
                  </a:solidFill>
                  <a:latin typeface="Corbel" charset="0"/>
                </a:endParaRPr>
              </a:p>
            </p:txBody>
          </p:sp>
          <p:sp>
            <p:nvSpPr>
              <p:cNvPr id="37" name="Line 39">
                <a:extLst>
                  <a:ext uri="{FF2B5EF4-FFF2-40B4-BE49-F238E27FC236}">
                    <a16:creationId xmlns:a16="http://schemas.microsoft.com/office/drawing/2014/main" id="{61A46921-F161-564B-9EC5-8EE5A742CF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2" y="34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0" name="Group 40">
              <a:extLst>
                <a:ext uri="{FF2B5EF4-FFF2-40B4-BE49-F238E27FC236}">
                  <a16:creationId xmlns:a16="http://schemas.microsoft.com/office/drawing/2014/main" id="{A229E307-5E31-8F49-9573-5E7EC2AE10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6700" y="4197096"/>
              <a:ext cx="533400" cy="533400"/>
              <a:chOff x="2616" y="3456"/>
              <a:chExt cx="336" cy="336"/>
            </a:xfrm>
          </p:grpSpPr>
          <p:sp>
            <p:nvSpPr>
              <p:cNvPr id="34" name="Oval 41">
                <a:extLst>
                  <a:ext uri="{FF2B5EF4-FFF2-40B4-BE49-F238E27FC236}">
                    <a16:creationId xmlns:a16="http://schemas.microsoft.com/office/drawing/2014/main" id="{86C43727-BC06-064D-9948-062090C0A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6" y="3600"/>
                <a:ext cx="336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200" b="1">
                    <a:solidFill>
                      <a:schemeClr val="bg2"/>
                    </a:solidFill>
                    <a:latin typeface="Corbel" charset="0"/>
                  </a:rPr>
                  <a:t>micro</a:t>
                </a:r>
                <a:endParaRPr lang="en-US" sz="1200" b="1">
                  <a:solidFill>
                    <a:schemeClr val="bg2"/>
                  </a:solidFill>
                  <a:latin typeface="Corbel" charset="0"/>
                </a:endParaRPr>
              </a:p>
            </p:txBody>
          </p:sp>
          <p:sp>
            <p:nvSpPr>
              <p:cNvPr id="35" name="Line 42">
                <a:extLst>
                  <a:ext uri="{FF2B5EF4-FFF2-40B4-BE49-F238E27FC236}">
                    <a16:creationId xmlns:a16="http://schemas.microsoft.com/office/drawing/2014/main" id="{C065C23F-5E00-5F42-909A-6F900EAA5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4" y="34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1" name="Group 43">
              <a:extLst>
                <a:ext uri="{FF2B5EF4-FFF2-40B4-BE49-F238E27FC236}">
                  <a16:creationId xmlns:a16="http://schemas.microsoft.com/office/drawing/2014/main" id="{5F126B01-E19C-4647-843A-BD3C84A78D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400" y="4197096"/>
              <a:ext cx="533400" cy="533400"/>
              <a:chOff x="3024" y="3456"/>
              <a:chExt cx="336" cy="336"/>
            </a:xfrm>
          </p:grpSpPr>
          <p:sp>
            <p:nvSpPr>
              <p:cNvPr id="32" name="Oval 44">
                <a:extLst>
                  <a:ext uri="{FF2B5EF4-FFF2-40B4-BE49-F238E27FC236}">
                    <a16:creationId xmlns:a16="http://schemas.microsoft.com/office/drawing/2014/main" id="{6AE8A7DA-C684-4442-AA3A-29A7C3206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600"/>
                <a:ext cx="336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200" b="1">
                    <a:solidFill>
                      <a:schemeClr val="bg2"/>
                    </a:solidFill>
                    <a:latin typeface="Corbel" charset="0"/>
                  </a:rPr>
                  <a:t>micro</a:t>
                </a:r>
                <a:endParaRPr lang="en-US" sz="1200" b="1">
                  <a:solidFill>
                    <a:schemeClr val="bg2"/>
                  </a:solidFill>
                  <a:latin typeface="Corbel" charset="0"/>
                </a:endParaRPr>
              </a:p>
            </p:txBody>
          </p:sp>
          <p:sp>
            <p:nvSpPr>
              <p:cNvPr id="33" name="Line 45">
                <a:extLst>
                  <a:ext uri="{FF2B5EF4-FFF2-40B4-BE49-F238E27FC236}">
                    <a16:creationId xmlns:a16="http://schemas.microsoft.com/office/drawing/2014/main" id="{1A31597D-80FF-E743-B15C-BF196E3E75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8" y="34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2" name="Group 46">
              <a:extLst>
                <a:ext uri="{FF2B5EF4-FFF2-40B4-BE49-F238E27FC236}">
                  <a16:creationId xmlns:a16="http://schemas.microsoft.com/office/drawing/2014/main" id="{81E2DC03-221C-C347-BA86-E2174F1483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2100" y="4197096"/>
              <a:ext cx="533400" cy="533400"/>
              <a:chOff x="3432" y="3456"/>
              <a:chExt cx="336" cy="336"/>
            </a:xfrm>
          </p:grpSpPr>
          <p:sp>
            <p:nvSpPr>
              <p:cNvPr id="30" name="Oval 47">
                <a:extLst>
                  <a:ext uri="{FF2B5EF4-FFF2-40B4-BE49-F238E27FC236}">
                    <a16:creationId xmlns:a16="http://schemas.microsoft.com/office/drawing/2014/main" id="{9D3F8688-B3B4-924B-BF8C-13855A7B8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2" y="3600"/>
                <a:ext cx="336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200" b="1">
                    <a:solidFill>
                      <a:schemeClr val="bg2"/>
                    </a:solidFill>
                    <a:latin typeface="Corbel" charset="0"/>
                  </a:rPr>
                  <a:t>micro</a:t>
                </a:r>
                <a:endParaRPr lang="en-US" sz="1200" b="1">
                  <a:solidFill>
                    <a:schemeClr val="bg2"/>
                  </a:solidFill>
                  <a:latin typeface="Corbel" charset="0"/>
                </a:endParaRPr>
              </a:p>
            </p:txBody>
          </p:sp>
          <p:sp>
            <p:nvSpPr>
              <p:cNvPr id="31" name="Line 48">
                <a:extLst>
                  <a:ext uri="{FF2B5EF4-FFF2-40B4-BE49-F238E27FC236}">
                    <a16:creationId xmlns:a16="http://schemas.microsoft.com/office/drawing/2014/main" id="{6F8BB09F-596A-214B-8BCC-841D3EB8C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0" y="34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8" name="Oval 50">
              <a:extLst>
                <a:ext uri="{FF2B5EF4-FFF2-40B4-BE49-F238E27FC236}">
                  <a16:creationId xmlns:a16="http://schemas.microsoft.com/office/drawing/2014/main" id="{965F525D-7FF8-0C42-B22F-467A21EBD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425696"/>
              <a:ext cx="533400" cy="304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sz="1200" b="1" dirty="0">
                  <a:solidFill>
                    <a:schemeClr val="bg2"/>
                  </a:solidFill>
                  <a:latin typeface="Corbel" charset="0"/>
                </a:rPr>
                <a:t>peq.</a:t>
              </a:r>
              <a:endParaRPr lang="en-US" sz="1200" b="1" dirty="0">
                <a:solidFill>
                  <a:schemeClr val="bg2"/>
                </a:solidFill>
                <a:latin typeface="Corbel" charset="0"/>
              </a:endParaRPr>
            </a:p>
          </p:txBody>
        </p:sp>
        <p:sp>
          <p:nvSpPr>
            <p:cNvPr id="29" name="Line 51">
              <a:extLst>
                <a:ext uri="{FF2B5EF4-FFF2-40B4-BE49-F238E27FC236}">
                  <a16:creationId xmlns:a16="http://schemas.microsoft.com/office/drawing/2014/main" id="{8EEAB430-42F9-DC40-B0F7-6E056DAA89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8400" y="4197096"/>
              <a:ext cx="0" cy="2286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Oval 53">
              <a:extLst>
                <a:ext uri="{FF2B5EF4-FFF2-40B4-BE49-F238E27FC236}">
                  <a16:creationId xmlns:a16="http://schemas.microsoft.com/office/drawing/2014/main" id="{F2222564-F9F6-3F4A-9FDC-FE0EA0D15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4425696"/>
              <a:ext cx="533400" cy="304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sz="1200" b="1" dirty="0">
                  <a:solidFill>
                    <a:schemeClr val="bg2"/>
                  </a:solidFill>
                  <a:latin typeface="Corbel" charset="0"/>
                </a:rPr>
                <a:t>peq-</a:t>
              </a:r>
              <a:endParaRPr lang="en-US" sz="1200" b="1" dirty="0">
                <a:solidFill>
                  <a:schemeClr val="bg2"/>
                </a:solidFill>
                <a:latin typeface="Corbel" charset="0"/>
              </a:endParaRPr>
            </a:p>
          </p:txBody>
        </p:sp>
        <p:sp>
          <p:nvSpPr>
            <p:cNvPr id="27" name="Line 54">
              <a:extLst>
                <a:ext uri="{FF2B5EF4-FFF2-40B4-BE49-F238E27FC236}">
                  <a16:creationId xmlns:a16="http://schemas.microsoft.com/office/drawing/2014/main" id="{D139872A-6B99-1145-9A51-6DB0B7D514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8000" y="4197096"/>
              <a:ext cx="0" cy="2286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Oval 56">
              <a:extLst>
                <a:ext uri="{FF2B5EF4-FFF2-40B4-BE49-F238E27FC236}">
                  <a16:creationId xmlns:a16="http://schemas.microsoft.com/office/drawing/2014/main" id="{BF3B7296-5EE2-1B4E-B155-76F90F551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7100" y="4425696"/>
              <a:ext cx="533400" cy="304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sz="1200" b="1" dirty="0">
                  <a:solidFill>
                    <a:schemeClr val="bg2"/>
                  </a:solidFill>
                  <a:latin typeface="Corbel" charset="0"/>
                </a:rPr>
                <a:t>peq.</a:t>
              </a:r>
              <a:endParaRPr lang="en-US" sz="1200" b="1" dirty="0">
                <a:solidFill>
                  <a:schemeClr val="bg2"/>
                </a:solidFill>
                <a:latin typeface="Corbel" charset="0"/>
              </a:endParaRPr>
            </a:p>
          </p:txBody>
        </p:sp>
        <p:sp>
          <p:nvSpPr>
            <p:cNvPr id="25" name="Line 57">
              <a:extLst>
                <a:ext uri="{FF2B5EF4-FFF2-40B4-BE49-F238E27FC236}">
                  <a16:creationId xmlns:a16="http://schemas.microsoft.com/office/drawing/2014/main" id="{E9BFFE54-6E75-BC43-9536-C6326C1F46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4197096"/>
              <a:ext cx="0" cy="2286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Oval 59">
              <a:extLst>
                <a:ext uri="{FF2B5EF4-FFF2-40B4-BE49-F238E27FC236}">
                  <a16:creationId xmlns:a16="http://schemas.microsoft.com/office/drawing/2014/main" id="{2D50123C-AC0A-D746-8294-ECB2B51F5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4800" y="4425696"/>
              <a:ext cx="533400" cy="304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sz="1200" b="1" dirty="0">
                  <a:solidFill>
                    <a:schemeClr val="bg2"/>
                  </a:solidFill>
                  <a:latin typeface="Corbel" charset="0"/>
                </a:rPr>
                <a:t>peq.</a:t>
              </a:r>
              <a:endParaRPr lang="en-US" sz="1200" b="1" dirty="0">
                <a:solidFill>
                  <a:schemeClr val="bg2"/>
                </a:solidFill>
                <a:latin typeface="Corbel" charset="0"/>
              </a:endParaRPr>
            </a:p>
          </p:txBody>
        </p:sp>
        <p:sp>
          <p:nvSpPr>
            <p:cNvPr id="23" name="Line 60">
              <a:extLst>
                <a:ext uri="{FF2B5EF4-FFF2-40B4-BE49-F238E27FC236}">
                  <a16:creationId xmlns:a16="http://schemas.microsoft.com/office/drawing/2014/main" id="{BBFBC740-DCA4-5040-9865-D432ED7FE8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53400" y="4197096"/>
              <a:ext cx="0" cy="2286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17" name="Group 61">
              <a:extLst>
                <a:ext uri="{FF2B5EF4-FFF2-40B4-BE49-F238E27FC236}">
                  <a16:creationId xmlns:a16="http://schemas.microsoft.com/office/drawing/2014/main" id="{175B7687-A811-5F4D-A39A-27D6CDC1DA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4120896"/>
              <a:ext cx="533400" cy="609600"/>
              <a:chOff x="192" y="3408"/>
              <a:chExt cx="336" cy="384"/>
            </a:xfrm>
          </p:grpSpPr>
          <p:sp>
            <p:nvSpPr>
              <p:cNvPr id="18" name="Line 62">
                <a:extLst>
                  <a:ext uri="{FF2B5EF4-FFF2-40B4-BE49-F238E27FC236}">
                    <a16:creationId xmlns:a16="http://schemas.microsoft.com/office/drawing/2014/main" id="{7788EBDE-822C-A14C-B45D-20B457F3A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" y="340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9" name="Group 63">
                <a:extLst>
                  <a:ext uri="{FF2B5EF4-FFF2-40B4-BE49-F238E27FC236}">
                    <a16:creationId xmlns:a16="http://schemas.microsoft.com/office/drawing/2014/main" id="{586C0CFB-B26B-0447-A6FF-5210330E40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3408"/>
                <a:ext cx="336" cy="384"/>
                <a:chOff x="192" y="3408"/>
                <a:chExt cx="336" cy="384"/>
              </a:xfrm>
            </p:grpSpPr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483EDB62-87C1-524F-B27D-B423A7125A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" y="3600"/>
                  <a:ext cx="336" cy="19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s-MX" sz="1200" b="1">
                      <a:solidFill>
                        <a:schemeClr val="bg2"/>
                      </a:solidFill>
                      <a:latin typeface="Corbel" charset="0"/>
                    </a:rPr>
                    <a:t>micro</a:t>
                  </a:r>
                  <a:endParaRPr lang="en-US" sz="1200" b="1">
                    <a:solidFill>
                      <a:schemeClr val="bg2"/>
                    </a:solidFill>
                    <a:latin typeface="Corbel" charset="0"/>
                  </a:endParaRPr>
                </a:p>
              </p:txBody>
            </p:sp>
            <p:sp>
              <p:nvSpPr>
                <p:cNvPr id="21" name="Line 65">
                  <a:extLst>
                    <a:ext uri="{FF2B5EF4-FFF2-40B4-BE49-F238E27FC236}">
                      <a16:creationId xmlns:a16="http://schemas.microsoft.com/office/drawing/2014/main" id="{9437AB57-9E6C-0F49-B6A3-A439F77A50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46" name="Text Box 16">
              <a:extLst>
                <a:ext uri="{FF2B5EF4-FFF2-40B4-BE49-F238E27FC236}">
                  <a16:creationId xmlns:a16="http://schemas.microsoft.com/office/drawing/2014/main" id="{3DD72765-2D53-374D-8B70-1BE8F63BE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802" y="2977098"/>
              <a:ext cx="31115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s-MX" sz="1800" b="1" i="1" u="sng" dirty="0">
                  <a:solidFill>
                    <a:schemeClr val="bg1"/>
                  </a:solidFill>
                  <a:latin typeface="Corbel" charset="0"/>
                </a:rPr>
                <a:t>tasas de interés muy elevadas</a:t>
              </a:r>
              <a:endParaRPr lang="en-US" sz="1800" b="1" i="1" u="sng" dirty="0">
                <a:solidFill>
                  <a:schemeClr val="bg1"/>
                </a:solidFill>
                <a:latin typeface="Corbel" charset="0"/>
              </a:endParaRPr>
            </a:p>
          </p:txBody>
        </p:sp>
        <p:sp>
          <p:nvSpPr>
            <p:cNvPr id="47" name="Rectangle 14">
              <a:extLst>
                <a:ext uri="{FF2B5EF4-FFF2-40B4-BE49-F238E27FC236}">
                  <a16:creationId xmlns:a16="http://schemas.microsoft.com/office/drawing/2014/main" id="{AE3D354A-CD53-5B41-9355-B41A1CBB3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588" y="1377696"/>
              <a:ext cx="2081212" cy="106680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orbel" pitchFamily="34" charset="0"/>
                  <a:ea typeface="+mn-ea"/>
                  <a:cs typeface="+mn-cs"/>
                </a:rPr>
                <a:t>INSTITUCIÓN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orbel" pitchFamily="34" charset="0"/>
                  <a:ea typeface="+mn-ea"/>
                  <a:cs typeface="+mn-cs"/>
                </a:rPr>
                <a:t>BANCARIA</a:t>
              </a:r>
            </a:p>
          </p:txBody>
        </p:sp>
        <p:sp>
          <p:nvSpPr>
            <p:cNvPr id="49" name="Text Box 8">
              <a:extLst>
                <a:ext uri="{FF2B5EF4-FFF2-40B4-BE49-F238E27FC236}">
                  <a16:creationId xmlns:a16="http://schemas.microsoft.com/office/drawing/2014/main" id="{6C75EB3B-F89C-634D-A24A-784D749EE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2720179"/>
              <a:ext cx="7772400" cy="782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endParaRPr lang="es-MX" dirty="0">
                <a:solidFill>
                  <a:srgbClr val="0000CC"/>
                </a:solidFill>
                <a:latin typeface="Corbel" charset="0"/>
              </a:endParaRPr>
            </a:p>
            <a:p>
              <a:pPr algn="ctr" eaLnBrk="1" hangingPunct="1"/>
              <a:endParaRPr lang="es-MX" dirty="0">
                <a:solidFill>
                  <a:srgbClr val="0000CC"/>
                </a:solidFill>
                <a:latin typeface="Corbel" charset="0"/>
              </a:endParaRPr>
            </a:p>
            <a:p>
              <a:pPr algn="ctr" eaLnBrk="1" hangingPunct="1"/>
              <a:endParaRPr lang="es-MX" sz="1000" dirty="0">
                <a:solidFill>
                  <a:srgbClr val="0000CC"/>
                </a:solidFill>
                <a:latin typeface="Corbel" charset="0"/>
              </a:endParaRPr>
            </a:p>
            <a:p>
              <a:pPr algn="ctr" eaLnBrk="1" hangingPunct="1"/>
              <a:endParaRPr lang="es-MX" sz="800" dirty="0">
                <a:solidFill>
                  <a:srgbClr val="0000CC"/>
                </a:solidFill>
                <a:latin typeface="Corbel" charset="0"/>
              </a:endParaRPr>
            </a:p>
            <a:p>
              <a:pPr algn="ctr" eaLnBrk="1" hangingPunct="1"/>
              <a:r>
                <a:rPr lang="es-MX" dirty="0">
                  <a:latin typeface="Corbel" charset="0"/>
                </a:rPr>
                <a:t>Infraestructura de atención individual y especializada</a:t>
              </a:r>
              <a:endParaRPr lang="en-US" dirty="0">
                <a:latin typeface="Corbel" charset="0"/>
              </a:endParaRPr>
            </a:p>
          </p:txBody>
        </p:sp>
        <p:sp>
          <p:nvSpPr>
            <p:cNvPr id="51" name="Line 68">
              <a:extLst>
                <a:ext uri="{FF2B5EF4-FFF2-40B4-BE49-F238E27FC236}">
                  <a16:creationId xmlns:a16="http://schemas.microsoft.com/office/drawing/2014/main" id="{AC315923-C220-0D42-8B53-3C1EF35D73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9900" y="2427034"/>
              <a:ext cx="0" cy="1368425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3" name="Text Box 9">
              <a:extLst>
                <a:ext uri="{FF2B5EF4-FFF2-40B4-BE49-F238E27FC236}">
                  <a16:creationId xmlns:a16="http://schemas.microsoft.com/office/drawing/2014/main" id="{33C229BE-7EC0-FD4E-AE80-C43BA1F118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88" y="2139543"/>
              <a:ext cx="1806905" cy="1600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buFont typeface="Wingdings" charset="0"/>
                <a:buChar char="§"/>
              </a:pPr>
              <a:r>
                <a:rPr lang="es-MX" sz="1400" b="1">
                  <a:solidFill>
                    <a:srgbClr val="FFFFFF"/>
                  </a:solidFill>
                  <a:latin typeface="Corbel" charset="0"/>
                </a:rPr>
                <a:t>Promoción</a:t>
              </a:r>
            </a:p>
            <a:p>
              <a:pPr eaLnBrk="1" hangingPunct="1">
                <a:buFont typeface="Wingdings" charset="0"/>
                <a:buChar char="§"/>
              </a:pPr>
              <a:r>
                <a:rPr lang="es-MX" sz="1400" b="1">
                  <a:solidFill>
                    <a:srgbClr val="FFFFFF"/>
                  </a:solidFill>
                  <a:latin typeface="Corbel" charset="0"/>
                </a:rPr>
                <a:t>Análisis de riesgo</a:t>
              </a:r>
            </a:p>
            <a:p>
              <a:pPr eaLnBrk="1" hangingPunct="1">
                <a:buFont typeface="Wingdings" charset="0"/>
                <a:buChar char="§"/>
              </a:pPr>
              <a:r>
                <a:rPr lang="es-MX" sz="1400" b="1">
                  <a:solidFill>
                    <a:srgbClr val="FFFFFF"/>
                  </a:solidFill>
                  <a:latin typeface="Corbel" charset="0"/>
                </a:rPr>
                <a:t>Evaluación de </a:t>
              </a:r>
            </a:p>
            <a:p>
              <a:pPr eaLnBrk="1" hangingPunct="1"/>
              <a:r>
                <a:rPr lang="es-MX" sz="1400" b="1">
                  <a:solidFill>
                    <a:srgbClr val="FFFFFF"/>
                  </a:solidFill>
                  <a:latin typeface="Corbel" charset="0"/>
                </a:rPr>
                <a:t>       proyecto</a:t>
              </a:r>
            </a:p>
            <a:p>
              <a:pPr eaLnBrk="1" hangingPunct="1">
                <a:buFont typeface="Wingdings" charset="0"/>
                <a:buChar char="§"/>
              </a:pPr>
              <a:r>
                <a:rPr lang="es-MX" sz="1400" b="1">
                  <a:solidFill>
                    <a:srgbClr val="FFFFFF"/>
                  </a:solidFill>
                  <a:latin typeface="Corbel" charset="0"/>
                </a:rPr>
                <a:t>Formalización</a:t>
              </a:r>
            </a:p>
            <a:p>
              <a:pPr eaLnBrk="1" hangingPunct="1">
                <a:buFont typeface="Wingdings" charset="0"/>
                <a:buChar char="§"/>
              </a:pPr>
              <a:r>
                <a:rPr lang="es-MX" sz="1400" b="1">
                  <a:solidFill>
                    <a:srgbClr val="FFFFFF"/>
                  </a:solidFill>
                  <a:latin typeface="Corbel" charset="0"/>
                </a:rPr>
                <a:t>Supervisión y </a:t>
              </a:r>
            </a:p>
            <a:p>
              <a:pPr eaLnBrk="1" hangingPunct="1"/>
              <a:r>
                <a:rPr lang="es-MX" sz="1400" b="1">
                  <a:solidFill>
                    <a:srgbClr val="FFFFFF"/>
                  </a:solidFill>
                  <a:latin typeface="Corbel" charset="0"/>
                </a:rPr>
                <a:t>       cobranza</a:t>
              </a:r>
              <a:endParaRPr lang="en-US" sz="1400" b="1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54" name="Line 12">
              <a:extLst>
                <a:ext uri="{FF2B5EF4-FFF2-40B4-BE49-F238E27FC236}">
                  <a16:creationId xmlns:a16="http://schemas.microsoft.com/office/drawing/2014/main" id="{6695EB0A-2104-E84C-9240-B4CA333EF9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9200" y="1414272"/>
              <a:ext cx="0" cy="6840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7" name="Rectangle 20">
              <a:extLst>
                <a:ext uri="{FF2B5EF4-FFF2-40B4-BE49-F238E27FC236}">
                  <a16:creationId xmlns:a16="http://schemas.microsoft.com/office/drawing/2014/main" id="{D9F316AE-E5DA-1142-BB50-332CAE28B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1834896"/>
              <a:ext cx="1219200" cy="76200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00" b="1" dirty="0">
                  <a:solidFill>
                    <a:srgbClr val="000000"/>
                  </a:solidFill>
                  <a:latin typeface="Corbel" pitchFamily="34" charset="0"/>
                  <a:ea typeface="+mn-ea"/>
                  <a:cs typeface="+mn-cs"/>
                </a:rPr>
                <a:t>Fondo 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00" b="1" dirty="0">
                  <a:solidFill>
                    <a:srgbClr val="000000"/>
                  </a:solidFill>
                  <a:latin typeface="Corbel" pitchFamily="34" charset="0"/>
                  <a:ea typeface="+mn-ea"/>
                  <a:cs typeface="+mn-cs"/>
                </a:rPr>
                <a:t>contingencia</a:t>
              </a:r>
              <a:endParaRPr lang="en-US" sz="1400" b="1" dirty="0">
                <a:solidFill>
                  <a:srgbClr val="000000"/>
                </a:solidFill>
                <a:latin typeface="Corbel" pitchFamily="34" charset="0"/>
                <a:ea typeface="+mn-ea"/>
                <a:cs typeface="+mn-cs"/>
              </a:endParaRPr>
            </a:p>
          </p:txBody>
        </p:sp>
        <p:sp>
          <p:nvSpPr>
            <p:cNvPr id="58" name="Line 23">
              <a:extLst>
                <a:ext uri="{FF2B5EF4-FFF2-40B4-BE49-F238E27FC236}">
                  <a16:creationId xmlns:a16="http://schemas.microsoft.com/office/drawing/2014/main" id="{89E0B6F0-EC73-6B4C-9F66-6C8384C01B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72399" y="1460246"/>
              <a:ext cx="1" cy="3600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9" name="Rectángulo 2">
              <a:extLst>
                <a:ext uri="{FF2B5EF4-FFF2-40B4-BE49-F238E27FC236}">
                  <a16:creationId xmlns:a16="http://schemas.microsoft.com/office/drawing/2014/main" id="{DFC8E3D6-F571-1F4D-BC20-E143F687B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7500" y="253747"/>
              <a:ext cx="2362200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MX" i="1" dirty="0">
                  <a:solidFill>
                    <a:schemeClr val="bg1"/>
                  </a:solidFill>
                  <a:latin typeface="Corbel" charset="0"/>
                </a:rPr>
                <a:t>Carencia de</a:t>
              </a:r>
            </a:p>
            <a:p>
              <a:pPr algn="ctr"/>
              <a:r>
                <a:rPr lang="es-MX" i="1" dirty="0">
                  <a:solidFill>
                    <a:schemeClr val="bg1"/>
                  </a:solidFill>
                  <a:latin typeface="Corbel" charset="0"/>
                </a:rPr>
                <a:t>garantías reales</a:t>
              </a:r>
            </a:p>
            <a:p>
              <a:pPr algn="ctr"/>
              <a:r>
                <a:rPr lang="es-MX" i="1" dirty="0">
                  <a:solidFill>
                    <a:schemeClr val="bg1"/>
                  </a:solidFill>
                  <a:latin typeface="Corbel" charset="0"/>
                </a:rPr>
                <a:t>--------------------</a:t>
              </a:r>
            </a:p>
            <a:p>
              <a:pPr algn="ctr"/>
              <a:r>
                <a:rPr lang="es-MX" i="1" dirty="0">
                  <a:solidFill>
                    <a:schemeClr val="bg1"/>
                  </a:solidFill>
                  <a:latin typeface="Corbel" charset="0"/>
                </a:rPr>
                <a:t>Percepción de</a:t>
              </a:r>
            </a:p>
            <a:p>
              <a:pPr algn="ctr"/>
              <a:r>
                <a:rPr lang="es-MX" i="1" dirty="0">
                  <a:solidFill>
                    <a:schemeClr val="bg1"/>
                  </a:solidFill>
                  <a:latin typeface="Corbel" charset="0"/>
                </a:rPr>
                <a:t>alto riesgo</a:t>
              </a:r>
              <a:endParaRPr lang="en-US" i="1" dirty="0">
                <a:solidFill>
                  <a:schemeClr val="bg1"/>
                </a:solidFill>
                <a:latin typeface="Corbe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56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olumnia template">
  <a:themeElements>
    <a:clrScheme name="Custom 347">
      <a:dk1>
        <a:srgbClr val="39273F"/>
      </a:dk1>
      <a:lt1>
        <a:srgbClr val="FFFFFF"/>
      </a:lt1>
      <a:dk2>
        <a:srgbClr val="5E1B53"/>
      </a:dk2>
      <a:lt2>
        <a:srgbClr val="F1EEF1"/>
      </a:lt2>
      <a:accent1>
        <a:srgbClr val="940D7F"/>
      </a:accent1>
      <a:accent2>
        <a:srgbClr val="CE0063"/>
      </a:accent2>
      <a:accent3>
        <a:srgbClr val="ED2B2B"/>
      </a:accent3>
      <a:accent4>
        <a:srgbClr val="F97830"/>
      </a:accent4>
      <a:accent5>
        <a:srgbClr val="FFBF31"/>
      </a:accent5>
      <a:accent6>
        <a:srgbClr val="FEFDCA"/>
      </a:accent6>
      <a:hlink>
        <a:srgbClr val="5E1B5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522</Words>
  <Application>Microsoft Macintosh PowerPoint</Application>
  <PresentationFormat>Presentación en pantalla (16:9)</PresentationFormat>
  <Paragraphs>122</Paragraphs>
  <Slides>16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Kulim Park</vt:lpstr>
      <vt:lpstr>Kulim Park Light</vt:lpstr>
      <vt:lpstr>Wingdings</vt:lpstr>
      <vt:lpstr>Arial</vt:lpstr>
      <vt:lpstr>Calibri</vt:lpstr>
      <vt:lpstr>Corbel</vt:lpstr>
      <vt:lpstr>Volumnia template</vt:lpstr>
      <vt:lpstr>Taller sobre un nuevo esquema de financiamiento para las mypes</vt:lpstr>
      <vt:lpstr>Presentación de PowerPoint</vt:lpstr>
      <vt:lpstr>Presentación de PowerPoint</vt:lpstr>
      <vt:lpstr>Nadie confiará en un proyecto en el que su principal promotor y protagonista no está dispuesto a apostar un bien patrimonial para él importante e incluso significativo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Existe una relación inversamente proporcional entre las dimensiones de los negocios y la tasa interna de retorno financiero, que es la que determina la capacidad de pago real en operaciones financieras. Surge así la llamada “paradoja benigna”:   “Mientras más pequeño el negocio, más alta la expectativa de rentabilidad operativa”.</vt:lpstr>
      <vt:lpstr>Presentación de PowerPoint</vt:lpstr>
      <vt:lpstr>Presentación de PowerPoint</vt:lpstr>
      <vt:lpstr>Presentación de PowerPoint</vt:lpstr>
      <vt:lpstr>Presentación de PowerPoint</vt:lpstr>
      <vt:lpstr>Taller sobre un nuevo esquema de financiamiento para las mypes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sobre un nuevo esquema de financiamiento para las mypes</dc:title>
  <cp:lastModifiedBy>MARIO LOPEZ ESPINOSA</cp:lastModifiedBy>
  <cp:revision>33</cp:revision>
  <dcterms:modified xsi:type="dcterms:W3CDTF">2020-05-23T01:22:37Z</dcterms:modified>
</cp:coreProperties>
</file>